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8.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2.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3.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5.xml" ContentType="application/vnd.openxmlformats-officedocument.drawingml.diagramData+xml"/>
  <Override PartName="/ppt/diagrams/data7.xml" ContentType="application/vnd.openxmlformats-officedocument.drawingml.diagramData+xml"/>
  <Override PartName="/ppt/diagrams/data9.xml" ContentType="application/vnd.openxmlformats-officedocument.drawingml.diagramData+xml"/>
  <Override PartName="/ppt/diagrams/data11.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1" r:id="rId1"/>
  </p:sldMasterIdLst>
  <p:notesMasterIdLst>
    <p:notesMasterId r:id="rId28"/>
  </p:notesMasterIdLst>
  <p:sldIdLst>
    <p:sldId id="256" r:id="rId2"/>
    <p:sldId id="262" r:id="rId3"/>
    <p:sldId id="260" r:id="rId4"/>
    <p:sldId id="263" r:id="rId5"/>
    <p:sldId id="265" r:id="rId6"/>
    <p:sldId id="281" r:id="rId7"/>
    <p:sldId id="267" r:id="rId8"/>
    <p:sldId id="268" r:id="rId9"/>
    <p:sldId id="269" r:id="rId10"/>
    <p:sldId id="258" r:id="rId11"/>
    <p:sldId id="270" r:id="rId12"/>
    <p:sldId id="271" r:id="rId13"/>
    <p:sldId id="274" r:id="rId14"/>
    <p:sldId id="277" r:id="rId15"/>
    <p:sldId id="276" r:id="rId16"/>
    <p:sldId id="278" r:id="rId17"/>
    <p:sldId id="279" r:id="rId18"/>
    <p:sldId id="280" r:id="rId19"/>
    <p:sldId id="282" r:id="rId20"/>
    <p:sldId id="285" r:id="rId21"/>
    <p:sldId id="287" r:id="rId22"/>
    <p:sldId id="284" r:id="rId23"/>
    <p:sldId id="283" r:id="rId24"/>
    <p:sldId id="286" r:id="rId25"/>
    <p:sldId id="264" r:id="rId26"/>
    <p:sldId id="261"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76"/>
    <p:restoredTop sz="68764"/>
  </p:normalViewPr>
  <p:slideViewPr>
    <p:cSldViewPr snapToGrid="0">
      <p:cViewPr varScale="1">
        <p:scale>
          <a:sx n="108" d="100"/>
          <a:sy n="108" d="100"/>
        </p:scale>
        <p:origin x="1288"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 Id="rId4" Type="http://schemas.openxmlformats.org/officeDocument/2006/relationships/image" Target="../media/image38.png"/></Relationships>
</file>

<file path=ppt/diagrams/_rels/data1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ata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png"/><Relationship Id="rId1" Type="http://schemas.openxmlformats.org/officeDocument/2006/relationships/image" Target="../media/image120.png"/><Relationship Id="rId6" Type="http://schemas.openxmlformats.org/officeDocument/2006/relationships/image" Target="../media/image170.png"/><Relationship Id="rId5" Type="http://schemas.openxmlformats.org/officeDocument/2006/relationships/image" Target="../media/image160.png"/><Relationship Id="rId4" Type="http://schemas.openxmlformats.org/officeDocument/2006/relationships/image" Target="../media/image150.png"/></Relationships>
</file>

<file path=ppt/diagrams/_rels/data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png"/><Relationship Id="rId1" Type="http://schemas.openxmlformats.org/officeDocument/2006/relationships/image" Target="../media/image210.png"/><Relationship Id="rId6" Type="http://schemas.openxmlformats.org/officeDocument/2006/relationships/image" Target="../media/image26.png"/><Relationship Id="rId5" Type="http://schemas.openxmlformats.org/officeDocument/2006/relationships/image" Target="../media/image250.png"/><Relationship Id="rId4" Type="http://schemas.openxmlformats.org/officeDocument/2006/relationships/image" Target="../media/image24.png"/></Relationships>
</file>

<file path=ppt/diagrams/_rels/data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 Id="rId4" Type="http://schemas.openxmlformats.org/officeDocument/2006/relationships/image" Target="../media/image32.png"/></Relationships>
</file>

<file path=ppt/diagrams/_rels/drawing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rawing9.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03EC55-9759-184F-8B54-1B8396007641}" type="doc">
      <dgm:prSet loTypeId="urn:microsoft.com/office/officeart/2005/8/layout/list1" loCatId="" qsTypeId="urn:microsoft.com/office/officeart/2005/8/quickstyle/simple1" qsCatId="simple" csTypeId="urn:microsoft.com/office/officeart/2005/8/colors/colorful1" csCatId="colorful" phldr="1"/>
      <dgm:spPr/>
      <dgm:t>
        <a:bodyPr/>
        <a:lstStyle/>
        <a:p>
          <a:endParaRPr lang="en-US"/>
        </a:p>
      </dgm:t>
    </dgm:pt>
    <dgm:pt modelId="{8CAA535E-3032-9848-B694-2BD2CFAA1EE4}">
      <dgm:prSet phldrT="[Text]"/>
      <dgm:spPr/>
      <dgm:t>
        <a:bodyPr/>
        <a:lstStyle/>
        <a:p>
          <a:pPr rtl="0"/>
          <a:r>
            <a:rPr lang="en-US" dirty="0"/>
            <a:t>What Is Dimensionality Reduction?</a:t>
          </a:r>
        </a:p>
      </dgm:t>
    </dgm:pt>
    <dgm:pt modelId="{B5C04561-E23D-FD4D-AC02-53178506C0AF}" type="parTrans" cxnId="{8E1394E3-3A95-F048-AB64-AF92E80FE4AE}">
      <dgm:prSet/>
      <dgm:spPr/>
      <dgm:t>
        <a:bodyPr/>
        <a:lstStyle/>
        <a:p>
          <a:endParaRPr lang="en-US"/>
        </a:p>
      </dgm:t>
    </dgm:pt>
    <dgm:pt modelId="{522898D5-0CED-E649-B594-05D8BCCE801E}" type="sibTrans" cxnId="{8E1394E3-3A95-F048-AB64-AF92E80FE4AE}">
      <dgm:prSet/>
      <dgm:spPr/>
      <dgm:t>
        <a:bodyPr/>
        <a:lstStyle/>
        <a:p>
          <a:endParaRPr lang="en-US"/>
        </a:p>
      </dgm:t>
    </dgm:pt>
    <dgm:pt modelId="{B1D2BD5F-9B55-BF40-955B-9D0CFE0A9141}">
      <dgm:prSet phldrT="[Text]"/>
      <dgm:spPr/>
      <dgm:t>
        <a:bodyPr/>
        <a:lstStyle/>
        <a:p>
          <a:pPr rtl="0"/>
          <a:r>
            <a:rPr lang="en-US" dirty="0"/>
            <a:t>Importance</a:t>
          </a:r>
        </a:p>
      </dgm:t>
    </dgm:pt>
    <dgm:pt modelId="{9B4A46FC-3FB0-C446-B1E5-AF9CE5ADE701}" type="parTrans" cxnId="{E968A796-447A-4240-A892-68D0857B3F99}">
      <dgm:prSet/>
      <dgm:spPr/>
      <dgm:t>
        <a:bodyPr/>
        <a:lstStyle/>
        <a:p>
          <a:endParaRPr lang="en-US"/>
        </a:p>
      </dgm:t>
    </dgm:pt>
    <dgm:pt modelId="{72664677-8841-0944-92D1-8CF5D2551E07}" type="sibTrans" cxnId="{E968A796-447A-4240-A892-68D0857B3F99}">
      <dgm:prSet/>
      <dgm:spPr/>
      <dgm:t>
        <a:bodyPr/>
        <a:lstStyle/>
        <a:p>
          <a:endParaRPr lang="en-US"/>
        </a:p>
      </dgm:t>
    </dgm:pt>
    <dgm:pt modelId="{442D9052-ABB0-674F-844F-B1360444BF11}">
      <dgm:prSet phldrT="[Text]"/>
      <dgm:spPr/>
      <dgm:t>
        <a:bodyPr/>
        <a:lstStyle/>
        <a:p>
          <a:pPr rtl="0"/>
          <a:r>
            <a:rPr lang="en-US" dirty="0"/>
            <a:t>Applications</a:t>
          </a:r>
        </a:p>
      </dgm:t>
    </dgm:pt>
    <dgm:pt modelId="{9954BFB8-F608-E04F-A8D4-90E144137FDB}" type="parTrans" cxnId="{05DBC7D6-475A-7A49-8932-4EC2457A3DB3}">
      <dgm:prSet/>
      <dgm:spPr/>
      <dgm:t>
        <a:bodyPr/>
        <a:lstStyle/>
        <a:p>
          <a:endParaRPr lang="en-US"/>
        </a:p>
      </dgm:t>
    </dgm:pt>
    <dgm:pt modelId="{18A23431-CDF4-BC49-94FC-562BF01E0A13}" type="sibTrans" cxnId="{05DBC7D6-475A-7A49-8932-4EC2457A3DB3}">
      <dgm:prSet/>
      <dgm:spPr/>
      <dgm:t>
        <a:bodyPr/>
        <a:lstStyle/>
        <a:p>
          <a:endParaRPr lang="en-US"/>
        </a:p>
      </dgm:t>
    </dgm:pt>
    <dgm:pt modelId="{1F72CF5B-781F-1844-B2B0-EC55DF5E5EEE}">
      <dgm:prSet phldrT="[Text]"/>
      <dgm:spPr/>
      <dgm:t>
        <a:bodyPr/>
        <a:lstStyle/>
        <a:p>
          <a:pPr rtl="0"/>
          <a:r>
            <a:rPr lang="en-US" dirty="0"/>
            <a:t>Focus</a:t>
          </a:r>
        </a:p>
      </dgm:t>
    </dgm:pt>
    <dgm:pt modelId="{174976CF-7B29-994B-93EF-221CE179BEA3}" type="parTrans" cxnId="{EFB0181F-81E8-7342-9B6E-6CE6599801B4}">
      <dgm:prSet/>
      <dgm:spPr/>
      <dgm:t>
        <a:bodyPr/>
        <a:lstStyle/>
        <a:p>
          <a:endParaRPr lang="en-US"/>
        </a:p>
      </dgm:t>
    </dgm:pt>
    <dgm:pt modelId="{A7B439E8-BD0D-CD4A-B420-5CBDBB901200}" type="sibTrans" cxnId="{EFB0181F-81E8-7342-9B6E-6CE6599801B4}">
      <dgm:prSet/>
      <dgm:spPr/>
      <dgm:t>
        <a:bodyPr/>
        <a:lstStyle/>
        <a:p>
          <a:endParaRPr lang="en-US"/>
        </a:p>
      </dgm:t>
    </dgm:pt>
    <dgm:pt modelId="{52384016-9A79-4D40-8E2F-8238702B7E20}">
      <dgm:prSet phldrT="[Text]"/>
      <dgm:spPr/>
      <dgm:t>
        <a:bodyPr/>
        <a:lstStyle/>
        <a:p>
          <a:pPr rtl="0"/>
          <a:r>
            <a:rPr lang="en-US" dirty="0"/>
            <a:t>Reducing Dataset’s Dimensionality</a:t>
          </a:r>
        </a:p>
      </dgm:t>
    </dgm:pt>
    <dgm:pt modelId="{E3247D09-8B82-D649-AEC6-D3BF23191D87}" type="parTrans" cxnId="{3C38A114-8164-4D4C-9D96-7E5143454F76}">
      <dgm:prSet/>
      <dgm:spPr/>
      <dgm:t>
        <a:bodyPr/>
        <a:lstStyle/>
        <a:p>
          <a:endParaRPr lang="en-US"/>
        </a:p>
      </dgm:t>
    </dgm:pt>
    <dgm:pt modelId="{C1EF67C1-6C5F-0246-BD52-F405340F8F50}" type="sibTrans" cxnId="{3C38A114-8164-4D4C-9D96-7E5143454F76}">
      <dgm:prSet/>
      <dgm:spPr/>
      <dgm:t>
        <a:bodyPr/>
        <a:lstStyle/>
        <a:p>
          <a:endParaRPr lang="en-US"/>
        </a:p>
      </dgm:t>
    </dgm:pt>
    <dgm:pt modelId="{9281E50C-B520-F341-BAAD-24EE5AD1AE0F}">
      <dgm:prSet phldrT="[Text]"/>
      <dgm:spPr/>
      <dgm:t>
        <a:bodyPr/>
        <a:lstStyle/>
        <a:p>
          <a:pPr rtl="0"/>
          <a:r>
            <a:rPr lang="en-US" dirty="0"/>
            <a:t>Keep Important Features</a:t>
          </a:r>
        </a:p>
      </dgm:t>
    </dgm:pt>
    <dgm:pt modelId="{9E49A73B-C1DD-484F-95D5-630D0A02EBCD}" type="parTrans" cxnId="{C81A578D-4048-4F4E-819A-A31635EED02A}">
      <dgm:prSet/>
      <dgm:spPr/>
      <dgm:t>
        <a:bodyPr/>
        <a:lstStyle/>
        <a:p>
          <a:endParaRPr lang="en-US"/>
        </a:p>
      </dgm:t>
    </dgm:pt>
    <dgm:pt modelId="{9867C56E-8E38-3944-90B8-3ACB226564D5}" type="sibTrans" cxnId="{C81A578D-4048-4F4E-819A-A31635EED02A}">
      <dgm:prSet/>
      <dgm:spPr/>
      <dgm:t>
        <a:bodyPr/>
        <a:lstStyle/>
        <a:p>
          <a:endParaRPr lang="en-US"/>
        </a:p>
      </dgm:t>
    </dgm:pt>
    <dgm:pt modelId="{C004CF30-775E-0144-A0C3-632698D9CF4E}">
      <dgm:prSet phldrT="[Text]"/>
      <dgm:spPr/>
      <dgm:t>
        <a:bodyPr/>
        <a:lstStyle/>
        <a:p>
          <a:pPr rtl="0"/>
          <a:r>
            <a:rPr lang="en-US" dirty="0"/>
            <a:t>Simplification = Easier Analysis</a:t>
          </a:r>
        </a:p>
      </dgm:t>
    </dgm:pt>
    <dgm:pt modelId="{F3E88BBB-611B-2D44-A224-1A8EB144B17C}" type="parTrans" cxnId="{2EEFC989-9F05-9946-8088-CBA467CD7E8D}">
      <dgm:prSet/>
      <dgm:spPr/>
      <dgm:t>
        <a:bodyPr/>
        <a:lstStyle/>
        <a:p>
          <a:endParaRPr lang="en-US"/>
        </a:p>
      </dgm:t>
    </dgm:pt>
    <dgm:pt modelId="{A5E08690-9CF3-9A4D-9F54-550269735422}" type="sibTrans" cxnId="{2EEFC989-9F05-9946-8088-CBA467CD7E8D}">
      <dgm:prSet/>
      <dgm:spPr/>
      <dgm:t>
        <a:bodyPr/>
        <a:lstStyle/>
        <a:p>
          <a:endParaRPr lang="en-US"/>
        </a:p>
      </dgm:t>
    </dgm:pt>
    <dgm:pt modelId="{0FCA802B-4361-8B4F-A92A-E2CD0F61EE2B}">
      <dgm:prSet phldrT="[Text]"/>
      <dgm:spPr/>
      <dgm:t>
        <a:bodyPr/>
        <a:lstStyle/>
        <a:p>
          <a:pPr rtl="0"/>
          <a:r>
            <a:rPr lang="en-US" dirty="0"/>
            <a:t>Easy Computation</a:t>
          </a:r>
        </a:p>
      </dgm:t>
    </dgm:pt>
    <dgm:pt modelId="{BDCD96C7-23D6-F64B-88F1-A255CADD56BD}" type="parTrans" cxnId="{BD11F4CB-457C-C649-90F7-0C667F23529F}">
      <dgm:prSet/>
      <dgm:spPr/>
      <dgm:t>
        <a:bodyPr/>
        <a:lstStyle/>
        <a:p>
          <a:endParaRPr lang="en-US"/>
        </a:p>
      </dgm:t>
    </dgm:pt>
    <dgm:pt modelId="{53781262-4F31-774F-AEC7-EBB0051C63FE}" type="sibTrans" cxnId="{BD11F4CB-457C-C649-90F7-0C667F23529F}">
      <dgm:prSet/>
      <dgm:spPr/>
      <dgm:t>
        <a:bodyPr/>
        <a:lstStyle/>
        <a:p>
          <a:endParaRPr lang="en-US"/>
        </a:p>
      </dgm:t>
    </dgm:pt>
    <dgm:pt modelId="{FB797D70-F375-C145-88A5-79A434691C1D}">
      <dgm:prSet phldrT="[Text]"/>
      <dgm:spPr/>
      <dgm:t>
        <a:bodyPr/>
        <a:lstStyle/>
        <a:p>
          <a:pPr rtl="0"/>
          <a:r>
            <a:rPr lang="en-US" dirty="0"/>
            <a:t>Effective Data Visualization</a:t>
          </a:r>
        </a:p>
      </dgm:t>
    </dgm:pt>
    <dgm:pt modelId="{3BDCB7AA-093E-5343-835F-E2892CC2DD94}" type="parTrans" cxnId="{C638458E-FD2F-274C-B378-2B608424AC33}">
      <dgm:prSet/>
      <dgm:spPr/>
      <dgm:t>
        <a:bodyPr/>
        <a:lstStyle/>
        <a:p>
          <a:endParaRPr lang="en-US"/>
        </a:p>
      </dgm:t>
    </dgm:pt>
    <dgm:pt modelId="{78C61E63-73C5-8C4F-87DA-418478066013}" type="sibTrans" cxnId="{C638458E-FD2F-274C-B378-2B608424AC33}">
      <dgm:prSet/>
      <dgm:spPr/>
      <dgm:t>
        <a:bodyPr/>
        <a:lstStyle/>
        <a:p>
          <a:endParaRPr lang="en-US"/>
        </a:p>
      </dgm:t>
    </dgm:pt>
    <dgm:pt modelId="{6B68E351-2627-5E46-A9B4-2DCBC1F262C4}">
      <dgm:prSet phldrT="[Text]"/>
      <dgm:spPr/>
      <dgm:t>
        <a:bodyPr/>
        <a:lstStyle/>
        <a:p>
          <a:pPr rtl="0"/>
          <a:r>
            <a:rPr lang="en-US" dirty="0"/>
            <a:t>Image Processing</a:t>
          </a:r>
        </a:p>
      </dgm:t>
    </dgm:pt>
    <dgm:pt modelId="{766D8590-1B51-A54D-844D-CCB1641F4B30}" type="parTrans" cxnId="{879A5053-C7F7-AE45-93EE-5DDCD3D7BE7B}">
      <dgm:prSet/>
      <dgm:spPr/>
      <dgm:t>
        <a:bodyPr/>
        <a:lstStyle/>
        <a:p>
          <a:endParaRPr lang="en-US"/>
        </a:p>
      </dgm:t>
    </dgm:pt>
    <dgm:pt modelId="{A4FB89C3-7947-7041-9A7C-A2AD33A1035D}" type="sibTrans" cxnId="{879A5053-C7F7-AE45-93EE-5DDCD3D7BE7B}">
      <dgm:prSet/>
      <dgm:spPr/>
      <dgm:t>
        <a:bodyPr/>
        <a:lstStyle/>
        <a:p>
          <a:endParaRPr lang="en-US"/>
        </a:p>
      </dgm:t>
    </dgm:pt>
    <dgm:pt modelId="{9D5F80DC-22B7-F84B-BE2E-BAA85BFA9C0D}">
      <dgm:prSet phldrT="[Text]"/>
      <dgm:spPr/>
      <dgm:t>
        <a:bodyPr/>
        <a:lstStyle/>
        <a:p>
          <a:pPr rtl="0"/>
          <a:r>
            <a:rPr lang="en-US" dirty="0"/>
            <a:t>Genomics</a:t>
          </a:r>
        </a:p>
      </dgm:t>
    </dgm:pt>
    <dgm:pt modelId="{4FE575D8-156D-1644-8607-81712879113D}" type="parTrans" cxnId="{DAFEFA24-C732-394D-8AB7-AC3BA0A25817}">
      <dgm:prSet/>
      <dgm:spPr/>
      <dgm:t>
        <a:bodyPr/>
        <a:lstStyle/>
        <a:p>
          <a:endParaRPr lang="en-US"/>
        </a:p>
      </dgm:t>
    </dgm:pt>
    <dgm:pt modelId="{0675D495-05B9-294D-A5B0-288AB9D7C9CB}" type="sibTrans" cxnId="{DAFEFA24-C732-394D-8AB7-AC3BA0A25817}">
      <dgm:prSet/>
      <dgm:spPr/>
      <dgm:t>
        <a:bodyPr/>
        <a:lstStyle/>
        <a:p>
          <a:endParaRPr lang="en-US"/>
        </a:p>
      </dgm:t>
    </dgm:pt>
    <dgm:pt modelId="{A11FA405-F33D-7D4A-AE86-812512BF7AAD}">
      <dgm:prSet phldrT="[Text]"/>
      <dgm:spPr/>
      <dgm:t>
        <a:bodyPr/>
        <a:lstStyle/>
        <a:p>
          <a:pPr rtl="0"/>
          <a:r>
            <a:rPr lang="en-US" dirty="0"/>
            <a:t>Natural Language Processing</a:t>
          </a:r>
        </a:p>
      </dgm:t>
    </dgm:pt>
    <dgm:pt modelId="{536934A7-882F-E44E-959E-E56E92E595CC}" type="parTrans" cxnId="{9348D030-8CB6-1743-9672-223CC7253654}">
      <dgm:prSet/>
      <dgm:spPr/>
      <dgm:t>
        <a:bodyPr/>
        <a:lstStyle/>
        <a:p>
          <a:endParaRPr lang="en-US"/>
        </a:p>
      </dgm:t>
    </dgm:pt>
    <dgm:pt modelId="{CD836524-A517-3A44-83D9-6C30F3F356B4}" type="sibTrans" cxnId="{9348D030-8CB6-1743-9672-223CC7253654}">
      <dgm:prSet/>
      <dgm:spPr/>
      <dgm:t>
        <a:bodyPr/>
        <a:lstStyle/>
        <a:p>
          <a:endParaRPr lang="en-US"/>
        </a:p>
      </dgm:t>
    </dgm:pt>
    <dgm:pt modelId="{05567E0F-A27E-144E-BFF9-55CD14837471}">
      <dgm:prSet phldrT="[Text]"/>
      <dgm:spPr/>
      <dgm:t>
        <a:bodyPr/>
        <a:lstStyle/>
        <a:p>
          <a:pPr rtl="0"/>
          <a:r>
            <a:rPr lang="en-US" dirty="0"/>
            <a:t>Customer Segmentation</a:t>
          </a:r>
        </a:p>
      </dgm:t>
    </dgm:pt>
    <dgm:pt modelId="{2E300C6A-D36A-4F41-969E-FEAA5AF71F5A}" type="parTrans" cxnId="{0C7CAE49-5F99-D748-B4C4-C00043ACAB16}">
      <dgm:prSet/>
      <dgm:spPr/>
      <dgm:t>
        <a:bodyPr/>
        <a:lstStyle/>
        <a:p>
          <a:endParaRPr lang="en-US"/>
        </a:p>
      </dgm:t>
    </dgm:pt>
    <dgm:pt modelId="{9E13752C-8441-7C4E-88E0-827CBDF3B6C1}" type="sibTrans" cxnId="{0C7CAE49-5F99-D748-B4C4-C00043ACAB16}">
      <dgm:prSet/>
      <dgm:spPr/>
      <dgm:t>
        <a:bodyPr/>
        <a:lstStyle/>
        <a:p>
          <a:endParaRPr lang="en-US"/>
        </a:p>
      </dgm:t>
    </dgm:pt>
    <dgm:pt modelId="{A788744C-3083-8D4D-9D95-749C3610B9A2}">
      <dgm:prSet phldrT="[Text]"/>
      <dgm:spPr/>
      <dgm:t>
        <a:bodyPr/>
        <a:lstStyle/>
        <a:p>
          <a:pPr rtl="0"/>
          <a:r>
            <a:rPr lang="en-US" dirty="0"/>
            <a:t>Anomaly Detection</a:t>
          </a:r>
        </a:p>
      </dgm:t>
    </dgm:pt>
    <dgm:pt modelId="{A070691C-16FA-8142-B4AF-95F50A5EDAF1}" type="parTrans" cxnId="{4DEBB64F-FD8C-0F46-84E0-B6EAD906F540}">
      <dgm:prSet/>
      <dgm:spPr/>
      <dgm:t>
        <a:bodyPr/>
        <a:lstStyle/>
        <a:p>
          <a:endParaRPr lang="en-US"/>
        </a:p>
      </dgm:t>
    </dgm:pt>
    <dgm:pt modelId="{5C10AD38-AAD5-444C-8F9F-6AC7D745317E}" type="sibTrans" cxnId="{4DEBB64F-FD8C-0F46-84E0-B6EAD906F540}">
      <dgm:prSet/>
      <dgm:spPr/>
      <dgm:t>
        <a:bodyPr/>
        <a:lstStyle/>
        <a:p>
          <a:endParaRPr lang="en-US"/>
        </a:p>
      </dgm:t>
    </dgm:pt>
    <dgm:pt modelId="{50F4E625-1DF0-B54F-93BB-7ECDE29E7996}">
      <dgm:prSet phldrT="[Text]"/>
      <dgm:spPr/>
      <dgm:t>
        <a:bodyPr/>
        <a:lstStyle/>
        <a:p>
          <a:pPr rtl="0"/>
          <a:r>
            <a:rPr lang="en-US" dirty="0"/>
            <a:t>Kernel PCA, t-SNE and UMAP</a:t>
          </a:r>
        </a:p>
      </dgm:t>
    </dgm:pt>
    <dgm:pt modelId="{704D0F3B-40AF-C644-8448-2CA6AE488B2B}" type="parTrans" cxnId="{022CD069-5117-FA44-9720-2CB0FB5CB4E5}">
      <dgm:prSet/>
      <dgm:spPr/>
      <dgm:t>
        <a:bodyPr/>
        <a:lstStyle/>
        <a:p>
          <a:endParaRPr lang="en-US"/>
        </a:p>
      </dgm:t>
    </dgm:pt>
    <dgm:pt modelId="{2475C877-399F-A540-B3C4-90374CBD9C83}" type="sibTrans" cxnId="{022CD069-5117-FA44-9720-2CB0FB5CB4E5}">
      <dgm:prSet/>
      <dgm:spPr/>
      <dgm:t>
        <a:bodyPr/>
        <a:lstStyle/>
        <a:p>
          <a:endParaRPr lang="en-US"/>
        </a:p>
      </dgm:t>
    </dgm:pt>
    <dgm:pt modelId="{5223954A-DF41-E44B-9AAF-23C75714F4E5}">
      <dgm:prSet phldrT="[Text]"/>
      <dgm:spPr/>
      <dgm:t>
        <a:bodyPr/>
        <a:lstStyle/>
        <a:p>
          <a:pPr rtl="0"/>
          <a:r>
            <a:rPr lang="en-US" dirty="0"/>
            <a:t>Compare With PCA</a:t>
          </a:r>
        </a:p>
      </dgm:t>
    </dgm:pt>
    <dgm:pt modelId="{222B3AB6-AF48-3B44-9F98-FAA6926EF2B7}" type="parTrans" cxnId="{EDF45234-B0BB-AD45-B62B-77DC31CDC2B2}">
      <dgm:prSet/>
      <dgm:spPr/>
      <dgm:t>
        <a:bodyPr/>
        <a:lstStyle/>
        <a:p>
          <a:endParaRPr lang="en-US"/>
        </a:p>
      </dgm:t>
    </dgm:pt>
    <dgm:pt modelId="{1D1BA5CF-0219-E44B-9F20-115A30E79CE5}" type="sibTrans" cxnId="{EDF45234-B0BB-AD45-B62B-77DC31CDC2B2}">
      <dgm:prSet/>
      <dgm:spPr/>
      <dgm:t>
        <a:bodyPr/>
        <a:lstStyle/>
        <a:p>
          <a:endParaRPr lang="en-US"/>
        </a:p>
      </dgm:t>
    </dgm:pt>
    <dgm:pt modelId="{0C83252B-068C-ED48-BA81-7F9FF3DCE034}" type="pres">
      <dgm:prSet presAssocID="{7F03EC55-9759-184F-8B54-1B8396007641}" presName="linear" presStyleCnt="0">
        <dgm:presLayoutVars>
          <dgm:dir/>
          <dgm:animLvl val="lvl"/>
          <dgm:resizeHandles val="exact"/>
        </dgm:presLayoutVars>
      </dgm:prSet>
      <dgm:spPr/>
    </dgm:pt>
    <dgm:pt modelId="{B8EE34DD-71CF-344C-8099-A412A58A7A6A}" type="pres">
      <dgm:prSet presAssocID="{8CAA535E-3032-9848-B694-2BD2CFAA1EE4}" presName="parentLin" presStyleCnt="0"/>
      <dgm:spPr/>
    </dgm:pt>
    <dgm:pt modelId="{99184DE0-A854-E44C-B7FD-D43B5D2954EA}" type="pres">
      <dgm:prSet presAssocID="{8CAA535E-3032-9848-B694-2BD2CFAA1EE4}" presName="parentLeftMargin" presStyleLbl="node1" presStyleIdx="0" presStyleCnt="4"/>
      <dgm:spPr/>
    </dgm:pt>
    <dgm:pt modelId="{E49D7AA8-ED97-5A4E-BC14-A8F3E2EA4A39}" type="pres">
      <dgm:prSet presAssocID="{8CAA535E-3032-9848-B694-2BD2CFAA1EE4}" presName="parentText" presStyleLbl="node1" presStyleIdx="0" presStyleCnt="4">
        <dgm:presLayoutVars>
          <dgm:chMax val="0"/>
          <dgm:bulletEnabled val="1"/>
        </dgm:presLayoutVars>
      </dgm:prSet>
      <dgm:spPr/>
    </dgm:pt>
    <dgm:pt modelId="{74A3E0C5-4785-A94B-8E22-DC165D2D4E3C}" type="pres">
      <dgm:prSet presAssocID="{8CAA535E-3032-9848-B694-2BD2CFAA1EE4}" presName="negativeSpace" presStyleCnt="0"/>
      <dgm:spPr/>
    </dgm:pt>
    <dgm:pt modelId="{EE137265-16E5-7849-A86E-5FD2BF5C08EC}" type="pres">
      <dgm:prSet presAssocID="{8CAA535E-3032-9848-B694-2BD2CFAA1EE4}" presName="childText" presStyleLbl="conFgAcc1" presStyleIdx="0" presStyleCnt="4">
        <dgm:presLayoutVars>
          <dgm:bulletEnabled val="1"/>
        </dgm:presLayoutVars>
      </dgm:prSet>
      <dgm:spPr/>
    </dgm:pt>
    <dgm:pt modelId="{90F7EACC-110F-9E44-9CC6-B950493EC3A8}" type="pres">
      <dgm:prSet presAssocID="{522898D5-0CED-E649-B594-05D8BCCE801E}" presName="spaceBetweenRectangles" presStyleCnt="0"/>
      <dgm:spPr/>
    </dgm:pt>
    <dgm:pt modelId="{0FC5188A-5E71-0847-BB7D-72835FD71951}" type="pres">
      <dgm:prSet presAssocID="{B1D2BD5F-9B55-BF40-955B-9D0CFE0A9141}" presName="parentLin" presStyleCnt="0"/>
      <dgm:spPr/>
    </dgm:pt>
    <dgm:pt modelId="{2E42480C-672A-EB43-9BBA-863BC57E654C}" type="pres">
      <dgm:prSet presAssocID="{B1D2BD5F-9B55-BF40-955B-9D0CFE0A9141}" presName="parentLeftMargin" presStyleLbl="node1" presStyleIdx="0" presStyleCnt="4"/>
      <dgm:spPr/>
    </dgm:pt>
    <dgm:pt modelId="{FF46C63B-8B39-124C-BF75-6115E6E7AB3E}" type="pres">
      <dgm:prSet presAssocID="{B1D2BD5F-9B55-BF40-955B-9D0CFE0A9141}" presName="parentText" presStyleLbl="node1" presStyleIdx="1" presStyleCnt="4">
        <dgm:presLayoutVars>
          <dgm:chMax val="0"/>
          <dgm:bulletEnabled val="1"/>
        </dgm:presLayoutVars>
      </dgm:prSet>
      <dgm:spPr/>
    </dgm:pt>
    <dgm:pt modelId="{C3FC40DA-B8C8-154B-B081-D97CFB1AA24D}" type="pres">
      <dgm:prSet presAssocID="{B1D2BD5F-9B55-BF40-955B-9D0CFE0A9141}" presName="negativeSpace" presStyleCnt="0"/>
      <dgm:spPr/>
    </dgm:pt>
    <dgm:pt modelId="{AC35F245-3E83-B746-8574-A088D909CF51}" type="pres">
      <dgm:prSet presAssocID="{B1D2BD5F-9B55-BF40-955B-9D0CFE0A9141}" presName="childText" presStyleLbl="conFgAcc1" presStyleIdx="1" presStyleCnt="4">
        <dgm:presLayoutVars>
          <dgm:bulletEnabled val="1"/>
        </dgm:presLayoutVars>
      </dgm:prSet>
      <dgm:spPr/>
    </dgm:pt>
    <dgm:pt modelId="{00E44584-D18B-F04E-A962-9C8CD5C940E5}" type="pres">
      <dgm:prSet presAssocID="{72664677-8841-0944-92D1-8CF5D2551E07}" presName="spaceBetweenRectangles" presStyleCnt="0"/>
      <dgm:spPr/>
    </dgm:pt>
    <dgm:pt modelId="{03C3A2CF-8420-7C47-8385-3476627EF239}" type="pres">
      <dgm:prSet presAssocID="{442D9052-ABB0-674F-844F-B1360444BF11}" presName="parentLin" presStyleCnt="0"/>
      <dgm:spPr/>
    </dgm:pt>
    <dgm:pt modelId="{346D74D7-F17E-FB4D-9DA0-EA7060040FCC}" type="pres">
      <dgm:prSet presAssocID="{442D9052-ABB0-674F-844F-B1360444BF11}" presName="parentLeftMargin" presStyleLbl="node1" presStyleIdx="1" presStyleCnt="4"/>
      <dgm:spPr/>
    </dgm:pt>
    <dgm:pt modelId="{22273292-07B3-E04B-8023-BCE21F860DAD}" type="pres">
      <dgm:prSet presAssocID="{442D9052-ABB0-674F-844F-B1360444BF11}" presName="parentText" presStyleLbl="node1" presStyleIdx="2" presStyleCnt="4">
        <dgm:presLayoutVars>
          <dgm:chMax val="0"/>
          <dgm:bulletEnabled val="1"/>
        </dgm:presLayoutVars>
      </dgm:prSet>
      <dgm:spPr/>
    </dgm:pt>
    <dgm:pt modelId="{710396F4-2BA0-FE44-9BAC-08EA031EADCA}" type="pres">
      <dgm:prSet presAssocID="{442D9052-ABB0-674F-844F-B1360444BF11}" presName="negativeSpace" presStyleCnt="0"/>
      <dgm:spPr/>
    </dgm:pt>
    <dgm:pt modelId="{8D75194A-1FF5-9D42-B4BB-F2880ACC0022}" type="pres">
      <dgm:prSet presAssocID="{442D9052-ABB0-674F-844F-B1360444BF11}" presName="childText" presStyleLbl="conFgAcc1" presStyleIdx="2" presStyleCnt="4">
        <dgm:presLayoutVars>
          <dgm:bulletEnabled val="1"/>
        </dgm:presLayoutVars>
      </dgm:prSet>
      <dgm:spPr/>
    </dgm:pt>
    <dgm:pt modelId="{A1A24D26-1B72-824A-91C7-5941C431D083}" type="pres">
      <dgm:prSet presAssocID="{18A23431-CDF4-BC49-94FC-562BF01E0A13}" presName="spaceBetweenRectangles" presStyleCnt="0"/>
      <dgm:spPr/>
    </dgm:pt>
    <dgm:pt modelId="{56AD61EE-A808-5342-949C-407D68A8BFD9}" type="pres">
      <dgm:prSet presAssocID="{1F72CF5B-781F-1844-B2B0-EC55DF5E5EEE}" presName="parentLin" presStyleCnt="0"/>
      <dgm:spPr/>
    </dgm:pt>
    <dgm:pt modelId="{515E667C-C270-BA49-9DD5-7B70F849D4CB}" type="pres">
      <dgm:prSet presAssocID="{1F72CF5B-781F-1844-B2B0-EC55DF5E5EEE}" presName="parentLeftMargin" presStyleLbl="node1" presStyleIdx="2" presStyleCnt="4"/>
      <dgm:spPr/>
    </dgm:pt>
    <dgm:pt modelId="{DC137719-7119-5F44-849E-52432ADA17F1}" type="pres">
      <dgm:prSet presAssocID="{1F72CF5B-781F-1844-B2B0-EC55DF5E5EEE}" presName="parentText" presStyleLbl="node1" presStyleIdx="3" presStyleCnt="4">
        <dgm:presLayoutVars>
          <dgm:chMax val="0"/>
          <dgm:bulletEnabled val="1"/>
        </dgm:presLayoutVars>
      </dgm:prSet>
      <dgm:spPr/>
    </dgm:pt>
    <dgm:pt modelId="{9AEA5DF1-684F-664D-9806-8283D2CAEE5D}" type="pres">
      <dgm:prSet presAssocID="{1F72CF5B-781F-1844-B2B0-EC55DF5E5EEE}" presName="negativeSpace" presStyleCnt="0"/>
      <dgm:spPr/>
    </dgm:pt>
    <dgm:pt modelId="{BD75F70F-073D-8744-8C2A-5B19A3FD5501}" type="pres">
      <dgm:prSet presAssocID="{1F72CF5B-781F-1844-B2B0-EC55DF5E5EEE}" presName="childText" presStyleLbl="conFgAcc1" presStyleIdx="3" presStyleCnt="4">
        <dgm:presLayoutVars>
          <dgm:bulletEnabled val="1"/>
        </dgm:presLayoutVars>
      </dgm:prSet>
      <dgm:spPr/>
    </dgm:pt>
  </dgm:ptLst>
  <dgm:cxnLst>
    <dgm:cxn modelId="{7D69F40B-3DC9-794E-B4A2-8D51EF165E63}" type="presOf" srcId="{A11FA405-F33D-7D4A-AE86-812512BF7AAD}" destId="{8D75194A-1FF5-9D42-B4BB-F2880ACC0022}" srcOrd="0" destOrd="2" presId="urn:microsoft.com/office/officeart/2005/8/layout/list1"/>
    <dgm:cxn modelId="{3F4F290E-12E8-E94F-9182-E7E6F40BE7AA}" type="presOf" srcId="{9281E50C-B520-F341-BAAD-24EE5AD1AE0F}" destId="{EE137265-16E5-7849-A86E-5FD2BF5C08EC}" srcOrd="0" destOrd="1" presId="urn:microsoft.com/office/officeart/2005/8/layout/list1"/>
    <dgm:cxn modelId="{3EB6900F-7BBD-7C42-A66B-23D41C117F47}" type="presOf" srcId="{9D5F80DC-22B7-F84B-BE2E-BAA85BFA9C0D}" destId="{8D75194A-1FF5-9D42-B4BB-F2880ACC0022}" srcOrd="0" destOrd="1" presId="urn:microsoft.com/office/officeart/2005/8/layout/list1"/>
    <dgm:cxn modelId="{3C38A114-8164-4D4C-9D96-7E5143454F76}" srcId="{8CAA535E-3032-9848-B694-2BD2CFAA1EE4}" destId="{52384016-9A79-4D40-8E2F-8238702B7E20}" srcOrd="0" destOrd="0" parTransId="{E3247D09-8B82-D649-AEC6-D3BF23191D87}" sibTransId="{C1EF67C1-6C5F-0246-BD52-F405340F8F50}"/>
    <dgm:cxn modelId="{447C881A-B46E-3C47-881E-3036BABB3784}" type="presOf" srcId="{C004CF30-775E-0144-A0C3-632698D9CF4E}" destId="{AC35F245-3E83-B746-8574-A088D909CF51}" srcOrd="0" destOrd="0" presId="urn:microsoft.com/office/officeart/2005/8/layout/list1"/>
    <dgm:cxn modelId="{EFB0181F-81E8-7342-9B6E-6CE6599801B4}" srcId="{7F03EC55-9759-184F-8B54-1B8396007641}" destId="{1F72CF5B-781F-1844-B2B0-EC55DF5E5EEE}" srcOrd="3" destOrd="0" parTransId="{174976CF-7B29-994B-93EF-221CE179BEA3}" sibTransId="{A7B439E8-BD0D-CD4A-B420-5CBDBB901200}"/>
    <dgm:cxn modelId="{DAFEFA24-C732-394D-8AB7-AC3BA0A25817}" srcId="{442D9052-ABB0-674F-844F-B1360444BF11}" destId="{9D5F80DC-22B7-F84B-BE2E-BAA85BFA9C0D}" srcOrd="1" destOrd="0" parTransId="{4FE575D8-156D-1644-8607-81712879113D}" sibTransId="{0675D495-05B9-294D-A5B0-288AB9D7C9CB}"/>
    <dgm:cxn modelId="{4D76F826-F68E-0340-93F0-F74194C999CE}" type="presOf" srcId="{FB797D70-F375-C145-88A5-79A434691C1D}" destId="{AC35F245-3E83-B746-8574-A088D909CF51}" srcOrd="0" destOrd="2" presId="urn:microsoft.com/office/officeart/2005/8/layout/list1"/>
    <dgm:cxn modelId="{9AE13B28-0A44-3F4F-A0DA-D5148A9F7AB7}" type="presOf" srcId="{5223954A-DF41-E44B-9AAF-23C75714F4E5}" destId="{BD75F70F-073D-8744-8C2A-5B19A3FD5501}" srcOrd="0" destOrd="1" presId="urn:microsoft.com/office/officeart/2005/8/layout/list1"/>
    <dgm:cxn modelId="{3DCD3529-600E-9E4F-91BC-BEE3209A5ECE}" type="presOf" srcId="{8CAA535E-3032-9848-B694-2BD2CFAA1EE4}" destId="{E49D7AA8-ED97-5A4E-BC14-A8F3E2EA4A39}" srcOrd="1" destOrd="0" presId="urn:microsoft.com/office/officeart/2005/8/layout/list1"/>
    <dgm:cxn modelId="{9348D030-8CB6-1743-9672-223CC7253654}" srcId="{442D9052-ABB0-674F-844F-B1360444BF11}" destId="{A11FA405-F33D-7D4A-AE86-812512BF7AAD}" srcOrd="2" destOrd="0" parTransId="{536934A7-882F-E44E-959E-E56E92E595CC}" sibTransId="{CD836524-A517-3A44-83D9-6C30F3F356B4}"/>
    <dgm:cxn modelId="{E1E67631-01AE-2D47-8285-BB537AFF5C95}" type="presOf" srcId="{52384016-9A79-4D40-8E2F-8238702B7E20}" destId="{EE137265-16E5-7849-A86E-5FD2BF5C08EC}" srcOrd="0" destOrd="0" presId="urn:microsoft.com/office/officeart/2005/8/layout/list1"/>
    <dgm:cxn modelId="{EDF45234-B0BB-AD45-B62B-77DC31CDC2B2}" srcId="{1F72CF5B-781F-1844-B2B0-EC55DF5E5EEE}" destId="{5223954A-DF41-E44B-9AAF-23C75714F4E5}" srcOrd="1" destOrd="0" parTransId="{222B3AB6-AF48-3B44-9F98-FAA6926EF2B7}" sibTransId="{1D1BA5CF-0219-E44B-9F20-115A30E79CE5}"/>
    <dgm:cxn modelId="{0C7CAE49-5F99-D748-B4C4-C00043ACAB16}" srcId="{442D9052-ABB0-674F-844F-B1360444BF11}" destId="{05567E0F-A27E-144E-BFF9-55CD14837471}" srcOrd="3" destOrd="0" parTransId="{2E300C6A-D36A-4F41-969E-FEAA5AF71F5A}" sibTransId="{9E13752C-8441-7C4E-88E0-827CBDF3B6C1}"/>
    <dgm:cxn modelId="{A636DE49-7C67-5744-8E5B-E6CBD98EE6C0}" type="presOf" srcId="{8CAA535E-3032-9848-B694-2BD2CFAA1EE4}" destId="{99184DE0-A854-E44C-B7FD-D43B5D2954EA}" srcOrd="0" destOrd="0" presId="urn:microsoft.com/office/officeart/2005/8/layout/list1"/>
    <dgm:cxn modelId="{4DEBB64F-FD8C-0F46-84E0-B6EAD906F540}" srcId="{442D9052-ABB0-674F-844F-B1360444BF11}" destId="{A788744C-3083-8D4D-9D95-749C3610B9A2}" srcOrd="4" destOrd="0" parTransId="{A070691C-16FA-8142-B4AF-95F50A5EDAF1}" sibTransId="{5C10AD38-AAD5-444C-8F9F-6AC7D745317E}"/>
    <dgm:cxn modelId="{879A5053-C7F7-AE45-93EE-5DDCD3D7BE7B}" srcId="{442D9052-ABB0-674F-844F-B1360444BF11}" destId="{6B68E351-2627-5E46-A9B4-2DCBC1F262C4}" srcOrd="0" destOrd="0" parTransId="{766D8590-1B51-A54D-844D-CCB1641F4B30}" sibTransId="{A4FB89C3-7947-7041-9A7C-A2AD33A1035D}"/>
    <dgm:cxn modelId="{4145485C-3951-6346-A4F0-6549E98B13E4}" type="presOf" srcId="{1F72CF5B-781F-1844-B2B0-EC55DF5E5EEE}" destId="{515E667C-C270-BA49-9DD5-7B70F849D4CB}" srcOrd="0" destOrd="0" presId="urn:microsoft.com/office/officeart/2005/8/layout/list1"/>
    <dgm:cxn modelId="{7C84E160-15A8-4149-B4DF-3789BD55954D}" type="presOf" srcId="{A788744C-3083-8D4D-9D95-749C3610B9A2}" destId="{8D75194A-1FF5-9D42-B4BB-F2880ACC0022}" srcOrd="0" destOrd="4" presId="urn:microsoft.com/office/officeart/2005/8/layout/list1"/>
    <dgm:cxn modelId="{2DE5F464-66E8-FD43-82B1-69CE988FBAF9}" type="presOf" srcId="{6B68E351-2627-5E46-A9B4-2DCBC1F262C4}" destId="{8D75194A-1FF5-9D42-B4BB-F2880ACC0022}" srcOrd="0" destOrd="0" presId="urn:microsoft.com/office/officeart/2005/8/layout/list1"/>
    <dgm:cxn modelId="{022CD069-5117-FA44-9720-2CB0FB5CB4E5}" srcId="{1F72CF5B-781F-1844-B2B0-EC55DF5E5EEE}" destId="{50F4E625-1DF0-B54F-93BB-7ECDE29E7996}" srcOrd="0" destOrd="0" parTransId="{704D0F3B-40AF-C644-8448-2CA6AE488B2B}" sibTransId="{2475C877-399F-A540-B3C4-90374CBD9C83}"/>
    <dgm:cxn modelId="{3ABAFE6F-C009-9146-BE9A-DA4F862A94F8}" type="presOf" srcId="{50F4E625-1DF0-B54F-93BB-7ECDE29E7996}" destId="{BD75F70F-073D-8744-8C2A-5B19A3FD5501}" srcOrd="0" destOrd="0" presId="urn:microsoft.com/office/officeart/2005/8/layout/list1"/>
    <dgm:cxn modelId="{2EEFC989-9F05-9946-8088-CBA467CD7E8D}" srcId="{B1D2BD5F-9B55-BF40-955B-9D0CFE0A9141}" destId="{C004CF30-775E-0144-A0C3-632698D9CF4E}" srcOrd="0" destOrd="0" parTransId="{F3E88BBB-611B-2D44-A224-1A8EB144B17C}" sibTransId="{A5E08690-9CF3-9A4D-9F54-550269735422}"/>
    <dgm:cxn modelId="{DE214A8A-F166-EF48-B99B-DF48CD88A09E}" type="presOf" srcId="{B1D2BD5F-9B55-BF40-955B-9D0CFE0A9141}" destId="{2E42480C-672A-EB43-9BBA-863BC57E654C}" srcOrd="0" destOrd="0" presId="urn:microsoft.com/office/officeart/2005/8/layout/list1"/>
    <dgm:cxn modelId="{C81A578D-4048-4F4E-819A-A31635EED02A}" srcId="{8CAA535E-3032-9848-B694-2BD2CFAA1EE4}" destId="{9281E50C-B520-F341-BAAD-24EE5AD1AE0F}" srcOrd="1" destOrd="0" parTransId="{9E49A73B-C1DD-484F-95D5-630D0A02EBCD}" sibTransId="{9867C56E-8E38-3944-90B8-3ACB226564D5}"/>
    <dgm:cxn modelId="{C638458E-FD2F-274C-B378-2B608424AC33}" srcId="{B1D2BD5F-9B55-BF40-955B-9D0CFE0A9141}" destId="{FB797D70-F375-C145-88A5-79A434691C1D}" srcOrd="2" destOrd="0" parTransId="{3BDCB7AA-093E-5343-835F-E2892CC2DD94}" sibTransId="{78C61E63-73C5-8C4F-87DA-418478066013}"/>
    <dgm:cxn modelId="{9084B493-E124-ED4E-AAEF-0E21659AC43B}" type="presOf" srcId="{1F72CF5B-781F-1844-B2B0-EC55DF5E5EEE}" destId="{DC137719-7119-5F44-849E-52432ADA17F1}" srcOrd="1" destOrd="0" presId="urn:microsoft.com/office/officeart/2005/8/layout/list1"/>
    <dgm:cxn modelId="{E968A796-447A-4240-A892-68D0857B3F99}" srcId="{7F03EC55-9759-184F-8B54-1B8396007641}" destId="{B1D2BD5F-9B55-BF40-955B-9D0CFE0A9141}" srcOrd="1" destOrd="0" parTransId="{9B4A46FC-3FB0-C446-B1E5-AF9CE5ADE701}" sibTransId="{72664677-8841-0944-92D1-8CF5D2551E07}"/>
    <dgm:cxn modelId="{05938EBD-898B-0E46-9EA5-3AD26B32B047}" type="presOf" srcId="{442D9052-ABB0-674F-844F-B1360444BF11}" destId="{22273292-07B3-E04B-8023-BCE21F860DAD}" srcOrd="1" destOrd="0" presId="urn:microsoft.com/office/officeart/2005/8/layout/list1"/>
    <dgm:cxn modelId="{BD11F4CB-457C-C649-90F7-0C667F23529F}" srcId="{B1D2BD5F-9B55-BF40-955B-9D0CFE0A9141}" destId="{0FCA802B-4361-8B4F-A92A-E2CD0F61EE2B}" srcOrd="1" destOrd="0" parTransId="{BDCD96C7-23D6-F64B-88F1-A255CADD56BD}" sibTransId="{53781262-4F31-774F-AEC7-EBB0051C63FE}"/>
    <dgm:cxn modelId="{5BDEB6CD-1FCA-7241-921C-2B41EA0FCDE4}" type="presOf" srcId="{05567E0F-A27E-144E-BFF9-55CD14837471}" destId="{8D75194A-1FF5-9D42-B4BB-F2880ACC0022}" srcOrd="0" destOrd="3" presId="urn:microsoft.com/office/officeart/2005/8/layout/list1"/>
    <dgm:cxn modelId="{2438E4CE-267F-F149-A031-47AAC1434B54}" type="presOf" srcId="{7F03EC55-9759-184F-8B54-1B8396007641}" destId="{0C83252B-068C-ED48-BA81-7F9FF3DCE034}" srcOrd="0" destOrd="0" presId="urn:microsoft.com/office/officeart/2005/8/layout/list1"/>
    <dgm:cxn modelId="{05DBC7D6-475A-7A49-8932-4EC2457A3DB3}" srcId="{7F03EC55-9759-184F-8B54-1B8396007641}" destId="{442D9052-ABB0-674F-844F-B1360444BF11}" srcOrd="2" destOrd="0" parTransId="{9954BFB8-F608-E04F-A8D4-90E144137FDB}" sibTransId="{18A23431-CDF4-BC49-94FC-562BF01E0A13}"/>
    <dgm:cxn modelId="{3212D8DB-7C58-0341-8DE2-BB4FB2BF67AE}" type="presOf" srcId="{442D9052-ABB0-674F-844F-B1360444BF11}" destId="{346D74D7-F17E-FB4D-9DA0-EA7060040FCC}" srcOrd="0" destOrd="0" presId="urn:microsoft.com/office/officeart/2005/8/layout/list1"/>
    <dgm:cxn modelId="{8E1394E3-3A95-F048-AB64-AF92E80FE4AE}" srcId="{7F03EC55-9759-184F-8B54-1B8396007641}" destId="{8CAA535E-3032-9848-B694-2BD2CFAA1EE4}" srcOrd="0" destOrd="0" parTransId="{B5C04561-E23D-FD4D-AC02-53178506C0AF}" sibTransId="{522898D5-0CED-E649-B594-05D8BCCE801E}"/>
    <dgm:cxn modelId="{19D152EF-800C-8041-9831-2A24B295206A}" type="presOf" srcId="{0FCA802B-4361-8B4F-A92A-E2CD0F61EE2B}" destId="{AC35F245-3E83-B746-8574-A088D909CF51}" srcOrd="0" destOrd="1" presId="urn:microsoft.com/office/officeart/2005/8/layout/list1"/>
    <dgm:cxn modelId="{6FEE77F6-2F21-C14B-9795-0031FEA2659D}" type="presOf" srcId="{B1D2BD5F-9B55-BF40-955B-9D0CFE0A9141}" destId="{FF46C63B-8B39-124C-BF75-6115E6E7AB3E}" srcOrd="1" destOrd="0" presId="urn:microsoft.com/office/officeart/2005/8/layout/list1"/>
    <dgm:cxn modelId="{B7BED91D-4767-EC49-8A75-3BFE89DB0819}" type="presParOf" srcId="{0C83252B-068C-ED48-BA81-7F9FF3DCE034}" destId="{B8EE34DD-71CF-344C-8099-A412A58A7A6A}" srcOrd="0" destOrd="0" presId="urn:microsoft.com/office/officeart/2005/8/layout/list1"/>
    <dgm:cxn modelId="{7D18522D-F5B6-C84D-956B-2177513E562B}" type="presParOf" srcId="{B8EE34DD-71CF-344C-8099-A412A58A7A6A}" destId="{99184DE0-A854-E44C-B7FD-D43B5D2954EA}" srcOrd="0" destOrd="0" presId="urn:microsoft.com/office/officeart/2005/8/layout/list1"/>
    <dgm:cxn modelId="{2D2A2664-A22E-7242-A7D0-EAA621DDF7C7}" type="presParOf" srcId="{B8EE34DD-71CF-344C-8099-A412A58A7A6A}" destId="{E49D7AA8-ED97-5A4E-BC14-A8F3E2EA4A39}" srcOrd="1" destOrd="0" presId="urn:microsoft.com/office/officeart/2005/8/layout/list1"/>
    <dgm:cxn modelId="{86237F36-DC3E-AD4C-BB71-465AE6B77521}" type="presParOf" srcId="{0C83252B-068C-ED48-BA81-7F9FF3DCE034}" destId="{74A3E0C5-4785-A94B-8E22-DC165D2D4E3C}" srcOrd="1" destOrd="0" presId="urn:microsoft.com/office/officeart/2005/8/layout/list1"/>
    <dgm:cxn modelId="{5921563A-8A8B-234C-98B3-78F63E818A95}" type="presParOf" srcId="{0C83252B-068C-ED48-BA81-7F9FF3DCE034}" destId="{EE137265-16E5-7849-A86E-5FD2BF5C08EC}" srcOrd="2" destOrd="0" presId="urn:microsoft.com/office/officeart/2005/8/layout/list1"/>
    <dgm:cxn modelId="{A3AC95DD-5697-444E-8C72-58EDB19F1885}" type="presParOf" srcId="{0C83252B-068C-ED48-BA81-7F9FF3DCE034}" destId="{90F7EACC-110F-9E44-9CC6-B950493EC3A8}" srcOrd="3" destOrd="0" presId="urn:microsoft.com/office/officeart/2005/8/layout/list1"/>
    <dgm:cxn modelId="{6A81F4A8-066F-1B41-9A16-65DA60F52E00}" type="presParOf" srcId="{0C83252B-068C-ED48-BA81-7F9FF3DCE034}" destId="{0FC5188A-5E71-0847-BB7D-72835FD71951}" srcOrd="4" destOrd="0" presId="urn:microsoft.com/office/officeart/2005/8/layout/list1"/>
    <dgm:cxn modelId="{8DC32081-6B94-CF49-B3B8-0C34BFCFE572}" type="presParOf" srcId="{0FC5188A-5E71-0847-BB7D-72835FD71951}" destId="{2E42480C-672A-EB43-9BBA-863BC57E654C}" srcOrd="0" destOrd="0" presId="urn:microsoft.com/office/officeart/2005/8/layout/list1"/>
    <dgm:cxn modelId="{41A4950F-947E-1640-A3FA-5A11A9A08B1B}" type="presParOf" srcId="{0FC5188A-5E71-0847-BB7D-72835FD71951}" destId="{FF46C63B-8B39-124C-BF75-6115E6E7AB3E}" srcOrd="1" destOrd="0" presId="urn:microsoft.com/office/officeart/2005/8/layout/list1"/>
    <dgm:cxn modelId="{078A2115-56CD-C44F-B32E-32314E9CDEA4}" type="presParOf" srcId="{0C83252B-068C-ED48-BA81-7F9FF3DCE034}" destId="{C3FC40DA-B8C8-154B-B081-D97CFB1AA24D}" srcOrd="5" destOrd="0" presId="urn:microsoft.com/office/officeart/2005/8/layout/list1"/>
    <dgm:cxn modelId="{5A3EC07F-7BA5-1644-880C-B927EA033214}" type="presParOf" srcId="{0C83252B-068C-ED48-BA81-7F9FF3DCE034}" destId="{AC35F245-3E83-B746-8574-A088D909CF51}" srcOrd="6" destOrd="0" presId="urn:microsoft.com/office/officeart/2005/8/layout/list1"/>
    <dgm:cxn modelId="{146C7E14-B9FF-8642-9492-8BFE74E43579}" type="presParOf" srcId="{0C83252B-068C-ED48-BA81-7F9FF3DCE034}" destId="{00E44584-D18B-F04E-A962-9C8CD5C940E5}" srcOrd="7" destOrd="0" presId="urn:microsoft.com/office/officeart/2005/8/layout/list1"/>
    <dgm:cxn modelId="{34298FA3-1469-DB4F-8DDF-56E628CF6FFC}" type="presParOf" srcId="{0C83252B-068C-ED48-BA81-7F9FF3DCE034}" destId="{03C3A2CF-8420-7C47-8385-3476627EF239}" srcOrd="8" destOrd="0" presId="urn:microsoft.com/office/officeart/2005/8/layout/list1"/>
    <dgm:cxn modelId="{454F8A81-52F2-BA4B-A390-06DA7DFC44DC}" type="presParOf" srcId="{03C3A2CF-8420-7C47-8385-3476627EF239}" destId="{346D74D7-F17E-FB4D-9DA0-EA7060040FCC}" srcOrd="0" destOrd="0" presId="urn:microsoft.com/office/officeart/2005/8/layout/list1"/>
    <dgm:cxn modelId="{53A9EC65-D858-AC46-9392-4D106901AC63}" type="presParOf" srcId="{03C3A2CF-8420-7C47-8385-3476627EF239}" destId="{22273292-07B3-E04B-8023-BCE21F860DAD}" srcOrd="1" destOrd="0" presId="urn:microsoft.com/office/officeart/2005/8/layout/list1"/>
    <dgm:cxn modelId="{74DA8A3D-6E0E-2646-9878-F36534E740F9}" type="presParOf" srcId="{0C83252B-068C-ED48-BA81-7F9FF3DCE034}" destId="{710396F4-2BA0-FE44-9BAC-08EA031EADCA}" srcOrd="9" destOrd="0" presId="urn:microsoft.com/office/officeart/2005/8/layout/list1"/>
    <dgm:cxn modelId="{34333B2F-EB19-2543-8DE1-B3C0B2236009}" type="presParOf" srcId="{0C83252B-068C-ED48-BA81-7F9FF3DCE034}" destId="{8D75194A-1FF5-9D42-B4BB-F2880ACC0022}" srcOrd="10" destOrd="0" presId="urn:microsoft.com/office/officeart/2005/8/layout/list1"/>
    <dgm:cxn modelId="{943ACFDF-7BF4-694B-9AA5-89D0F1D9E61C}" type="presParOf" srcId="{0C83252B-068C-ED48-BA81-7F9FF3DCE034}" destId="{A1A24D26-1B72-824A-91C7-5941C431D083}" srcOrd="11" destOrd="0" presId="urn:microsoft.com/office/officeart/2005/8/layout/list1"/>
    <dgm:cxn modelId="{AC774111-6F3E-8E4A-9904-2E6A6A7D0A24}" type="presParOf" srcId="{0C83252B-068C-ED48-BA81-7F9FF3DCE034}" destId="{56AD61EE-A808-5342-949C-407D68A8BFD9}" srcOrd="12" destOrd="0" presId="urn:microsoft.com/office/officeart/2005/8/layout/list1"/>
    <dgm:cxn modelId="{90F130F2-3876-AF4F-89EE-0FA5ADEB99ED}" type="presParOf" srcId="{56AD61EE-A808-5342-949C-407D68A8BFD9}" destId="{515E667C-C270-BA49-9DD5-7B70F849D4CB}" srcOrd="0" destOrd="0" presId="urn:microsoft.com/office/officeart/2005/8/layout/list1"/>
    <dgm:cxn modelId="{13161F27-B90D-424F-83A4-0B1BF831C3EB}" type="presParOf" srcId="{56AD61EE-A808-5342-949C-407D68A8BFD9}" destId="{DC137719-7119-5F44-849E-52432ADA17F1}" srcOrd="1" destOrd="0" presId="urn:microsoft.com/office/officeart/2005/8/layout/list1"/>
    <dgm:cxn modelId="{333B8646-12DA-5D4C-B555-33971CC0B369}" type="presParOf" srcId="{0C83252B-068C-ED48-BA81-7F9FF3DCE034}" destId="{9AEA5DF1-684F-664D-9806-8283D2CAEE5D}" srcOrd="13" destOrd="0" presId="urn:microsoft.com/office/officeart/2005/8/layout/list1"/>
    <dgm:cxn modelId="{85710414-130E-4B4B-A87F-6E838263DBCF}" type="presParOf" srcId="{0C83252B-068C-ED48-BA81-7F9FF3DCE034}" destId="{BD75F70F-073D-8744-8C2A-5B19A3FD5501}"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B70E144-6176-D141-96CE-7063166ECBB0}"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mc:AlternateContent xmlns:mc="http://schemas.openxmlformats.org/markup-compatibility/2006" xmlns:a14="http://schemas.microsoft.com/office/drawing/2010/main">
      <mc:Choice Requires="a14">
        <dgm:pt modelId="{0AC46948-21CE-0443-A2D1-B084695CD760}">
          <dgm:prSet>
            <dgm:style>
              <a:lnRef idx="2">
                <a:schemeClr val="dk1"/>
              </a:lnRef>
              <a:fillRef idx="1">
                <a:schemeClr val="lt1"/>
              </a:fillRef>
              <a:effectRef idx="0">
                <a:schemeClr val="dk1"/>
              </a:effectRef>
              <a:fontRef idx="minor">
                <a:schemeClr val="dk1"/>
              </a:fontRef>
            </dgm:style>
          </dgm:prSet>
          <dgm:spPr/>
          <dgm:t>
            <a:bodyPr/>
            <a:lstStyle/>
            <a:p>
              <a:r>
                <a:rPr lang="en-US" baseline="0"/>
                <a:t>Construct a High-Dimensional Graph using the nearest neighbor method and calculate </a:t>
              </a:r>
              <a14:m>
                <m:oMath xmlns:m="http://schemas.openxmlformats.org/officeDocument/2006/math">
                  <m:sSub>
                    <m:sSubPr>
                      <m:ctrlPr>
                        <a:rPr lang="en-US" b="1" i="1" baseline="0">
                          <a:latin typeface="Cambria Math" panose="02040503050406030204" pitchFamily="18" charset="0"/>
                        </a:rPr>
                      </m:ctrlPr>
                    </m:sSubPr>
                    <m:e>
                      <m:r>
                        <a:rPr lang="en-US" b="1" i="1" baseline="0">
                          <a:latin typeface="Cambria Math" panose="02040503050406030204" pitchFamily="18" charset="0"/>
                        </a:rPr>
                        <m:t>𝑷</m:t>
                      </m:r>
                    </m:e>
                    <m:sub>
                      <m:r>
                        <a:rPr lang="en-US" b="1" i="1" baseline="0">
                          <a:latin typeface="Cambria Math" panose="02040503050406030204" pitchFamily="18" charset="0"/>
                        </a:rPr>
                        <m:t>𝒊𝒋</m:t>
                      </m:r>
                    </m:sub>
                  </m:sSub>
                </m:oMath>
              </a14:m>
              <a:endParaRPr lang="en-JO"/>
            </a:p>
          </dgm:t>
        </dgm:pt>
      </mc:Choice>
      <mc:Fallback xmlns="">
        <dgm:pt modelId="{0AC46948-21CE-0443-A2D1-B084695CD760}">
          <dgm:prSet>
            <dgm:style>
              <a:lnRef idx="2">
                <a:schemeClr val="dk1"/>
              </a:lnRef>
              <a:fillRef idx="1">
                <a:schemeClr val="lt1"/>
              </a:fillRef>
              <a:effectRef idx="0">
                <a:schemeClr val="dk1"/>
              </a:effectRef>
              <a:fontRef idx="minor">
                <a:schemeClr val="dk1"/>
              </a:fontRef>
            </dgm:style>
          </dgm:prSet>
          <dgm:spPr/>
          <dgm:t>
            <a:bodyPr/>
            <a:lstStyle/>
            <a:p>
              <a:r>
                <a:rPr lang="en-US" baseline="0"/>
                <a:t>Construct a High-Dimensional Graph using the nearest neighbor method and calculate </a:t>
              </a:r>
              <a:r>
                <a:rPr lang="en-US" b="1" i="0" baseline="0"/>
                <a:t>𝑷_𝒊𝒋</a:t>
              </a:r>
              <a:endParaRPr lang="en-JO"/>
            </a:p>
          </dgm:t>
        </dgm:pt>
      </mc:Fallback>
    </mc:AlternateContent>
    <dgm:pt modelId="{F6567BEC-F791-984C-98AE-E5D848F0DBD0}" type="parTrans" cxnId="{8483A9A0-2B26-4642-956B-6947B2F437E3}">
      <dgm:prSet/>
      <dgm:spPr/>
      <dgm:t>
        <a:bodyPr/>
        <a:lstStyle/>
        <a:p>
          <a:endParaRPr lang="en-US"/>
        </a:p>
      </dgm:t>
    </dgm:pt>
    <dgm:pt modelId="{C9D16901-DFA3-9741-B7B1-2B85514F1BF4}" type="sibTrans" cxnId="{8483A9A0-2B26-4642-956B-6947B2F437E3}">
      <dgm:prSet/>
      <dgm:spPr/>
      <dgm:t>
        <a:bodyPr/>
        <a:lstStyle/>
        <a:p>
          <a:endParaRPr lang="en-US"/>
        </a:p>
      </dgm:t>
    </dgm:pt>
    <mc:AlternateContent xmlns:mc="http://schemas.openxmlformats.org/markup-compatibility/2006" xmlns:a14="http://schemas.microsoft.com/office/drawing/2010/main">
      <mc:Choice Requires="a14">
        <dgm:pt modelId="{4153FFED-514E-6647-9288-06F49320E475}">
          <dgm:prSet>
            <dgm:style>
              <a:lnRef idx="2">
                <a:schemeClr val="dk1"/>
              </a:lnRef>
              <a:fillRef idx="1">
                <a:schemeClr val="lt1"/>
              </a:fillRef>
              <a:effectRef idx="0">
                <a:schemeClr val="dk1"/>
              </a:effectRef>
              <a:fontRef idx="minor">
                <a:schemeClr val="dk1"/>
              </a:fontRef>
            </dgm:style>
          </dgm:prSet>
          <dgm:spPr/>
          <dgm:t>
            <a:bodyPr/>
            <a:lstStyle/>
            <a:p>
              <a:r>
                <a:rPr lang="en-US" baseline="0"/>
                <a:t>Create A low-dimensional graph with random variables </a:t>
              </a:r>
              <a14:m>
                <m:oMath xmlns:m="http://schemas.openxmlformats.org/officeDocument/2006/math">
                  <m:sSub>
                    <m:sSubPr>
                      <m:ctrlPr>
                        <a:rPr lang="en-US" b="1" i="1" baseline="0">
                          <a:latin typeface="Cambria Math" panose="02040503050406030204" pitchFamily="18" charset="0"/>
                        </a:rPr>
                      </m:ctrlPr>
                    </m:sSubPr>
                    <m:e>
                      <m:r>
                        <a:rPr lang="en-US" b="1" i="1" baseline="0">
                          <a:latin typeface="Cambria Math" panose="02040503050406030204" pitchFamily="18" charset="0"/>
                        </a:rPr>
                        <m:t>𝒚</m:t>
                      </m:r>
                    </m:e>
                    <m:sub>
                      <m:r>
                        <a:rPr lang="en-US" b="1" i="1" baseline="0">
                          <a:latin typeface="Cambria Math" panose="02040503050406030204" pitchFamily="18" charset="0"/>
                        </a:rPr>
                        <m:t>𝒊</m:t>
                      </m:r>
                    </m:sub>
                  </m:sSub>
                </m:oMath>
              </a14:m>
              <a:r>
                <a:rPr lang="en-US" b="1" baseline="0"/>
                <a:t> </a:t>
              </a:r>
              <a:r>
                <a:rPr lang="en-US" baseline="0"/>
                <a:t>and </a:t>
              </a:r>
              <a14:m>
                <m:oMath xmlns:m="http://schemas.openxmlformats.org/officeDocument/2006/math">
                  <m:sSub>
                    <m:sSubPr>
                      <m:ctrlPr>
                        <a:rPr lang="en-US" b="1" i="1" baseline="0">
                          <a:latin typeface="Cambria Math" panose="02040503050406030204" pitchFamily="18" charset="0"/>
                        </a:rPr>
                      </m:ctrlPr>
                    </m:sSubPr>
                    <m:e>
                      <m:r>
                        <a:rPr lang="en-US" b="1" i="1" baseline="0">
                          <a:latin typeface="Cambria Math" panose="02040503050406030204" pitchFamily="18" charset="0"/>
                        </a:rPr>
                        <m:t>𝒚</m:t>
                      </m:r>
                    </m:e>
                    <m:sub>
                      <m:r>
                        <a:rPr lang="en-US" b="1" i="1" baseline="0">
                          <a:latin typeface="Cambria Math" panose="02040503050406030204" pitchFamily="18" charset="0"/>
                        </a:rPr>
                        <m:t>𝒋</m:t>
                      </m:r>
                    </m:sub>
                  </m:sSub>
                </m:oMath>
              </a14:m>
              <a:r>
                <a:rPr lang="en-US" baseline="0"/>
                <a:t> then calculate </a:t>
              </a:r>
              <a14:m>
                <m:oMath xmlns:m="http://schemas.openxmlformats.org/officeDocument/2006/math">
                  <m:sSub>
                    <m:sSubPr>
                      <m:ctrlPr>
                        <a:rPr lang="en-US" b="1" i="1" baseline="0">
                          <a:latin typeface="Cambria Math" panose="02040503050406030204" pitchFamily="18" charset="0"/>
                        </a:rPr>
                      </m:ctrlPr>
                    </m:sSubPr>
                    <m:e>
                      <m:r>
                        <a:rPr lang="en-US" b="1" i="1" baseline="0">
                          <a:latin typeface="Cambria Math" panose="02040503050406030204" pitchFamily="18" charset="0"/>
                        </a:rPr>
                        <m:t>𝑸</m:t>
                      </m:r>
                    </m:e>
                    <m:sub>
                      <m:r>
                        <a:rPr lang="en-US" b="1" i="1" baseline="0">
                          <a:latin typeface="Cambria Math" panose="02040503050406030204" pitchFamily="18" charset="0"/>
                        </a:rPr>
                        <m:t>𝒊𝒋</m:t>
                      </m:r>
                    </m:sub>
                  </m:sSub>
                </m:oMath>
              </a14:m>
              <a:endParaRPr lang="en-JO"/>
            </a:p>
          </dgm:t>
        </dgm:pt>
      </mc:Choice>
      <mc:Fallback xmlns="">
        <dgm:pt modelId="{4153FFED-514E-6647-9288-06F49320E475}">
          <dgm:prSet>
            <dgm:style>
              <a:lnRef idx="2">
                <a:schemeClr val="dk1"/>
              </a:lnRef>
              <a:fillRef idx="1">
                <a:schemeClr val="lt1"/>
              </a:fillRef>
              <a:effectRef idx="0">
                <a:schemeClr val="dk1"/>
              </a:effectRef>
              <a:fontRef idx="minor">
                <a:schemeClr val="dk1"/>
              </a:fontRef>
            </dgm:style>
          </dgm:prSet>
          <dgm:spPr/>
          <dgm:t>
            <a:bodyPr/>
            <a:lstStyle/>
            <a:p>
              <a:r>
                <a:rPr lang="en-US" baseline="0"/>
                <a:t>Create A low-dimensional graph with random variables </a:t>
              </a:r>
              <a:r>
                <a:rPr lang="en-US" b="1" i="0" baseline="0"/>
                <a:t>𝒚_𝒊</a:t>
              </a:r>
              <a:r>
                <a:rPr lang="en-US" b="1" baseline="0"/>
                <a:t> </a:t>
              </a:r>
              <a:r>
                <a:rPr lang="en-US" baseline="0"/>
                <a:t>and </a:t>
              </a:r>
              <a:r>
                <a:rPr lang="en-US" b="1" i="0" baseline="0"/>
                <a:t>𝒚_𝒋</a:t>
              </a:r>
              <a:r>
                <a:rPr lang="en-US" baseline="0"/>
                <a:t> then calculate </a:t>
              </a:r>
              <a:r>
                <a:rPr lang="en-US" b="1" i="0" baseline="0"/>
                <a:t>𝑸_𝒊𝒋</a:t>
              </a:r>
              <a:endParaRPr lang="en-JO"/>
            </a:p>
          </dgm:t>
        </dgm:pt>
      </mc:Fallback>
    </mc:AlternateContent>
    <dgm:pt modelId="{B6156520-0446-DA47-A250-40417D0C678F}" type="parTrans" cxnId="{C85E2763-8AD5-7E4D-9D09-23F517D10F64}">
      <dgm:prSet/>
      <dgm:spPr/>
      <dgm:t>
        <a:bodyPr/>
        <a:lstStyle/>
        <a:p>
          <a:endParaRPr lang="en-US"/>
        </a:p>
      </dgm:t>
    </dgm:pt>
    <dgm:pt modelId="{075FB3B6-95CA-B44F-A5C2-C3F67B6EB64F}" type="sibTrans" cxnId="{C85E2763-8AD5-7E4D-9D09-23F517D10F64}">
      <dgm:prSet/>
      <dgm:spPr/>
      <dgm:t>
        <a:bodyPr/>
        <a:lstStyle/>
        <a:p>
          <a:endParaRPr lang="en-US"/>
        </a:p>
      </dgm:t>
    </dgm:pt>
    <mc:AlternateContent xmlns:mc="http://schemas.openxmlformats.org/markup-compatibility/2006" xmlns:a14="http://schemas.microsoft.com/office/drawing/2010/main">
      <mc:Choice Requires="a14">
        <dgm:pt modelId="{271FDE94-EF53-B54C-BCB7-2A771429734F}">
          <dgm:prSet>
            <dgm:style>
              <a:lnRef idx="2">
                <a:schemeClr val="dk1"/>
              </a:lnRef>
              <a:fillRef idx="1">
                <a:schemeClr val="lt1"/>
              </a:fillRef>
              <a:effectRef idx="0">
                <a:schemeClr val="dk1"/>
              </a:effectRef>
              <a:fontRef idx="minor">
                <a:schemeClr val="dk1"/>
              </a:fontRef>
            </dgm:style>
          </dgm:prSet>
          <dgm:spPr/>
          <dgm:t>
            <a:bodyPr/>
            <a:lstStyle/>
            <a:p>
              <a:r>
                <a:rPr lang="en-US" baseline="0" dirty="0"/>
                <a:t>Optimize with cross-entropy loss: </a:t>
              </a:r>
              <a14:m>
                <m:oMath xmlns:m="http://schemas.openxmlformats.org/officeDocument/2006/math">
                  <m:r>
                    <a:rPr lang="en-US" b="1" i="1" baseline="0">
                      <a:latin typeface="Cambria Math" panose="02040503050406030204" pitchFamily="18" charset="0"/>
                    </a:rPr>
                    <m:t>𝑳</m:t>
                  </m:r>
                  <m:r>
                    <a:rPr lang="en-US" b="1" i="1" baseline="0">
                      <a:latin typeface="Cambria Math" panose="02040503050406030204" pitchFamily="18" charset="0"/>
                    </a:rPr>
                    <m:t>=−</m:t>
                  </m:r>
                  <m:nary>
                    <m:naryPr>
                      <m:chr m:val="∑"/>
                      <m:supHide m:val="on"/>
                      <m:ctrlPr>
                        <a:rPr lang="en-US" b="1" i="1" baseline="0">
                          <a:latin typeface="Cambria Math" panose="02040503050406030204" pitchFamily="18" charset="0"/>
                        </a:rPr>
                      </m:ctrlPr>
                    </m:naryPr>
                    <m:sub>
                      <m:r>
                        <m:rPr>
                          <m:brk m:alnAt="7"/>
                        </m:rPr>
                        <a:rPr lang="en-US" b="1" i="1" baseline="0">
                          <a:latin typeface="Cambria Math" panose="02040503050406030204" pitchFamily="18" charset="0"/>
                        </a:rPr>
                        <m:t>𝒊</m:t>
                      </m:r>
                      <m:r>
                        <a:rPr lang="en-US" b="1" i="1" baseline="0">
                          <a:latin typeface="Cambria Math" panose="02040503050406030204" pitchFamily="18" charset="0"/>
                        </a:rPr>
                        <m:t>,</m:t>
                      </m:r>
                      <m:r>
                        <a:rPr lang="en-US" b="1" i="1" baseline="0">
                          <a:latin typeface="Cambria Math" panose="02040503050406030204" pitchFamily="18" charset="0"/>
                        </a:rPr>
                        <m:t>𝒋</m:t>
                      </m:r>
                    </m:sub>
                    <m:sup/>
                    <m:e>
                      <m:d>
                        <m:dPr>
                          <m:begChr m:val="["/>
                          <m:endChr m:val="]"/>
                          <m:ctrlPr>
                            <a:rPr lang="en-US" b="1" i="1" baseline="0">
                              <a:latin typeface="Cambria Math" panose="02040503050406030204" pitchFamily="18" charset="0"/>
                            </a:rPr>
                          </m:ctrlPr>
                        </m:dPr>
                        <m:e>
                          <m:sSub>
                            <m:sSubPr>
                              <m:ctrlPr>
                                <a:rPr lang="en-US" b="1" i="1" baseline="0">
                                  <a:latin typeface="Cambria Math" panose="02040503050406030204" pitchFamily="18" charset="0"/>
                                </a:rPr>
                              </m:ctrlPr>
                            </m:sSubPr>
                            <m:e>
                              <m:r>
                                <a:rPr lang="en-US" b="1" i="1" baseline="0">
                                  <a:latin typeface="Cambria Math" panose="02040503050406030204" pitchFamily="18" charset="0"/>
                                </a:rPr>
                                <m:t>𝑷</m:t>
                              </m:r>
                            </m:e>
                            <m:sub>
                              <m:r>
                                <a:rPr lang="en-US" b="1" i="1" baseline="0">
                                  <a:latin typeface="Cambria Math" panose="02040503050406030204" pitchFamily="18" charset="0"/>
                                </a:rPr>
                                <m:t>𝒊𝒋</m:t>
                              </m:r>
                            </m:sub>
                          </m:sSub>
                          <m:func>
                            <m:funcPr>
                              <m:ctrlPr>
                                <a:rPr lang="en-US" b="1" i="1" baseline="0">
                                  <a:latin typeface="Cambria Math" panose="02040503050406030204" pitchFamily="18" charset="0"/>
                                </a:rPr>
                              </m:ctrlPr>
                            </m:funcPr>
                            <m:fName>
                              <m:r>
                                <a:rPr lang="en-US" b="1" i="0" baseline="0">
                                  <a:latin typeface="Cambria Math" panose="02040503050406030204" pitchFamily="18" charset="0"/>
                                </a:rPr>
                                <m:t>𝐥𝐨𝐠</m:t>
                              </m:r>
                            </m:fName>
                            <m:e>
                              <m:d>
                                <m:dPr>
                                  <m:ctrlPr>
                                    <a:rPr lang="en-US" b="1" i="1" baseline="0">
                                      <a:latin typeface="Cambria Math" panose="02040503050406030204" pitchFamily="18" charset="0"/>
                                    </a:rPr>
                                  </m:ctrlPr>
                                </m:dPr>
                                <m:e>
                                  <m:sSub>
                                    <m:sSubPr>
                                      <m:ctrlPr>
                                        <a:rPr lang="en-US" b="1" i="1" baseline="0">
                                          <a:latin typeface="Cambria Math" panose="02040503050406030204" pitchFamily="18" charset="0"/>
                                        </a:rPr>
                                      </m:ctrlPr>
                                    </m:sSubPr>
                                    <m:e>
                                      <m:r>
                                        <a:rPr lang="en-US" b="1" i="1" baseline="0">
                                          <a:latin typeface="Cambria Math" panose="02040503050406030204" pitchFamily="18" charset="0"/>
                                        </a:rPr>
                                        <m:t>𝑸</m:t>
                                      </m:r>
                                    </m:e>
                                    <m:sub>
                                      <m:r>
                                        <a:rPr lang="en-US" b="1" i="1" baseline="0">
                                          <a:latin typeface="Cambria Math" panose="02040503050406030204" pitchFamily="18" charset="0"/>
                                        </a:rPr>
                                        <m:t>𝒊𝒋</m:t>
                                      </m:r>
                                    </m:sub>
                                  </m:sSub>
                                </m:e>
                              </m:d>
                              <m:r>
                                <a:rPr lang="en-US" b="1" i="1" baseline="0">
                                  <a:latin typeface="Cambria Math" panose="02040503050406030204" pitchFamily="18" charset="0"/>
                                </a:rPr>
                                <m:t>+</m:t>
                              </m:r>
                            </m:e>
                          </m:func>
                          <m:d>
                            <m:dPr>
                              <m:ctrlPr>
                                <a:rPr lang="en-US" b="1" i="1" baseline="0">
                                  <a:latin typeface="Cambria Math" panose="02040503050406030204" pitchFamily="18" charset="0"/>
                                </a:rPr>
                              </m:ctrlPr>
                            </m:dPr>
                            <m:e>
                              <m:r>
                                <a:rPr lang="en-US" b="1" i="1" baseline="0">
                                  <a:latin typeface="Cambria Math" panose="02040503050406030204" pitchFamily="18" charset="0"/>
                                </a:rPr>
                                <m:t>𝟏</m:t>
                              </m:r>
                              <m:r>
                                <a:rPr lang="en-US" b="1" i="1" baseline="0">
                                  <a:latin typeface="Cambria Math" panose="02040503050406030204" pitchFamily="18" charset="0"/>
                                </a:rPr>
                                <m:t>−</m:t>
                              </m:r>
                              <m:sSub>
                                <m:sSubPr>
                                  <m:ctrlPr>
                                    <a:rPr lang="en-US" b="1" i="1" baseline="0">
                                      <a:latin typeface="Cambria Math" panose="02040503050406030204" pitchFamily="18" charset="0"/>
                                    </a:rPr>
                                  </m:ctrlPr>
                                </m:sSubPr>
                                <m:e>
                                  <m:r>
                                    <a:rPr lang="en-US" b="1" i="1" baseline="0">
                                      <a:latin typeface="Cambria Math" panose="02040503050406030204" pitchFamily="18" charset="0"/>
                                    </a:rPr>
                                    <m:t>𝑷</m:t>
                                  </m:r>
                                </m:e>
                                <m:sub>
                                  <m:r>
                                    <a:rPr lang="en-US" b="1" i="1" baseline="0">
                                      <a:latin typeface="Cambria Math" panose="02040503050406030204" pitchFamily="18" charset="0"/>
                                    </a:rPr>
                                    <m:t>𝒊𝒋</m:t>
                                  </m:r>
                                </m:sub>
                              </m:sSub>
                            </m:e>
                          </m:d>
                          <m:func>
                            <m:funcPr>
                              <m:ctrlPr>
                                <a:rPr lang="en-US" b="1" i="1" baseline="0">
                                  <a:latin typeface="Cambria Math" panose="02040503050406030204" pitchFamily="18" charset="0"/>
                                </a:rPr>
                              </m:ctrlPr>
                            </m:funcPr>
                            <m:fName>
                              <m:r>
                                <a:rPr lang="en-US" b="1" i="1" baseline="0">
                                  <a:latin typeface="Cambria Math" panose="02040503050406030204" pitchFamily="18" charset="0"/>
                                </a:rPr>
                                <m:t>𝒍𝒐𝒈</m:t>
                              </m:r>
                            </m:fName>
                            <m:e>
                              <m:d>
                                <m:dPr>
                                  <m:ctrlPr>
                                    <a:rPr lang="en-US" b="1" i="1" baseline="0">
                                      <a:latin typeface="Cambria Math" panose="02040503050406030204" pitchFamily="18" charset="0"/>
                                    </a:rPr>
                                  </m:ctrlPr>
                                </m:dPr>
                                <m:e>
                                  <m:r>
                                    <a:rPr lang="en-US" b="1" i="1" baseline="0">
                                      <a:latin typeface="Cambria Math" panose="02040503050406030204" pitchFamily="18" charset="0"/>
                                    </a:rPr>
                                    <m:t>𝟏</m:t>
                                  </m:r>
                                  <m:r>
                                    <a:rPr lang="en-US" b="1" i="1" baseline="0">
                                      <a:latin typeface="Cambria Math" panose="02040503050406030204" pitchFamily="18" charset="0"/>
                                    </a:rPr>
                                    <m:t>−</m:t>
                                  </m:r>
                                  <m:sSub>
                                    <m:sSubPr>
                                      <m:ctrlPr>
                                        <a:rPr lang="en-US" b="1" i="1" baseline="0">
                                          <a:latin typeface="Cambria Math" panose="02040503050406030204" pitchFamily="18" charset="0"/>
                                        </a:rPr>
                                      </m:ctrlPr>
                                    </m:sSubPr>
                                    <m:e>
                                      <m:r>
                                        <a:rPr lang="en-US" b="1" i="1" baseline="0">
                                          <a:latin typeface="Cambria Math" panose="02040503050406030204" pitchFamily="18" charset="0"/>
                                        </a:rPr>
                                        <m:t>𝑸</m:t>
                                      </m:r>
                                    </m:e>
                                    <m:sub>
                                      <m:r>
                                        <a:rPr lang="en-US" b="1" i="1" baseline="0">
                                          <a:latin typeface="Cambria Math" panose="02040503050406030204" pitchFamily="18" charset="0"/>
                                        </a:rPr>
                                        <m:t>𝒊𝒋</m:t>
                                      </m:r>
                                    </m:sub>
                                  </m:sSub>
                                </m:e>
                              </m:d>
                            </m:e>
                          </m:func>
                        </m:e>
                      </m:d>
                    </m:e>
                  </m:nary>
                </m:oMath>
              </a14:m>
              <a:endParaRPr lang="en-JO" dirty="0"/>
            </a:p>
          </dgm:t>
        </dgm:pt>
      </mc:Choice>
      <mc:Fallback xmlns="">
        <dgm:pt modelId="{271FDE94-EF53-B54C-BCB7-2A771429734F}">
          <dgm:prSet>
            <dgm:style>
              <a:lnRef idx="2">
                <a:schemeClr val="dk1"/>
              </a:lnRef>
              <a:fillRef idx="1">
                <a:schemeClr val="lt1"/>
              </a:fillRef>
              <a:effectRef idx="0">
                <a:schemeClr val="dk1"/>
              </a:effectRef>
              <a:fontRef idx="minor">
                <a:schemeClr val="dk1"/>
              </a:fontRef>
            </dgm:style>
          </dgm:prSet>
          <dgm:spPr/>
          <dgm:t>
            <a:bodyPr/>
            <a:lstStyle/>
            <a:p>
              <a:r>
                <a:rPr lang="en-US" baseline="0" dirty="0"/>
                <a:t>Optimize with cross-entropy loss: </a:t>
              </a:r>
              <a:r>
                <a:rPr lang="en-US" b="1" i="0" baseline="0"/>
                <a:t>𝑳=−∑_(𝒊,𝒋)▒[𝑷_𝒊𝒋  𝐥𝐨𝐠⁡〖(𝑸_𝒊𝒋 )+〗 (𝟏−𝑷_𝒊𝒋 )  𝒍𝒐𝒈⁡(𝟏−𝑸_𝒊𝒋 ) ] </a:t>
              </a:r>
              <a:endParaRPr lang="en-JO" dirty="0"/>
            </a:p>
          </dgm:t>
        </dgm:pt>
      </mc:Fallback>
    </mc:AlternateContent>
    <dgm:pt modelId="{10ED7D00-FA80-BA48-80E2-A8B3E4D47D19}" type="parTrans" cxnId="{B680346D-C884-E046-990A-951BF6BA6EB2}">
      <dgm:prSet/>
      <dgm:spPr/>
      <dgm:t>
        <a:bodyPr/>
        <a:lstStyle/>
        <a:p>
          <a:endParaRPr lang="en-US"/>
        </a:p>
      </dgm:t>
    </dgm:pt>
    <dgm:pt modelId="{FE1ED1A2-5761-E742-8A6A-E0786B1083F4}" type="sibTrans" cxnId="{B680346D-C884-E046-990A-951BF6BA6EB2}">
      <dgm:prSet/>
      <dgm:spPr/>
      <dgm:t>
        <a:bodyPr/>
        <a:lstStyle/>
        <a:p>
          <a:endParaRPr lang="en-US"/>
        </a:p>
      </dgm:t>
    </dgm:pt>
    <mc:AlternateContent xmlns:mc="http://schemas.openxmlformats.org/markup-compatibility/2006" xmlns:a14="http://schemas.microsoft.com/office/drawing/2010/main">
      <mc:Choice Requires="a14">
        <dgm:pt modelId="{C7021D76-603F-954A-919F-C313A8582381}">
          <dgm:prSet>
            <dgm:style>
              <a:lnRef idx="2">
                <a:schemeClr val="dk1"/>
              </a:lnRef>
              <a:fillRef idx="1">
                <a:schemeClr val="lt1"/>
              </a:fillRef>
              <a:effectRef idx="0">
                <a:schemeClr val="dk1"/>
              </a:effectRef>
              <a:fontRef idx="minor">
                <a:schemeClr val="dk1"/>
              </a:fontRef>
            </dgm:style>
          </dgm:prSet>
          <dgm:spPr/>
          <dgm:t>
            <a:bodyPr/>
            <a:lstStyle/>
            <a:p>
              <a:r>
                <a:rPr lang="en-US" baseline="0" dirty="0"/>
                <a:t>Adjust the low-dimensional embedding iteratively to preserve the structure locally and globally: </a:t>
              </a:r>
              <a14:m>
                <m:oMath xmlns:m="http://schemas.openxmlformats.org/officeDocument/2006/math">
                  <m:sSubSup>
                    <m:sSubSupPr>
                      <m:ctrlPr>
                        <a:rPr lang="en-US" b="1" i="1" baseline="0">
                          <a:latin typeface="Cambria Math" panose="02040503050406030204" pitchFamily="18" charset="0"/>
                        </a:rPr>
                      </m:ctrlPr>
                    </m:sSubSupPr>
                    <m:e>
                      <m:r>
                        <a:rPr lang="en-US" b="1" i="1" baseline="0">
                          <a:latin typeface="Cambria Math" panose="02040503050406030204" pitchFamily="18" charset="0"/>
                        </a:rPr>
                        <m:t>𝒚</m:t>
                      </m:r>
                    </m:e>
                    <m:sub>
                      <m:r>
                        <a:rPr lang="en-US" b="1" i="1" baseline="0">
                          <a:latin typeface="Cambria Math" panose="02040503050406030204" pitchFamily="18" charset="0"/>
                        </a:rPr>
                        <m:t>𝒊</m:t>
                      </m:r>
                    </m:sub>
                    <m:sup>
                      <m:r>
                        <a:rPr lang="en-US" b="1" i="1" baseline="0">
                          <a:latin typeface="Cambria Math" panose="02040503050406030204" pitchFamily="18" charset="0"/>
                        </a:rPr>
                        <m:t>(</m:t>
                      </m:r>
                      <m:r>
                        <a:rPr lang="en-US" b="1" i="1" baseline="0">
                          <a:latin typeface="Cambria Math" panose="02040503050406030204" pitchFamily="18" charset="0"/>
                        </a:rPr>
                        <m:t>𝒕</m:t>
                      </m:r>
                      <m:r>
                        <a:rPr lang="en-US" b="1" i="1" baseline="0">
                          <a:latin typeface="Cambria Math" panose="02040503050406030204" pitchFamily="18" charset="0"/>
                        </a:rPr>
                        <m:t>+</m:t>
                      </m:r>
                      <m:r>
                        <a:rPr lang="en-US" b="1" i="1" baseline="0">
                          <a:latin typeface="Cambria Math" panose="02040503050406030204" pitchFamily="18" charset="0"/>
                        </a:rPr>
                        <m:t>𝟏</m:t>
                      </m:r>
                      <m:r>
                        <a:rPr lang="en-US" b="1" i="1" baseline="0">
                          <a:latin typeface="Cambria Math" panose="02040503050406030204" pitchFamily="18" charset="0"/>
                        </a:rPr>
                        <m:t>)</m:t>
                      </m:r>
                    </m:sup>
                  </m:sSubSup>
                  <m:r>
                    <a:rPr lang="en-US" b="1" i="1" baseline="0">
                      <a:latin typeface="Cambria Math" panose="02040503050406030204" pitchFamily="18" charset="0"/>
                    </a:rPr>
                    <m:t>=</m:t>
                  </m:r>
                  <m:sSubSup>
                    <m:sSubSupPr>
                      <m:ctrlPr>
                        <a:rPr lang="en-US" b="1" i="1" baseline="0">
                          <a:latin typeface="Cambria Math" panose="02040503050406030204" pitchFamily="18" charset="0"/>
                        </a:rPr>
                      </m:ctrlPr>
                    </m:sSubSupPr>
                    <m:e>
                      <m:r>
                        <a:rPr lang="en-US" b="1" i="1" baseline="0">
                          <a:latin typeface="Cambria Math" panose="02040503050406030204" pitchFamily="18" charset="0"/>
                        </a:rPr>
                        <m:t>𝒚</m:t>
                      </m:r>
                    </m:e>
                    <m:sub>
                      <m:r>
                        <a:rPr lang="en-US" b="1" i="1" baseline="0">
                          <a:latin typeface="Cambria Math" panose="02040503050406030204" pitchFamily="18" charset="0"/>
                        </a:rPr>
                        <m:t>𝒊</m:t>
                      </m:r>
                    </m:sub>
                    <m:sup>
                      <m:r>
                        <a:rPr lang="en-US" b="1" i="1" baseline="0">
                          <a:latin typeface="Cambria Math" panose="02040503050406030204" pitchFamily="18" charset="0"/>
                        </a:rPr>
                        <m:t>(</m:t>
                      </m:r>
                      <m:r>
                        <a:rPr lang="en-US" b="1" i="1" baseline="0">
                          <a:latin typeface="Cambria Math" panose="02040503050406030204" pitchFamily="18" charset="0"/>
                        </a:rPr>
                        <m:t>𝒕</m:t>
                      </m:r>
                      <m:r>
                        <a:rPr lang="en-US" b="1" i="1" baseline="0">
                          <a:latin typeface="Cambria Math" panose="02040503050406030204" pitchFamily="18" charset="0"/>
                        </a:rPr>
                        <m:t>)</m:t>
                      </m:r>
                    </m:sup>
                  </m:sSubSup>
                  <m:r>
                    <a:rPr lang="en-US" b="1" i="1" baseline="0">
                      <a:latin typeface="Cambria Math" panose="02040503050406030204" pitchFamily="18" charset="0"/>
                    </a:rPr>
                    <m:t>−</m:t>
                  </m:r>
                  <m:r>
                    <a:rPr lang="en-US" b="1" i="1" baseline="0">
                      <a:latin typeface="Cambria Math" panose="02040503050406030204" pitchFamily="18" charset="0"/>
                    </a:rPr>
                    <m:t>𝜼</m:t>
                  </m:r>
                  <m:f>
                    <m:fPr>
                      <m:ctrlPr>
                        <a:rPr lang="en-US" b="1" i="1" baseline="0">
                          <a:latin typeface="Cambria Math" panose="02040503050406030204" pitchFamily="18" charset="0"/>
                        </a:rPr>
                      </m:ctrlPr>
                    </m:fPr>
                    <m:num>
                      <m:r>
                        <a:rPr lang="en-US" b="1" i="1" baseline="0">
                          <a:latin typeface="Cambria Math" panose="02040503050406030204" pitchFamily="18" charset="0"/>
                        </a:rPr>
                        <m:t>𝝏</m:t>
                      </m:r>
                      <m:r>
                        <a:rPr lang="en-US" b="1" i="1" baseline="0">
                          <a:latin typeface="Cambria Math" panose="02040503050406030204" pitchFamily="18" charset="0"/>
                        </a:rPr>
                        <m:t>𝑳</m:t>
                      </m:r>
                    </m:num>
                    <m:den>
                      <m:r>
                        <a:rPr lang="en-US" b="1" i="1" baseline="0">
                          <a:latin typeface="Cambria Math" panose="02040503050406030204" pitchFamily="18" charset="0"/>
                        </a:rPr>
                        <m:t>𝝏</m:t>
                      </m:r>
                      <m:sSub>
                        <m:sSubPr>
                          <m:ctrlPr>
                            <a:rPr lang="en-US" b="1" i="1" baseline="0">
                              <a:latin typeface="Cambria Math" panose="02040503050406030204" pitchFamily="18" charset="0"/>
                            </a:rPr>
                          </m:ctrlPr>
                        </m:sSubPr>
                        <m:e>
                          <m:r>
                            <a:rPr lang="en-US" b="1" i="1" baseline="0">
                              <a:latin typeface="Cambria Math" panose="02040503050406030204" pitchFamily="18" charset="0"/>
                            </a:rPr>
                            <m:t>𝒚</m:t>
                          </m:r>
                        </m:e>
                        <m:sub>
                          <m:r>
                            <a:rPr lang="en-US" b="1" i="1" baseline="0">
                              <a:latin typeface="Cambria Math" panose="02040503050406030204" pitchFamily="18" charset="0"/>
                            </a:rPr>
                            <m:t>𝒊</m:t>
                          </m:r>
                        </m:sub>
                      </m:sSub>
                    </m:den>
                  </m:f>
                </m:oMath>
              </a14:m>
              <a:r>
                <a:rPr lang="en-US" baseline="0" dirty="0"/>
                <a:t> </a:t>
              </a:r>
              <a:endParaRPr lang="en-JO" dirty="0"/>
            </a:p>
          </dgm:t>
        </dgm:pt>
      </mc:Choice>
      <mc:Fallback xmlns="">
        <dgm:pt modelId="{C7021D76-603F-954A-919F-C313A8582381}">
          <dgm:prSet>
            <dgm:style>
              <a:lnRef idx="2">
                <a:schemeClr val="dk1"/>
              </a:lnRef>
              <a:fillRef idx="1">
                <a:schemeClr val="lt1"/>
              </a:fillRef>
              <a:effectRef idx="0">
                <a:schemeClr val="dk1"/>
              </a:effectRef>
              <a:fontRef idx="minor">
                <a:schemeClr val="dk1"/>
              </a:fontRef>
            </dgm:style>
          </dgm:prSet>
          <dgm:spPr/>
          <dgm:t>
            <a:bodyPr/>
            <a:lstStyle/>
            <a:p>
              <a:r>
                <a:rPr lang="en-US" baseline="0" dirty="0"/>
                <a:t>Adjust the low-dimensional embedding iteratively to preserve the structure locally and globally: </a:t>
              </a:r>
              <a:r>
                <a:rPr lang="en-US" b="1" i="0" baseline="0"/>
                <a:t>𝒚_𝒊^((𝒕+𝟏))=𝒚_𝒊^((𝒕))−𝜼 𝝏𝑳/(𝝏𝒚_𝒊 )</a:t>
              </a:r>
              <a:r>
                <a:rPr lang="en-US" baseline="0" dirty="0"/>
                <a:t> </a:t>
              </a:r>
              <a:endParaRPr lang="en-JO" dirty="0"/>
            </a:p>
          </dgm:t>
        </dgm:pt>
      </mc:Fallback>
    </mc:AlternateContent>
    <dgm:pt modelId="{ADEEB3AF-F2A1-4543-B026-9656365CE4A8}" type="parTrans" cxnId="{48ABA906-4D1B-5B4C-9CF8-9EC634D3B3B9}">
      <dgm:prSet/>
      <dgm:spPr/>
      <dgm:t>
        <a:bodyPr/>
        <a:lstStyle/>
        <a:p>
          <a:endParaRPr lang="en-US"/>
        </a:p>
      </dgm:t>
    </dgm:pt>
    <dgm:pt modelId="{E4CD9D6F-3D6B-9543-9EEA-AABBCEF6F149}" type="sibTrans" cxnId="{48ABA906-4D1B-5B4C-9CF8-9EC634D3B3B9}">
      <dgm:prSet/>
      <dgm:spPr/>
      <dgm:t>
        <a:bodyPr/>
        <a:lstStyle/>
        <a:p>
          <a:endParaRPr lang="en-US"/>
        </a:p>
      </dgm:t>
    </dgm:pt>
    <dgm:pt modelId="{1DA6B420-EF9E-E54F-9E24-DBFF86D512C4}" type="pres">
      <dgm:prSet presAssocID="{3B70E144-6176-D141-96CE-7063166ECBB0}" presName="Name0" presStyleCnt="0">
        <dgm:presLayoutVars>
          <dgm:dir/>
          <dgm:resizeHandles val="exact"/>
        </dgm:presLayoutVars>
      </dgm:prSet>
      <dgm:spPr/>
    </dgm:pt>
    <dgm:pt modelId="{706643D9-7B83-F945-8E7B-761176F7849D}" type="pres">
      <dgm:prSet presAssocID="{0AC46948-21CE-0443-A2D1-B084695CD760}" presName="node" presStyleLbl="node1" presStyleIdx="0" presStyleCnt="4">
        <dgm:presLayoutVars>
          <dgm:bulletEnabled val="1"/>
        </dgm:presLayoutVars>
      </dgm:prSet>
      <dgm:spPr/>
    </dgm:pt>
    <dgm:pt modelId="{E5BEE9B3-9795-CC43-AE6B-DC226FAAF3D2}" type="pres">
      <dgm:prSet presAssocID="{C9D16901-DFA3-9741-B7B1-2B85514F1BF4}" presName="sibTrans" presStyleLbl="sibTrans1D1" presStyleIdx="0" presStyleCnt="3"/>
      <dgm:spPr/>
    </dgm:pt>
    <dgm:pt modelId="{9A136FF9-014B-884D-91D5-20D6B7AD09AF}" type="pres">
      <dgm:prSet presAssocID="{C9D16901-DFA3-9741-B7B1-2B85514F1BF4}" presName="connectorText" presStyleLbl="sibTrans1D1" presStyleIdx="0" presStyleCnt="3"/>
      <dgm:spPr/>
    </dgm:pt>
    <dgm:pt modelId="{CD407E90-5E38-BD4C-84D7-8E308805C6E2}" type="pres">
      <dgm:prSet presAssocID="{4153FFED-514E-6647-9288-06F49320E475}" presName="node" presStyleLbl="node1" presStyleIdx="1" presStyleCnt="4">
        <dgm:presLayoutVars>
          <dgm:bulletEnabled val="1"/>
        </dgm:presLayoutVars>
      </dgm:prSet>
      <dgm:spPr/>
    </dgm:pt>
    <dgm:pt modelId="{BA1EB1D6-FF48-FE46-BEE5-0E399363C3D5}" type="pres">
      <dgm:prSet presAssocID="{075FB3B6-95CA-B44F-A5C2-C3F67B6EB64F}" presName="sibTrans" presStyleLbl="sibTrans1D1" presStyleIdx="1" presStyleCnt="3"/>
      <dgm:spPr/>
    </dgm:pt>
    <dgm:pt modelId="{CCF1B493-41E3-B647-AF5C-74ED04FB464F}" type="pres">
      <dgm:prSet presAssocID="{075FB3B6-95CA-B44F-A5C2-C3F67B6EB64F}" presName="connectorText" presStyleLbl="sibTrans1D1" presStyleIdx="1" presStyleCnt="3"/>
      <dgm:spPr/>
    </dgm:pt>
    <dgm:pt modelId="{494D4D6F-D92F-5745-8B67-4F61279F0B6F}" type="pres">
      <dgm:prSet presAssocID="{271FDE94-EF53-B54C-BCB7-2A771429734F}" presName="node" presStyleLbl="node1" presStyleIdx="2" presStyleCnt="4">
        <dgm:presLayoutVars>
          <dgm:bulletEnabled val="1"/>
        </dgm:presLayoutVars>
      </dgm:prSet>
      <dgm:spPr/>
    </dgm:pt>
    <dgm:pt modelId="{3C8ABAE9-A478-5C49-A1CA-74D6B0E19C27}" type="pres">
      <dgm:prSet presAssocID="{FE1ED1A2-5761-E742-8A6A-E0786B1083F4}" presName="sibTrans" presStyleLbl="sibTrans1D1" presStyleIdx="2" presStyleCnt="3"/>
      <dgm:spPr/>
    </dgm:pt>
    <dgm:pt modelId="{3CADDA3D-BCAE-2647-B229-23AE7AEF5F22}" type="pres">
      <dgm:prSet presAssocID="{FE1ED1A2-5761-E742-8A6A-E0786B1083F4}" presName="connectorText" presStyleLbl="sibTrans1D1" presStyleIdx="2" presStyleCnt="3"/>
      <dgm:spPr/>
    </dgm:pt>
    <dgm:pt modelId="{6E31B75E-FDBB-504D-A485-17BE2959DAD1}" type="pres">
      <dgm:prSet presAssocID="{C7021D76-603F-954A-919F-C313A8582381}" presName="node" presStyleLbl="node1" presStyleIdx="3" presStyleCnt="4">
        <dgm:presLayoutVars>
          <dgm:bulletEnabled val="1"/>
        </dgm:presLayoutVars>
      </dgm:prSet>
      <dgm:spPr/>
    </dgm:pt>
  </dgm:ptLst>
  <dgm:cxnLst>
    <dgm:cxn modelId="{9BA4C905-3810-924A-8112-593524448345}" type="presOf" srcId="{075FB3B6-95CA-B44F-A5C2-C3F67B6EB64F}" destId="{BA1EB1D6-FF48-FE46-BEE5-0E399363C3D5}" srcOrd="0" destOrd="0" presId="urn:microsoft.com/office/officeart/2005/8/layout/bProcess3"/>
    <dgm:cxn modelId="{48ABA906-4D1B-5B4C-9CF8-9EC634D3B3B9}" srcId="{3B70E144-6176-D141-96CE-7063166ECBB0}" destId="{C7021D76-603F-954A-919F-C313A8582381}" srcOrd="3" destOrd="0" parTransId="{ADEEB3AF-F2A1-4543-B026-9656365CE4A8}" sibTransId="{E4CD9D6F-3D6B-9543-9EEA-AABBCEF6F149}"/>
    <dgm:cxn modelId="{085B6622-847A-FC43-A01B-CBE3B224E80E}" type="presOf" srcId="{C7021D76-603F-954A-919F-C313A8582381}" destId="{6E31B75E-FDBB-504D-A485-17BE2959DAD1}" srcOrd="0" destOrd="0" presId="urn:microsoft.com/office/officeart/2005/8/layout/bProcess3"/>
    <dgm:cxn modelId="{948E0259-2194-BE4E-B12C-061C08ECC3E5}" type="presOf" srcId="{3B70E144-6176-D141-96CE-7063166ECBB0}" destId="{1DA6B420-EF9E-E54F-9E24-DBFF86D512C4}" srcOrd="0" destOrd="0" presId="urn:microsoft.com/office/officeart/2005/8/layout/bProcess3"/>
    <dgm:cxn modelId="{7C7E125D-B1B4-3F48-BA2E-2C49E933AF90}" type="presOf" srcId="{C9D16901-DFA3-9741-B7B1-2B85514F1BF4}" destId="{E5BEE9B3-9795-CC43-AE6B-DC226FAAF3D2}" srcOrd="0" destOrd="0" presId="urn:microsoft.com/office/officeart/2005/8/layout/bProcess3"/>
    <dgm:cxn modelId="{7851F160-E947-264B-98CD-4537754C86A1}" type="presOf" srcId="{0AC46948-21CE-0443-A2D1-B084695CD760}" destId="{706643D9-7B83-F945-8E7B-761176F7849D}" srcOrd="0" destOrd="0" presId="urn:microsoft.com/office/officeart/2005/8/layout/bProcess3"/>
    <dgm:cxn modelId="{C85E2763-8AD5-7E4D-9D09-23F517D10F64}" srcId="{3B70E144-6176-D141-96CE-7063166ECBB0}" destId="{4153FFED-514E-6647-9288-06F49320E475}" srcOrd="1" destOrd="0" parTransId="{B6156520-0446-DA47-A250-40417D0C678F}" sibTransId="{075FB3B6-95CA-B44F-A5C2-C3F67B6EB64F}"/>
    <dgm:cxn modelId="{B680346D-C884-E046-990A-951BF6BA6EB2}" srcId="{3B70E144-6176-D141-96CE-7063166ECBB0}" destId="{271FDE94-EF53-B54C-BCB7-2A771429734F}" srcOrd="2" destOrd="0" parTransId="{10ED7D00-FA80-BA48-80E2-A8B3E4D47D19}" sibTransId="{FE1ED1A2-5761-E742-8A6A-E0786B1083F4}"/>
    <dgm:cxn modelId="{61BC7877-2712-AA45-9C63-294E80184A08}" type="presOf" srcId="{FE1ED1A2-5761-E742-8A6A-E0786B1083F4}" destId="{3C8ABAE9-A478-5C49-A1CA-74D6B0E19C27}" srcOrd="0" destOrd="0" presId="urn:microsoft.com/office/officeart/2005/8/layout/bProcess3"/>
    <dgm:cxn modelId="{1CAE2E7A-9507-FE4D-82FF-C8E6DD03223F}" type="presOf" srcId="{FE1ED1A2-5761-E742-8A6A-E0786B1083F4}" destId="{3CADDA3D-BCAE-2647-B229-23AE7AEF5F22}" srcOrd="1" destOrd="0" presId="urn:microsoft.com/office/officeart/2005/8/layout/bProcess3"/>
    <dgm:cxn modelId="{1877DF7F-4756-A54B-BBB1-FC105DA9CA9D}" type="presOf" srcId="{075FB3B6-95CA-B44F-A5C2-C3F67B6EB64F}" destId="{CCF1B493-41E3-B647-AF5C-74ED04FB464F}" srcOrd="1" destOrd="0" presId="urn:microsoft.com/office/officeart/2005/8/layout/bProcess3"/>
    <dgm:cxn modelId="{8483A9A0-2B26-4642-956B-6947B2F437E3}" srcId="{3B70E144-6176-D141-96CE-7063166ECBB0}" destId="{0AC46948-21CE-0443-A2D1-B084695CD760}" srcOrd="0" destOrd="0" parTransId="{F6567BEC-F791-984C-98AE-E5D848F0DBD0}" sibTransId="{C9D16901-DFA3-9741-B7B1-2B85514F1BF4}"/>
    <dgm:cxn modelId="{179B37AE-B3D2-CD43-9B77-C9D2DEAA0F48}" type="presOf" srcId="{271FDE94-EF53-B54C-BCB7-2A771429734F}" destId="{494D4D6F-D92F-5745-8B67-4F61279F0B6F}" srcOrd="0" destOrd="0" presId="urn:microsoft.com/office/officeart/2005/8/layout/bProcess3"/>
    <dgm:cxn modelId="{FC226FD7-1C5E-5849-B980-59CAB44AC4D0}" type="presOf" srcId="{C9D16901-DFA3-9741-B7B1-2B85514F1BF4}" destId="{9A136FF9-014B-884D-91D5-20D6B7AD09AF}" srcOrd="1" destOrd="0" presId="urn:microsoft.com/office/officeart/2005/8/layout/bProcess3"/>
    <dgm:cxn modelId="{4B7270F5-1495-2749-8CC4-8B140FFF8B5D}" type="presOf" srcId="{4153FFED-514E-6647-9288-06F49320E475}" destId="{CD407E90-5E38-BD4C-84D7-8E308805C6E2}" srcOrd="0" destOrd="0" presId="urn:microsoft.com/office/officeart/2005/8/layout/bProcess3"/>
    <dgm:cxn modelId="{6289C896-9EB0-2846-B3F6-41A870624443}" type="presParOf" srcId="{1DA6B420-EF9E-E54F-9E24-DBFF86D512C4}" destId="{706643D9-7B83-F945-8E7B-761176F7849D}" srcOrd="0" destOrd="0" presId="urn:microsoft.com/office/officeart/2005/8/layout/bProcess3"/>
    <dgm:cxn modelId="{BAAB2215-E73B-124A-88D8-B6B3B138BF39}" type="presParOf" srcId="{1DA6B420-EF9E-E54F-9E24-DBFF86D512C4}" destId="{E5BEE9B3-9795-CC43-AE6B-DC226FAAF3D2}" srcOrd="1" destOrd="0" presId="urn:microsoft.com/office/officeart/2005/8/layout/bProcess3"/>
    <dgm:cxn modelId="{6D61006A-73C3-814F-A68C-3B37A0525F13}" type="presParOf" srcId="{E5BEE9B3-9795-CC43-AE6B-DC226FAAF3D2}" destId="{9A136FF9-014B-884D-91D5-20D6B7AD09AF}" srcOrd="0" destOrd="0" presId="urn:microsoft.com/office/officeart/2005/8/layout/bProcess3"/>
    <dgm:cxn modelId="{7468414D-7CA0-6944-A172-17CB04D514CF}" type="presParOf" srcId="{1DA6B420-EF9E-E54F-9E24-DBFF86D512C4}" destId="{CD407E90-5E38-BD4C-84D7-8E308805C6E2}" srcOrd="2" destOrd="0" presId="urn:microsoft.com/office/officeart/2005/8/layout/bProcess3"/>
    <dgm:cxn modelId="{C12BDC73-AD8D-FF4C-A780-528EE982FBEB}" type="presParOf" srcId="{1DA6B420-EF9E-E54F-9E24-DBFF86D512C4}" destId="{BA1EB1D6-FF48-FE46-BEE5-0E399363C3D5}" srcOrd="3" destOrd="0" presId="urn:microsoft.com/office/officeart/2005/8/layout/bProcess3"/>
    <dgm:cxn modelId="{D8354C1B-C32D-F24A-9CE2-50A490CC1B18}" type="presParOf" srcId="{BA1EB1D6-FF48-FE46-BEE5-0E399363C3D5}" destId="{CCF1B493-41E3-B647-AF5C-74ED04FB464F}" srcOrd="0" destOrd="0" presId="urn:microsoft.com/office/officeart/2005/8/layout/bProcess3"/>
    <dgm:cxn modelId="{EBA52910-9AED-B24C-89D3-C9525D597335}" type="presParOf" srcId="{1DA6B420-EF9E-E54F-9E24-DBFF86D512C4}" destId="{494D4D6F-D92F-5745-8B67-4F61279F0B6F}" srcOrd="4" destOrd="0" presId="urn:microsoft.com/office/officeart/2005/8/layout/bProcess3"/>
    <dgm:cxn modelId="{9DCDC31E-D013-8D48-9858-C7BD5EFC438D}" type="presParOf" srcId="{1DA6B420-EF9E-E54F-9E24-DBFF86D512C4}" destId="{3C8ABAE9-A478-5C49-A1CA-74D6B0E19C27}" srcOrd="5" destOrd="0" presId="urn:microsoft.com/office/officeart/2005/8/layout/bProcess3"/>
    <dgm:cxn modelId="{8F5C61BA-7D47-5746-82F8-627E319C6EB9}" type="presParOf" srcId="{3C8ABAE9-A478-5C49-A1CA-74D6B0E19C27}" destId="{3CADDA3D-BCAE-2647-B229-23AE7AEF5F22}" srcOrd="0" destOrd="0" presId="urn:microsoft.com/office/officeart/2005/8/layout/bProcess3"/>
    <dgm:cxn modelId="{6D2BDD68-A469-1740-A05F-9B0206517D14}" type="presParOf" srcId="{1DA6B420-EF9E-E54F-9E24-DBFF86D512C4}" destId="{6E31B75E-FDBB-504D-A485-17BE2959DAD1}" srcOrd="6"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B70E144-6176-D141-96CE-7063166ECBB0}"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dgm:pt modelId="{0AC46948-21CE-0443-A2D1-B084695CD760}">
      <dgm:prSet>
        <dgm:style>
          <a:lnRef idx="2">
            <a:schemeClr val="dk1"/>
          </a:lnRef>
          <a:fillRef idx="1">
            <a:schemeClr val="lt1"/>
          </a:fillRef>
          <a:effectRef idx="0">
            <a:schemeClr val="dk1"/>
          </a:effectRef>
          <a:fontRef idx="minor">
            <a:schemeClr val="dk1"/>
          </a:fontRef>
        </dgm:style>
      </dgm:prSet>
      <dgm:spPr>
        <a:blipFill>
          <a:blip xmlns:r="http://schemas.openxmlformats.org/officeDocument/2006/relationships" r:embed="rId1"/>
          <a:stretch>
            <a:fillRect/>
          </a:stretch>
        </a:blipFill>
      </dgm:spPr>
      <dgm:t>
        <a:bodyPr/>
        <a:lstStyle/>
        <a:p>
          <a:r>
            <a:rPr lang="en-JO">
              <a:noFill/>
            </a:rPr>
            <a:t> </a:t>
          </a:r>
        </a:p>
      </dgm:t>
    </dgm:pt>
    <dgm:pt modelId="{F6567BEC-F791-984C-98AE-E5D848F0DBD0}" type="parTrans" cxnId="{8483A9A0-2B26-4642-956B-6947B2F437E3}">
      <dgm:prSet/>
      <dgm:spPr/>
      <dgm:t>
        <a:bodyPr/>
        <a:lstStyle/>
        <a:p>
          <a:endParaRPr lang="en-US"/>
        </a:p>
      </dgm:t>
    </dgm:pt>
    <dgm:pt modelId="{C9D16901-DFA3-9741-B7B1-2B85514F1BF4}" type="sibTrans" cxnId="{8483A9A0-2B26-4642-956B-6947B2F437E3}">
      <dgm:prSet/>
      <dgm:spPr/>
      <dgm:t>
        <a:bodyPr/>
        <a:lstStyle/>
        <a:p>
          <a:endParaRPr lang="en-US"/>
        </a:p>
      </dgm:t>
    </dgm:pt>
    <dgm:pt modelId="{4153FFED-514E-6647-9288-06F49320E475}">
      <dgm:prSet>
        <dgm:style>
          <a:lnRef idx="2">
            <a:schemeClr val="dk1"/>
          </a:lnRef>
          <a:fillRef idx="1">
            <a:schemeClr val="lt1"/>
          </a:fillRef>
          <a:effectRef idx="0">
            <a:schemeClr val="dk1"/>
          </a:effectRef>
          <a:fontRef idx="minor">
            <a:schemeClr val="dk1"/>
          </a:fontRef>
        </dgm:style>
      </dgm:prSet>
      <dgm:spPr>
        <a:blipFill>
          <a:blip xmlns:r="http://schemas.openxmlformats.org/officeDocument/2006/relationships" r:embed="rId2"/>
          <a:stretch>
            <a:fillRect r="-402"/>
          </a:stretch>
        </a:blipFill>
      </dgm:spPr>
      <dgm:t>
        <a:bodyPr/>
        <a:lstStyle/>
        <a:p>
          <a:r>
            <a:rPr lang="en-JO">
              <a:noFill/>
            </a:rPr>
            <a:t> </a:t>
          </a:r>
        </a:p>
      </dgm:t>
    </dgm:pt>
    <dgm:pt modelId="{B6156520-0446-DA47-A250-40417D0C678F}" type="parTrans" cxnId="{C85E2763-8AD5-7E4D-9D09-23F517D10F64}">
      <dgm:prSet/>
      <dgm:spPr/>
      <dgm:t>
        <a:bodyPr/>
        <a:lstStyle/>
        <a:p>
          <a:endParaRPr lang="en-US"/>
        </a:p>
      </dgm:t>
    </dgm:pt>
    <dgm:pt modelId="{075FB3B6-95CA-B44F-A5C2-C3F67B6EB64F}" type="sibTrans" cxnId="{C85E2763-8AD5-7E4D-9D09-23F517D10F64}">
      <dgm:prSet/>
      <dgm:spPr/>
      <dgm:t>
        <a:bodyPr/>
        <a:lstStyle/>
        <a:p>
          <a:endParaRPr lang="en-US"/>
        </a:p>
      </dgm:t>
    </dgm:pt>
    <dgm:pt modelId="{271FDE94-EF53-B54C-BCB7-2A771429734F}">
      <dgm:prSet>
        <dgm:style>
          <a:lnRef idx="2">
            <a:schemeClr val="dk1"/>
          </a:lnRef>
          <a:fillRef idx="1">
            <a:schemeClr val="lt1"/>
          </a:fillRef>
          <a:effectRef idx="0">
            <a:schemeClr val="dk1"/>
          </a:effectRef>
          <a:fontRef idx="minor">
            <a:schemeClr val="dk1"/>
          </a:fontRef>
        </dgm:style>
      </dgm:prSet>
      <dgm:spPr>
        <a:blipFill>
          <a:blip xmlns:r="http://schemas.openxmlformats.org/officeDocument/2006/relationships" r:embed="rId3"/>
          <a:stretch>
            <a:fillRect l="-8032" r="-803" b="-48000"/>
          </a:stretch>
        </a:blipFill>
      </dgm:spPr>
      <dgm:t>
        <a:bodyPr/>
        <a:lstStyle/>
        <a:p>
          <a:r>
            <a:rPr lang="en-JO">
              <a:noFill/>
            </a:rPr>
            <a:t> </a:t>
          </a:r>
        </a:p>
      </dgm:t>
    </dgm:pt>
    <dgm:pt modelId="{10ED7D00-FA80-BA48-80E2-A8B3E4D47D19}" type="parTrans" cxnId="{B680346D-C884-E046-990A-951BF6BA6EB2}">
      <dgm:prSet/>
      <dgm:spPr/>
      <dgm:t>
        <a:bodyPr/>
        <a:lstStyle/>
        <a:p>
          <a:endParaRPr lang="en-US"/>
        </a:p>
      </dgm:t>
    </dgm:pt>
    <dgm:pt modelId="{FE1ED1A2-5761-E742-8A6A-E0786B1083F4}" type="sibTrans" cxnId="{B680346D-C884-E046-990A-951BF6BA6EB2}">
      <dgm:prSet/>
      <dgm:spPr/>
      <dgm:t>
        <a:bodyPr/>
        <a:lstStyle/>
        <a:p>
          <a:endParaRPr lang="en-US"/>
        </a:p>
      </dgm:t>
    </dgm:pt>
    <dgm:pt modelId="{C7021D76-603F-954A-919F-C313A8582381}">
      <dgm:prSet>
        <dgm:style>
          <a:lnRef idx="2">
            <a:schemeClr val="dk1"/>
          </a:lnRef>
          <a:fillRef idx="1">
            <a:schemeClr val="lt1"/>
          </a:fillRef>
          <a:effectRef idx="0">
            <a:schemeClr val="dk1"/>
          </a:effectRef>
          <a:fontRef idx="minor">
            <a:schemeClr val="dk1"/>
          </a:fontRef>
        </dgm:style>
      </dgm:prSet>
      <dgm:spPr>
        <a:blipFill>
          <a:blip xmlns:r="http://schemas.openxmlformats.org/officeDocument/2006/relationships" r:embed="rId4"/>
          <a:stretch>
            <a:fillRect r="-1205"/>
          </a:stretch>
        </a:blipFill>
      </dgm:spPr>
      <dgm:t>
        <a:bodyPr/>
        <a:lstStyle/>
        <a:p>
          <a:r>
            <a:rPr lang="en-JO">
              <a:noFill/>
            </a:rPr>
            <a:t> </a:t>
          </a:r>
        </a:p>
      </dgm:t>
    </dgm:pt>
    <dgm:pt modelId="{ADEEB3AF-F2A1-4543-B026-9656365CE4A8}" type="parTrans" cxnId="{48ABA906-4D1B-5B4C-9CF8-9EC634D3B3B9}">
      <dgm:prSet/>
      <dgm:spPr/>
      <dgm:t>
        <a:bodyPr/>
        <a:lstStyle/>
        <a:p>
          <a:endParaRPr lang="en-US"/>
        </a:p>
      </dgm:t>
    </dgm:pt>
    <dgm:pt modelId="{E4CD9D6F-3D6B-9543-9EEA-AABBCEF6F149}" type="sibTrans" cxnId="{48ABA906-4D1B-5B4C-9CF8-9EC634D3B3B9}">
      <dgm:prSet/>
      <dgm:spPr/>
      <dgm:t>
        <a:bodyPr/>
        <a:lstStyle/>
        <a:p>
          <a:endParaRPr lang="en-US"/>
        </a:p>
      </dgm:t>
    </dgm:pt>
    <dgm:pt modelId="{1DA6B420-EF9E-E54F-9E24-DBFF86D512C4}" type="pres">
      <dgm:prSet presAssocID="{3B70E144-6176-D141-96CE-7063166ECBB0}" presName="Name0" presStyleCnt="0">
        <dgm:presLayoutVars>
          <dgm:dir/>
          <dgm:resizeHandles val="exact"/>
        </dgm:presLayoutVars>
      </dgm:prSet>
      <dgm:spPr/>
    </dgm:pt>
    <dgm:pt modelId="{706643D9-7B83-F945-8E7B-761176F7849D}" type="pres">
      <dgm:prSet presAssocID="{0AC46948-21CE-0443-A2D1-B084695CD760}" presName="node" presStyleLbl="node1" presStyleIdx="0" presStyleCnt="4">
        <dgm:presLayoutVars>
          <dgm:bulletEnabled val="1"/>
        </dgm:presLayoutVars>
      </dgm:prSet>
      <dgm:spPr/>
    </dgm:pt>
    <dgm:pt modelId="{E5BEE9B3-9795-CC43-AE6B-DC226FAAF3D2}" type="pres">
      <dgm:prSet presAssocID="{C9D16901-DFA3-9741-B7B1-2B85514F1BF4}" presName="sibTrans" presStyleLbl="sibTrans1D1" presStyleIdx="0" presStyleCnt="3"/>
      <dgm:spPr/>
    </dgm:pt>
    <dgm:pt modelId="{9A136FF9-014B-884D-91D5-20D6B7AD09AF}" type="pres">
      <dgm:prSet presAssocID="{C9D16901-DFA3-9741-B7B1-2B85514F1BF4}" presName="connectorText" presStyleLbl="sibTrans1D1" presStyleIdx="0" presStyleCnt="3"/>
      <dgm:spPr/>
    </dgm:pt>
    <dgm:pt modelId="{CD407E90-5E38-BD4C-84D7-8E308805C6E2}" type="pres">
      <dgm:prSet presAssocID="{4153FFED-514E-6647-9288-06F49320E475}" presName="node" presStyleLbl="node1" presStyleIdx="1" presStyleCnt="4">
        <dgm:presLayoutVars>
          <dgm:bulletEnabled val="1"/>
        </dgm:presLayoutVars>
      </dgm:prSet>
      <dgm:spPr/>
    </dgm:pt>
    <dgm:pt modelId="{BA1EB1D6-FF48-FE46-BEE5-0E399363C3D5}" type="pres">
      <dgm:prSet presAssocID="{075FB3B6-95CA-B44F-A5C2-C3F67B6EB64F}" presName="sibTrans" presStyleLbl="sibTrans1D1" presStyleIdx="1" presStyleCnt="3"/>
      <dgm:spPr/>
    </dgm:pt>
    <dgm:pt modelId="{CCF1B493-41E3-B647-AF5C-74ED04FB464F}" type="pres">
      <dgm:prSet presAssocID="{075FB3B6-95CA-B44F-A5C2-C3F67B6EB64F}" presName="connectorText" presStyleLbl="sibTrans1D1" presStyleIdx="1" presStyleCnt="3"/>
      <dgm:spPr/>
    </dgm:pt>
    <dgm:pt modelId="{494D4D6F-D92F-5745-8B67-4F61279F0B6F}" type="pres">
      <dgm:prSet presAssocID="{271FDE94-EF53-B54C-BCB7-2A771429734F}" presName="node" presStyleLbl="node1" presStyleIdx="2" presStyleCnt="4">
        <dgm:presLayoutVars>
          <dgm:bulletEnabled val="1"/>
        </dgm:presLayoutVars>
      </dgm:prSet>
      <dgm:spPr/>
    </dgm:pt>
    <dgm:pt modelId="{3C8ABAE9-A478-5C49-A1CA-74D6B0E19C27}" type="pres">
      <dgm:prSet presAssocID="{FE1ED1A2-5761-E742-8A6A-E0786B1083F4}" presName="sibTrans" presStyleLbl="sibTrans1D1" presStyleIdx="2" presStyleCnt="3"/>
      <dgm:spPr/>
    </dgm:pt>
    <dgm:pt modelId="{3CADDA3D-BCAE-2647-B229-23AE7AEF5F22}" type="pres">
      <dgm:prSet presAssocID="{FE1ED1A2-5761-E742-8A6A-E0786B1083F4}" presName="connectorText" presStyleLbl="sibTrans1D1" presStyleIdx="2" presStyleCnt="3"/>
      <dgm:spPr/>
    </dgm:pt>
    <dgm:pt modelId="{6E31B75E-FDBB-504D-A485-17BE2959DAD1}" type="pres">
      <dgm:prSet presAssocID="{C7021D76-603F-954A-919F-C313A8582381}" presName="node" presStyleLbl="node1" presStyleIdx="3" presStyleCnt="4">
        <dgm:presLayoutVars>
          <dgm:bulletEnabled val="1"/>
        </dgm:presLayoutVars>
      </dgm:prSet>
      <dgm:spPr/>
    </dgm:pt>
  </dgm:ptLst>
  <dgm:cxnLst>
    <dgm:cxn modelId="{9BA4C905-3810-924A-8112-593524448345}" type="presOf" srcId="{075FB3B6-95CA-B44F-A5C2-C3F67B6EB64F}" destId="{BA1EB1D6-FF48-FE46-BEE5-0E399363C3D5}" srcOrd="0" destOrd="0" presId="urn:microsoft.com/office/officeart/2005/8/layout/bProcess3"/>
    <dgm:cxn modelId="{48ABA906-4D1B-5B4C-9CF8-9EC634D3B3B9}" srcId="{3B70E144-6176-D141-96CE-7063166ECBB0}" destId="{C7021D76-603F-954A-919F-C313A8582381}" srcOrd="3" destOrd="0" parTransId="{ADEEB3AF-F2A1-4543-B026-9656365CE4A8}" sibTransId="{E4CD9D6F-3D6B-9543-9EEA-AABBCEF6F149}"/>
    <dgm:cxn modelId="{085B6622-847A-FC43-A01B-CBE3B224E80E}" type="presOf" srcId="{C7021D76-603F-954A-919F-C313A8582381}" destId="{6E31B75E-FDBB-504D-A485-17BE2959DAD1}" srcOrd="0" destOrd="0" presId="urn:microsoft.com/office/officeart/2005/8/layout/bProcess3"/>
    <dgm:cxn modelId="{948E0259-2194-BE4E-B12C-061C08ECC3E5}" type="presOf" srcId="{3B70E144-6176-D141-96CE-7063166ECBB0}" destId="{1DA6B420-EF9E-E54F-9E24-DBFF86D512C4}" srcOrd="0" destOrd="0" presId="urn:microsoft.com/office/officeart/2005/8/layout/bProcess3"/>
    <dgm:cxn modelId="{7C7E125D-B1B4-3F48-BA2E-2C49E933AF90}" type="presOf" srcId="{C9D16901-DFA3-9741-B7B1-2B85514F1BF4}" destId="{E5BEE9B3-9795-CC43-AE6B-DC226FAAF3D2}" srcOrd="0" destOrd="0" presId="urn:microsoft.com/office/officeart/2005/8/layout/bProcess3"/>
    <dgm:cxn modelId="{7851F160-E947-264B-98CD-4537754C86A1}" type="presOf" srcId="{0AC46948-21CE-0443-A2D1-B084695CD760}" destId="{706643D9-7B83-F945-8E7B-761176F7849D}" srcOrd="0" destOrd="0" presId="urn:microsoft.com/office/officeart/2005/8/layout/bProcess3"/>
    <dgm:cxn modelId="{C85E2763-8AD5-7E4D-9D09-23F517D10F64}" srcId="{3B70E144-6176-D141-96CE-7063166ECBB0}" destId="{4153FFED-514E-6647-9288-06F49320E475}" srcOrd="1" destOrd="0" parTransId="{B6156520-0446-DA47-A250-40417D0C678F}" sibTransId="{075FB3B6-95CA-B44F-A5C2-C3F67B6EB64F}"/>
    <dgm:cxn modelId="{B680346D-C884-E046-990A-951BF6BA6EB2}" srcId="{3B70E144-6176-D141-96CE-7063166ECBB0}" destId="{271FDE94-EF53-B54C-BCB7-2A771429734F}" srcOrd="2" destOrd="0" parTransId="{10ED7D00-FA80-BA48-80E2-A8B3E4D47D19}" sibTransId="{FE1ED1A2-5761-E742-8A6A-E0786B1083F4}"/>
    <dgm:cxn modelId="{61BC7877-2712-AA45-9C63-294E80184A08}" type="presOf" srcId="{FE1ED1A2-5761-E742-8A6A-E0786B1083F4}" destId="{3C8ABAE9-A478-5C49-A1CA-74D6B0E19C27}" srcOrd="0" destOrd="0" presId="urn:microsoft.com/office/officeart/2005/8/layout/bProcess3"/>
    <dgm:cxn modelId="{1CAE2E7A-9507-FE4D-82FF-C8E6DD03223F}" type="presOf" srcId="{FE1ED1A2-5761-E742-8A6A-E0786B1083F4}" destId="{3CADDA3D-BCAE-2647-B229-23AE7AEF5F22}" srcOrd="1" destOrd="0" presId="urn:microsoft.com/office/officeart/2005/8/layout/bProcess3"/>
    <dgm:cxn modelId="{1877DF7F-4756-A54B-BBB1-FC105DA9CA9D}" type="presOf" srcId="{075FB3B6-95CA-B44F-A5C2-C3F67B6EB64F}" destId="{CCF1B493-41E3-B647-AF5C-74ED04FB464F}" srcOrd="1" destOrd="0" presId="urn:microsoft.com/office/officeart/2005/8/layout/bProcess3"/>
    <dgm:cxn modelId="{8483A9A0-2B26-4642-956B-6947B2F437E3}" srcId="{3B70E144-6176-D141-96CE-7063166ECBB0}" destId="{0AC46948-21CE-0443-A2D1-B084695CD760}" srcOrd="0" destOrd="0" parTransId="{F6567BEC-F791-984C-98AE-E5D848F0DBD0}" sibTransId="{C9D16901-DFA3-9741-B7B1-2B85514F1BF4}"/>
    <dgm:cxn modelId="{179B37AE-B3D2-CD43-9B77-C9D2DEAA0F48}" type="presOf" srcId="{271FDE94-EF53-B54C-BCB7-2A771429734F}" destId="{494D4D6F-D92F-5745-8B67-4F61279F0B6F}" srcOrd="0" destOrd="0" presId="urn:microsoft.com/office/officeart/2005/8/layout/bProcess3"/>
    <dgm:cxn modelId="{FC226FD7-1C5E-5849-B980-59CAB44AC4D0}" type="presOf" srcId="{C9D16901-DFA3-9741-B7B1-2B85514F1BF4}" destId="{9A136FF9-014B-884D-91D5-20D6B7AD09AF}" srcOrd="1" destOrd="0" presId="urn:microsoft.com/office/officeart/2005/8/layout/bProcess3"/>
    <dgm:cxn modelId="{4B7270F5-1495-2749-8CC4-8B140FFF8B5D}" type="presOf" srcId="{4153FFED-514E-6647-9288-06F49320E475}" destId="{CD407E90-5E38-BD4C-84D7-8E308805C6E2}" srcOrd="0" destOrd="0" presId="urn:microsoft.com/office/officeart/2005/8/layout/bProcess3"/>
    <dgm:cxn modelId="{6289C896-9EB0-2846-B3F6-41A870624443}" type="presParOf" srcId="{1DA6B420-EF9E-E54F-9E24-DBFF86D512C4}" destId="{706643D9-7B83-F945-8E7B-761176F7849D}" srcOrd="0" destOrd="0" presId="urn:microsoft.com/office/officeart/2005/8/layout/bProcess3"/>
    <dgm:cxn modelId="{BAAB2215-E73B-124A-88D8-B6B3B138BF39}" type="presParOf" srcId="{1DA6B420-EF9E-E54F-9E24-DBFF86D512C4}" destId="{E5BEE9B3-9795-CC43-AE6B-DC226FAAF3D2}" srcOrd="1" destOrd="0" presId="urn:microsoft.com/office/officeart/2005/8/layout/bProcess3"/>
    <dgm:cxn modelId="{6D61006A-73C3-814F-A68C-3B37A0525F13}" type="presParOf" srcId="{E5BEE9B3-9795-CC43-AE6B-DC226FAAF3D2}" destId="{9A136FF9-014B-884D-91D5-20D6B7AD09AF}" srcOrd="0" destOrd="0" presId="urn:microsoft.com/office/officeart/2005/8/layout/bProcess3"/>
    <dgm:cxn modelId="{7468414D-7CA0-6944-A172-17CB04D514CF}" type="presParOf" srcId="{1DA6B420-EF9E-E54F-9E24-DBFF86D512C4}" destId="{CD407E90-5E38-BD4C-84D7-8E308805C6E2}" srcOrd="2" destOrd="0" presId="urn:microsoft.com/office/officeart/2005/8/layout/bProcess3"/>
    <dgm:cxn modelId="{C12BDC73-AD8D-FF4C-A780-528EE982FBEB}" type="presParOf" srcId="{1DA6B420-EF9E-E54F-9E24-DBFF86D512C4}" destId="{BA1EB1D6-FF48-FE46-BEE5-0E399363C3D5}" srcOrd="3" destOrd="0" presId="urn:microsoft.com/office/officeart/2005/8/layout/bProcess3"/>
    <dgm:cxn modelId="{D8354C1B-C32D-F24A-9CE2-50A490CC1B18}" type="presParOf" srcId="{BA1EB1D6-FF48-FE46-BEE5-0E399363C3D5}" destId="{CCF1B493-41E3-B647-AF5C-74ED04FB464F}" srcOrd="0" destOrd="0" presId="urn:microsoft.com/office/officeart/2005/8/layout/bProcess3"/>
    <dgm:cxn modelId="{EBA52910-9AED-B24C-89D3-C9525D597335}" type="presParOf" srcId="{1DA6B420-EF9E-E54F-9E24-DBFF86D512C4}" destId="{494D4D6F-D92F-5745-8B67-4F61279F0B6F}" srcOrd="4" destOrd="0" presId="urn:microsoft.com/office/officeart/2005/8/layout/bProcess3"/>
    <dgm:cxn modelId="{9DCDC31E-D013-8D48-9858-C7BD5EFC438D}" type="presParOf" srcId="{1DA6B420-EF9E-E54F-9E24-DBFF86D512C4}" destId="{3C8ABAE9-A478-5C49-A1CA-74D6B0E19C27}" srcOrd="5" destOrd="0" presId="urn:microsoft.com/office/officeart/2005/8/layout/bProcess3"/>
    <dgm:cxn modelId="{8F5C61BA-7D47-5746-82F8-627E319C6EB9}" type="presParOf" srcId="{3C8ABAE9-A478-5C49-A1CA-74D6B0E19C27}" destId="{3CADDA3D-BCAE-2647-B229-23AE7AEF5F22}" srcOrd="0" destOrd="0" presId="urn:microsoft.com/office/officeart/2005/8/layout/bProcess3"/>
    <dgm:cxn modelId="{6D2BDD68-A469-1740-A05F-9B0206517D14}" type="presParOf" srcId="{1DA6B420-EF9E-E54F-9E24-DBFF86D512C4}" destId="{6E31B75E-FDBB-504D-A485-17BE2959DAD1}" srcOrd="6"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5D0E2A9-AEB3-4D75-A2BF-4AA5DC1E2AF5}" type="doc">
      <dgm:prSet loTypeId="urn:microsoft.com/office/officeart/2016/7/layout/ChevronBlockProcess" loCatId="process" qsTypeId="urn:microsoft.com/office/officeart/2005/8/quickstyle/simple4" qsCatId="simple" csTypeId="urn:microsoft.com/office/officeart/2005/8/colors/colorful1" csCatId="colorful" phldr="1"/>
      <dgm:spPr/>
      <dgm:t>
        <a:bodyPr/>
        <a:lstStyle/>
        <a:p>
          <a:endParaRPr lang="en-US"/>
        </a:p>
      </dgm:t>
    </dgm:pt>
    <dgm:pt modelId="{BED6A65D-3702-4667-B642-DE6A14245268}">
      <dgm:prSet/>
      <dgm:spPr/>
      <dgm:t>
        <a:bodyPr/>
        <a:lstStyle/>
        <a:p>
          <a:r>
            <a:rPr lang="en-US" dirty="0"/>
            <a:t>Use</a:t>
          </a:r>
        </a:p>
      </dgm:t>
    </dgm:pt>
    <dgm:pt modelId="{5D50E2DD-3518-4A7B-8EF4-03FB234E2646}" type="parTrans" cxnId="{08A20517-2FD0-48A6-A8FD-76CB291327C7}">
      <dgm:prSet/>
      <dgm:spPr/>
      <dgm:t>
        <a:bodyPr/>
        <a:lstStyle/>
        <a:p>
          <a:endParaRPr lang="en-US"/>
        </a:p>
      </dgm:t>
    </dgm:pt>
    <dgm:pt modelId="{E9A28A9C-79AF-4C4F-9F06-899696AFDFDE}" type="sibTrans" cxnId="{08A20517-2FD0-48A6-A8FD-76CB291327C7}">
      <dgm:prSet/>
      <dgm:spPr/>
      <dgm:t>
        <a:bodyPr/>
        <a:lstStyle/>
        <a:p>
          <a:endParaRPr lang="en-US"/>
        </a:p>
      </dgm:t>
    </dgm:pt>
    <dgm:pt modelId="{8F9F568C-3313-40A7-A8B8-98623B50F8E3}">
      <dgm:prSet/>
      <dgm:spPr/>
      <dgm:t>
        <a:bodyPr/>
        <a:lstStyle/>
        <a:p>
          <a:r>
            <a:rPr lang="en-US"/>
            <a:t>Use five different datasets</a:t>
          </a:r>
        </a:p>
      </dgm:t>
    </dgm:pt>
    <dgm:pt modelId="{80A69FF7-5999-48B4-A4D5-F1D4B4DAEFF1}" type="parTrans" cxnId="{DA94D8AF-824D-47DF-B285-43AF6746B00E}">
      <dgm:prSet/>
      <dgm:spPr/>
      <dgm:t>
        <a:bodyPr/>
        <a:lstStyle/>
        <a:p>
          <a:endParaRPr lang="en-US"/>
        </a:p>
      </dgm:t>
    </dgm:pt>
    <dgm:pt modelId="{957E1F57-C306-403F-8A75-F6B9C769353E}" type="sibTrans" cxnId="{DA94D8AF-824D-47DF-B285-43AF6746B00E}">
      <dgm:prSet/>
      <dgm:spPr/>
      <dgm:t>
        <a:bodyPr/>
        <a:lstStyle/>
        <a:p>
          <a:endParaRPr lang="en-US"/>
        </a:p>
      </dgm:t>
    </dgm:pt>
    <dgm:pt modelId="{A8F094B4-5BB6-4BAA-AAF5-27E0A05C482C}">
      <dgm:prSet/>
      <dgm:spPr/>
      <dgm:t>
        <a:bodyPr/>
        <a:lstStyle/>
        <a:p>
          <a:r>
            <a:rPr lang="en-US"/>
            <a:t>Moons</a:t>
          </a:r>
        </a:p>
      </dgm:t>
    </dgm:pt>
    <dgm:pt modelId="{5985197D-33CF-4AF1-A32D-936D92391785}" type="parTrans" cxnId="{E83CD5C8-7E69-4D5E-9BDA-B507815662AB}">
      <dgm:prSet/>
      <dgm:spPr/>
      <dgm:t>
        <a:bodyPr/>
        <a:lstStyle/>
        <a:p>
          <a:endParaRPr lang="en-US"/>
        </a:p>
      </dgm:t>
    </dgm:pt>
    <dgm:pt modelId="{AB6C41B3-4615-4028-AF91-B97353DDE93C}" type="sibTrans" cxnId="{E83CD5C8-7E69-4D5E-9BDA-B507815662AB}">
      <dgm:prSet/>
      <dgm:spPr/>
      <dgm:t>
        <a:bodyPr/>
        <a:lstStyle/>
        <a:p>
          <a:endParaRPr lang="en-US"/>
        </a:p>
      </dgm:t>
    </dgm:pt>
    <dgm:pt modelId="{C028184C-CCD4-43E9-8DF8-633DAA38D9EC}">
      <dgm:prSet/>
      <dgm:spPr/>
      <dgm:t>
        <a:bodyPr/>
        <a:lstStyle/>
        <a:p>
          <a:r>
            <a:rPr lang="en-US"/>
            <a:t>Iris</a:t>
          </a:r>
        </a:p>
      </dgm:t>
    </dgm:pt>
    <dgm:pt modelId="{850F1D58-9E61-4CBB-AA2B-1F1844F90D2A}" type="parTrans" cxnId="{789EE164-714B-4216-BFB8-D942EC4701F4}">
      <dgm:prSet/>
      <dgm:spPr/>
      <dgm:t>
        <a:bodyPr/>
        <a:lstStyle/>
        <a:p>
          <a:endParaRPr lang="en-US"/>
        </a:p>
      </dgm:t>
    </dgm:pt>
    <dgm:pt modelId="{AA362E59-F3EB-4797-9199-140D6D5964D4}" type="sibTrans" cxnId="{789EE164-714B-4216-BFB8-D942EC4701F4}">
      <dgm:prSet/>
      <dgm:spPr/>
      <dgm:t>
        <a:bodyPr/>
        <a:lstStyle/>
        <a:p>
          <a:endParaRPr lang="en-US"/>
        </a:p>
      </dgm:t>
    </dgm:pt>
    <dgm:pt modelId="{3E8DF5F7-DFD1-43F3-B3A9-D2ACF2BA0485}">
      <dgm:prSet/>
      <dgm:spPr/>
      <dgm:t>
        <a:bodyPr/>
        <a:lstStyle/>
        <a:p>
          <a:r>
            <a:rPr lang="en-US"/>
            <a:t>Wine</a:t>
          </a:r>
        </a:p>
      </dgm:t>
    </dgm:pt>
    <dgm:pt modelId="{0A59DBD5-5771-4761-8D5B-E7927D7A24BC}" type="parTrans" cxnId="{2DCC514D-762F-47FB-A258-0A83D9DAE739}">
      <dgm:prSet/>
      <dgm:spPr/>
      <dgm:t>
        <a:bodyPr/>
        <a:lstStyle/>
        <a:p>
          <a:endParaRPr lang="en-US"/>
        </a:p>
      </dgm:t>
    </dgm:pt>
    <dgm:pt modelId="{EC0E5580-35C0-4B37-A680-1C9B82B7F474}" type="sibTrans" cxnId="{2DCC514D-762F-47FB-A258-0A83D9DAE739}">
      <dgm:prSet/>
      <dgm:spPr/>
      <dgm:t>
        <a:bodyPr/>
        <a:lstStyle/>
        <a:p>
          <a:endParaRPr lang="en-US"/>
        </a:p>
      </dgm:t>
    </dgm:pt>
    <dgm:pt modelId="{1FBEC8EB-38F1-472C-8216-FDA35C02B77A}">
      <dgm:prSet/>
      <dgm:spPr/>
      <dgm:t>
        <a:bodyPr/>
        <a:lstStyle/>
        <a:p>
          <a:r>
            <a:rPr lang="en-US"/>
            <a:t>Digits</a:t>
          </a:r>
        </a:p>
      </dgm:t>
    </dgm:pt>
    <dgm:pt modelId="{03A1A914-C811-4D0B-A351-5FB2C9385537}" type="parTrans" cxnId="{598F6C22-9417-490C-97CA-C1235E0B645E}">
      <dgm:prSet/>
      <dgm:spPr/>
      <dgm:t>
        <a:bodyPr/>
        <a:lstStyle/>
        <a:p>
          <a:endParaRPr lang="en-US"/>
        </a:p>
      </dgm:t>
    </dgm:pt>
    <dgm:pt modelId="{8FF3726E-09BA-47CD-A5AD-BE3D5A86829E}" type="sibTrans" cxnId="{598F6C22-9417-490C-97CA-C1235E0B645E}">
      <dgm:prSet/>
      <dgm:spPr/>
      <dgm:t>
        <a:bodyPr/>
        <a:lstStyle/>
        <a:p>
          <a:endParaRPr lang="en-US"/>
        </a:p>
      </dgm:t>
    </dgm:pt>
    <dgm:pt modelId="{C82B71D9-14BB-4E8A-B00F-0EF7B21625BD}">
      <dgm:prSet/>
      <dgm:spPr/>
      <dgm:t>
        <a:bodyPr/>
        <a:lstStyle/>
        <a:p>
          <a:r>
            <a:rPr lang="en-US"/>
            <a:t>Breast Cancer</a:t>
          </a:r>
        </a:p>
      </dgm:t>
    </dgm:pt>
    <dgm:pt modelId="{C7D4EEED-1199-4EB4-9483-0FD385F479A2}" type="parTrans" cxnId="{966FC074-2A26-4020-8AE2-5EBBFAA44BAB}">
      <dgm:prSet/>
      <dgm:spPr/>
      <dgm:t>
        <a:bodyPr/>
        <a:lstStyle/>
        <a:p>
          <a:endParaRPr lang="en-US"/>
        </a:p>
      </dgm:t>
    </dgm:pt>
    <dgm:pt modelId="{69BAA2A7-2359-4845-B0B5-675FC5E98BEB}" type="sibTrans" cxnId="{966FC074-2A26-4020-8AE2-5EBBFAA44BAB}">
      <dgm:prSet/>
      <dgm:spPr/>
      <dgm:t>
        <a:bodyPr/>
        <a:lstStyle/>
        <a:p>
          <a:endParaRPr lang="en-US"/>
        </a:p>
      </dgm:t>
    </dgm:pt>
    <dgm:pt modelId="{EA58CF83-D091-4F6B-9DB1-F9BDB347B354}">
      <dgm:prSet/>
      <dgm:spPr/>
      <dgm:t>
        <a:bodyPr/>
        <a:lstStyle/>
        <a:p>
          <a:r>
            <a:rPr lang="en-US" dirty="0"/>
            <a:t>Cluster</a:t>
          </a:r>
        </a:p>
      </dgm:t>
    </dgm:pt>
    <dgm:pt modelId="{53273C66-B89B-4222-80DE-88B65F70C157}" type="parTrans" cxnId="{1FAF69C4-C91B-403D-B37D-4F2FC199C8B7}">
      <dgm:prSet/>
      <dgm:spPr/>
      <dgm:t>
        <a:bodyPr/>
        <a:lstStyle/>
        <a:p>
          <a:endParaRPr lang="en-US"/>
        </a:p>
      </dgm:t>
    </dgm:pt>
    <dgm:pt modelId="{0912D952-AA43-4AE6-B9F8-9CC9B07909DA}" type="sibTrans" cxnId="{1FAF69C4-C91B-403D-B37D-4F2FC199C8B7}">
      <dgm:prSet/>
      <dgm:spPr/>
      <dgm:t>
        <a:bodyPr/>
        <a:lstStyle/>
        <a:p>
          <a:endParaRPr lang="en-US"/>
        </a:p>
      </dgm:t>
    </dgm:pt>
    <dgm:pt modelId="{FF497958-3F6F-42F5-925C-1E3BB8ED8D35}">
      <dgm:prSet/>
      <dgm:spPr/>
      <dgm:t>
        <a:bodyPr/>
        <a:lstStyle/>
        <a:p>
          <a:r>
            <a:rPr lang="en-US"/>
            <a:t>Cluster using Gaussian Mixture Method with n unique labels components</a:t>
          </a:r>
        </a:p>
      </dgm:t>
    </dgm:pt>
    <dgm:pt modelId="{4540E1A1-3E1D-42DF-8E44-84F42426A561}" type="parTrans" cxnId="{CC9DD5A7-CBA5-499D-A1C4-9A29DE546077}">
      <dgm:prSet/>
      <dgm:spPr/>
      <dgm:t>
        <a:bodyPr/>
        <a:lstStyle/>
        <a:p>
          <a:endParaRPr lang="en-US"/>
        </a:p>
      </dgm:t>
    </dgm:pt>
    <dgm:pt modelId="{6839C110-C0AB-4B4B-A85F-D3B4F6F9699A}" type="sibTrans" cxnId="{CC9DD5A7-CBA5-499D-A1C4-9A29DE546077}">
      <dgm:prSet/>
      <dgm:spPr/>
      <dgm:t>
        <a:bodyPr/>
        <a:lstStyle/>
        <a:p>
          <a:endParaRPr lang="en-US"/>
        </a:p>
      </dgm:t>
    </dgm:pt>
    <dgm:pt modelId="{87C118DC-CE21-4046-B9D7-6668D192FC02}">
      <dgm:prSet/>
      <dgm:spPr/>
      <dgm:t>
        <a:bodyPr/>
        <a:lstStyle/>
        <a:p>
          <a:r>
            <a:rPr lang="en-US" dirty="0"/>
            <a:t>Look</a:t>
          </a:r>
        </a:p>
      </dgm:t>
    </dgm:pt>
    <dgm:pt modelId="{D70ED3E5-6497-4409-9162-BB668CBEFEFA}" type="parTrans" cxnId="{2D72DEA2-107C-4FA3-8A01-A38D190700F4}">
      <dgm:prSet/>
      <dgm:spPr/>
      <dgm:t>
        <a:bodyPr/>
        <a:lstStyle/>
        <a:p>
          <a:endParaRPr lang="en-US"/>
        </a:p>
      </dgm:t>
    </dgm:pt>
    <dgm:pt modelId="{E4E3643A-9FF6-456B-A1FD-4CFB830E2855}" type="sibTrans" cxnId="{2D72DEA2-107C-4FA3-8A01-A38D190700F4}">
      <dgm:prSet/>
      <dgm:spPr/>
      <dgm:t>
        <a:bodyPr/>
        <a:lstStyle/>
        <a:p>
          <a:endParaRPr lang="en-US"/>
        </a:p>
      </dgm:t>
    </dgm:pt>
    <dgm:pt modelId="{48847BA6-6011-4E40-B580-40BB8072E010}">
      <dgm:prSet/>
      <dgm:spPr/>
      <dgm:t>
        <a:bodyPr/>
        <a:lstStyle/>
        <a:p>
          <a:r>
            <a:rPr lang="en-US"/>
            <a:t>Look at the structure and geometry of the clusters by the Silhouette Score</a:t>
          </a:r>
        </a:p>
      </dgm:t>
    </dgm:pt>
    <dgm:pt modelId="{903D63D6-E349-41E6-92FA-2766A8AC4BB6}" type="parTrans" cxnId="{5CA9376C-1087-4994-89BE-F892B31CBAD1}">
      <dgm:prSet/>
      <dgm:spPr/>
      <dgm:t>
        <a:bodyPr/>
        <a:lstStyle/>
        <a:p>
          <a:endParaRPr lang="en-US"/>
        </a:p>
      </dgm:t>
    </dgm:pt>
    <dgm:pt modelId="{5C678BB1-C330-44D2-9D47-7E6817F6F87B}" type="sibTrans" cxnId="{5CA9376C-1087-4994-89BE-F892B31CBAD1}">
      <dgm:prSet/>
      <dgm:spPr/>
      <dgm:t>
        <a:bodyPr/>
        <a:lstStyle/>
        <a:p>
          <a:endParaRPr lang="en-US"/>
        </a:p>
      </dgm:t>
    </dgm:pt>
    <dgm:pt modelId="{422A3172-F86E-49C5-8FB0-079E9BB1541B}">
      <dgm:prSet/>
      <dgm:spPr/>
      <dgm:t>
        <a:bodyPr/>
        <a:lstStyle/>
        <a:p>
          <a:r>
            <a:rPr lang="en-US"/>
            <a:t>Evaluate</a:t>
          </a:r>
        </a:p>
      </dgm:t>
    </dgm:pt>
    <dgm:pt modelId="{DFD62CA1-A6EF-4CFB-841C-3BC2CD44D068}" type="parTrans" cxnId="{22CB702D-C0AD-45C7-BD68-4B98C9F3960F}">
      <dgm:prSet/>
      <dgm:spPr/>
      <dgm:t>
        <a:bodyPr/>
        <a:lstStyle/>
        <a:p>
          <a:endParaRPr lang="en-US"/>
        </a:p>
      </dgm:t>
    </dgm:pt>
    <dgm:pt modelId="{FCAA0486-DD4E-4A76-AC60-3475A502C8C4}" type="sibTrans" cxnId="{22CB702D-C0AD-45C7-BD68-4B98C9F3960F}">
      <dgm:prSet/>
      <dgm:spPr/>
      <dgm:t>
        <a:bodyPr/>
        <a:lstStyle/>
        <a:p>
          <a:endParaRPr lang="en-US"/>
        </a:p>
      </dgm:t>
    </dgm:pt>
    <dgm:pt modelId="{3C1166FF-15FF-4296-8740-A0A0441D5656}">
      <dgm:prSet/>
      <dgm:spPr/>
      <dgm:t>
        <a:bodyPr/>
        <a:lstStyle/>
        <a:p>
          <a:r>
            <a:rPr lang="en-US"/>
            <a:t>Evaluate clustering accuracy using ground truth labels with the Adjusted Rand Index (ARI) (More robust to randomness) </a:t>
          </a:r>
        </a:p>
      </dgm:t>
    </dgm:pt>
    <dgm:pt modelId="{2A83E16C-58DD-4611-A315-E6D999156778}" type="parTrans" cxnId="{C4B563E5-3B82-45C6-BCED-D2DF60D1E694}">
      <dgm:prSet/>
      <dgm:spPr/>
      <dgm:t>
        <a:bodyPr/>
        <a:lstStyle/>
        <a:p>
          <a:endParaRPr lang="en-US"/>
        </a:p>
      </dgm:t>
    </dgm:pt>
    <dgm:pt modelId="{096624FC-1351-4982-B0D9-FE08E74F39C6}" type="sibTrans" cxnId="{C4B563E5-3B82-45C6-BCED-D2DF60D1E694}">
      <dgm:prSet/>
      <dgm:spPr/>
      <dgm:t>
        <a:bodyPr/>
        <a:lstStyle/>
        <a:p>
          <a:endParaRPr lang="en-US"/>
        </a:p>
      </dgm:t>
    </dgm:pt>
    <dgm:pt modelId="{3683E843-6E7C-4DC7-89AA-46CF58E55289}">
      <dgm:prSet/>
      <dgm:spPr/>
      <dgm:t>
        <a:bodyPr/>
        <a:lstStyle/>
        <a:p>
          <a:r>
            <a:rPr lang="en-US" dirty="0"/>
            <a:t>Compare</a:t>
          </a:r>
        </a:p>
      </dgm:t>
    </dgm:pt>
    <dgm:pt modelId="{1C8E8C49-9112-4B66-978B-FFDF402A9FDB}" type="parTrans" cxnId="{2C6BBF2A-16C6-4A45-8B19-546B680B77EC}">
      <dgm:prSet/>
      <dgm:spPr/>
      <dgm:t>
        <a:bodyPr/>
        <a:lstStyle/>
        <a:p>
          <a:endParaRPr lang="en-US"/>
        </a:p>
      </dgm:t>
    </dgm:pt>
    <dgm:pt modelId="{7EA39062-AFFE-47DC-84D3-7C7602325B5A}" type="sibTrans" cxnId="{2C6BBF2A-16C6-4A45-8B19-546B680B77EC}">
      <dgm:prSet/>
      <dgm:spPr/>
      <dgm:t>
        <a:bodyPr/>
        <a:lstStyle/>
        <a:p>
          <a:endParaRPr lang="en-US"/>
        </a:p>
      </dgm:t>
    </dgm:pt>
    <dgm:pt modelId="{CAF1315F-980C-43F0-9520-92C2F5CB4142}">
      <dgm:prSet/>
      <dgm:spPr/>
      <dgm:t>
        <a:bodyPr/>
        <a:lstStyle/>
        <a:p>
          <a:r>
            <a:rPr lang="en-US"/>
            <a:t>Compare Scores</a:t>
          </a:r>
        </a:p>
      </dgm:t>
    </dgm:pt>
    <dgm:pt modelId="{A4FDCBB5-3BDD-4CE3-BB34-EA59CF65FD65}" type="parTrans" cxnId="{244C9D6D-8222-492F-AA8C-4448B343A586}">
      <dgm:prSet/>
      <dgm:spPr/>
      <dgm:t>
        <a:bodyPr/>
        <a:lstStyle/>
        <a:p>
          <a:endParaRPr lang="en-US"/>
        </a:p>
      </dgm:t>
    </dgm:pt>
    <dgm:pt modelId="{BF4A4469-312F-4238-A188-8FE89E9E446C}" type="sibTrans" cxnId="{244C9D6D-8222-492F-AA8C-4448B343A586}">
      <dgm:prSet/>
      <dgm:spPr/>
      <dgm:t>
        <a:bodyPr/>
        <a:lstStyle/>
        <a:p>
          <a:endParaRPr lang="en-US"/>
        </a:p>
      </dgm:t>
    </dgm:pt>
    <dgm:pt modelId="{BB8BB223-D735-614D-9E24-54AD9D83D459}" type="pres">
      <dgm:prSet presAssocID="{35D0E2A9-AEB3-4D75-A2BF-4AA5DC1E2AF5}" presName="Name0" presStyleCnt="0">
        <dgm:presLayoutVars>
          <dgm:dir/>
          <dgm:animLvl val="lvl"/>
          <dgm:resizeHandles val="exact"/>
        </dgm:presLayoutVars>
      </dgm:prSet>
      <dgm:spPr/>
    </dgm:pt>
    <dgm:pt modelId="{866E6C8F-3FA2-8C40-85F5-80D3FDD0A055}" type="pres">
      <dgm:prSet presAssocID="{BED6A65D-3702-4667-B642-DE6A14245268}" presName="composite" presStyleCnt="0"/>
      <dgm:spPr/>
    </dgm:pt>
    <dgm:pt modelId="{8EEB9E6F-2D06-1642-A183-EC4E4638C084}" type="pres">
      <dgm:prSet presAssocID="{BED6A65D-3702-4667-B642-DE6A14245268}" presName="parTx" presStyleLbl="alignNode1" presStyleIdx="0" presStyleCnt="5">
        <dgm:presLayoutVars>
          <dgm:chMax val="0"/>
          <dgm:chPref val="0"/>
        </dgm:presLayoutVars>
      </dgm:prSet>
      <dgm:spPr/>
    </dgm:pt>
    <dgm:pt modelId="{EF3285C4-4ABC-1B44-B9D0-F6269B2A0359}" type="pres">
      <dgm:prSet presAssocID="{BED6A65D-3702-4667-B642-DE6A14245268}" presName="desTx" presStyleLbl="alignAccFollowNode1" presStyleIdx="0" presStyleCnt="5">
        <dgm:presLayoutVars/>
      </dgm:prSet>
      <dgm:spPr/>
    </dgm:pt>
    <dgm:pt modelId="{16705ECC-E69D-0548-9A1C-C7C60D93773F}" type="pres">
      <dgm:prSet presAssocID="{E9A28A9C-79AF-4C4F-9F06-899696AFDFDE}" presName="space" presStyleCnt="0"/>
      <dgm:spPr/>
    </dgm:pt>
    <dgm:pt modelId="{824946F3-774E-A340-A389-89B9C00FC4F9}" type="pres">
      <dgm:prSet presAssocID="{EA58CF83-D091-4F6B-9DB1-F9BDB347B354}" presName="composite" presStyleCnt="0"/>
      <dgm:spPr/>
    </dgm:pt>
    <dgm:pt modelId="{83B436FA-E0A2-1746-A4D7-AEA0299777F8}" type="pres">
      <dgm:prSet presAssocID="{EA58CF83-D091-4F6B-9DB1-F9BDB347B354}" presName="parTx" presStyleLbl="alignNode1" presStyleIdx="1" presStyleCnt="5">
        <dgm:presLayoutVars>
          <dgm:chMax val="0"/>
          <dgm:chPref val="0"/>
        </dgm:presLayoutVars>
      </dgm:prSet>
      <dgm:spPr/>
    </dgm:pt>
    <dgm:pt modelId="{8C501F2E-4375-C648-9C23-7E4BF0D14FF1}" type="pres">
      <dgm:prSet presAssocID="{EA58CF83-D091-4F6B-9DB1-F9BDB347B354}" presName="desTx" presStyleLbl="alignAccFollowNode1" presStyleIdx="1" presStyleCnt="5">
        <dgm:presLayoutVars/>
      </dgm:prSet>
      <dgm:spPr/>
    </dgm:pt>
    <dgm:pt modelId="{D2F728FE-C316-B14D-8D78-0B23B367B2DD}" type="pres">
      <dgm:prSet presAssocID="{0912D952-AA43-4AE6-B9F8-9CC9B07909DA}" presName="space" presStyleCnt="0"/>
      <dgm:spPr/>
    </dgm:pt>
    <dgm:pt modelId="{E9147B28-0E3A-C046-8CFF-2BDE26FAC5F6}" type="pres">
      <dgm:prSet presAssocID="{87C118DC-CE21-4046-B9D7-6668D192FC02}" presName="composite" presStyleCnt="0"/>
      <dgm:spPr/>
    </dgm:pt>
    <dgm:pt modelId="{834BAE8B-23A3-834C-B054-8DB59DC0FD5F}" type="pres">
      <dgm:prSet presAssocID="{87C118DC-CE21-4046-B9D7-6668D192FC02}" presName="parTx" presStyleLbl="alignNode1" presStyleIdx="2" presStyleCnt="5">
        <dgm:presLayoutVars>
          <dgm:chMax val="0"/>
          <dgm:chPref val="0"/>
        </dgm:presLayoutVars>
      </dgm:prSet>
      <dgm:spPr/>
    </dgm:pt>
    <dgm:pt modelId="{0049FD3C-067B-FA4A-8E67-3218DE381454}" type="pres">
      <dgm:prSet presAssocID="{87C118DC-CE21-4046-B9D7-6668D192FC02}" presName="desTx" presStyleLbl="alignAccFollowNode1" presStyleIdx="2" presStyleCnt="5">
        <dgm:presLayoutVars/>
      </dgm:prSet>
      <dgm:spPr/>
    </dgm:pt>
    <dgm:pt modelId="{07C001D2-6AA6-9A49-ACAC-2F8B606BFE2E}" type="pres">
      <dgm:prSet presAssocID="{E4E3643A-9FF6-456B-A1FD-4CFB830E2855}" presName="space" presStyleCnt="0"/>
      <dgm:spPr/>
    </dgm:pt>
    <dgm:pt modelId="{94965346-676E-9D46-8A84-BE0312950CCC}" type="pres">
      <dgm:prSet presAssocID="{422A3172-F86E-49C5-8FB0-079E9BB1541B}" presName="composite" presStyleCnt="0"/>
      <dgm:spPr/>
    </dgm:pt>
    <dgm:pt modelId="{E20F0453-60A0-B64D-B44B-E0765EA5E115}" type="pres">
      <dgm:prSet presAssocID="{422A3172-F86E-49C5-8FB0-079E9BB1541B}" presName="parTx" presStyleLbl="alignNode1" presStyleIdx="3" presStyleCnt="5">
        <dgm:presLayoutVars>
          <dgm:chMax val="0"/>
          <dgm:chPref val="0"/>
        </dgm:presLayoutVars>
      </dgm:prSet>
      <dgm:spPr/>
    </dgm:pt>
    <dgm:pt modelId="{632F371F-995B-4D4B-A0DC-CF0A7EE33E1D}" type="pres">
      <dgm:prSet presAssocID="{422A3172-F86E-49C5-8FB0-079E9BB1541B}" presName="desTx" presStyleLbl="alignAccFollowNode1" presStyleIdx="3" presStyleCnt="5">
        <dgm:presLayoutVars/>
      </dgm:prSet>
      <dgm:spPr/>
    </dgm:pt>
    <dgm:pt modelId="{5B2B0542-D832-F048-B5F6-A0754AD05573}" type="pres">
      <dgm:prSet presAssocID="{FCAA0486-DD4E-4A76-AC60-3475A502C8C4}" presName="space" presStyleCnt="0"/>
      <dgm:spPr/>
    </dgm:pt>
    <dgm:pt modelId="{30FF74E7-1968-0A4E-A4E7-6FF637A5118F}" type="pres">
      <dgm:prSet presAssocID="{3683E843-6E7C-4DC7-89AA-46CF58E55289}" presName="composite" presStyleCnt="0"/>
      <dgm:spPr/>
    </dgm:pt>
    <dgm:pt modelId="{E71AF388-5674-4E47-BEAB-093DF76FEABD}" type="pres">
      <dgm:prSet presAssocID="{3683E843-6E7C-4DC7-89AA-46CF58E55289}" presName="parTx" presStyleLbl="alignNode1" presStyleIdx="4" presStyleCnt="5">
        <dgm:presLayoutVars>
          <dgm:chMax val="0"/>
          <dgm:chPref val="0"/>
        </dgm:presLayoutVars>
      </dgm:prSet>
      <dgm:spPr/>
    </dgm:pt>
    <dgm:pt modelId="{C28EDAF7-A5B9-784D-92F8-C75159E965CC}" type="pres">
      <dgm:prSet presAssocID="{3683E843-6E7C-4DC7-89AA-46CF58E55289}" presName="desTx" presStyleLbl="alignAccFollowNode1" presStyleIdx="4" presStyleCnt="5">
        <dgm:presLayoutVars/>
      </dgm:prSet>
      <dgm:spPr/>
    </dgm:pt>
  </dgm:ptLst>
  <dgm:cxnLst>
    <dgm:cxn modelId="{08A20517-2FD0-48A6-A8FD-76CB291327C7}" srcId="{35D0E2A9-AEB3-4D75-A2BF-4AA5DC1E2AF5}" destId="{BED6A65D-3702-4667-B642-DE6A14245268}" srcOrd="0" destOrd="0" parTransId="{5D50E2DD-3518-4A7B-8EF4-03FB234E2646}" sibTransId="{E9A28A9C-79AF-4C4F-9F06-899696AFDFDE}"/>
    <dgm:cxn modelId="{C16B601E-3345-3740-86A3-10E63D1D4D21}" type="presOf" srcId="{BED6A65D-3702-4667-B642-DE6A14245268}" destId="{8EEB9E6F-2D06-1642-A183-EC4E4638C084}" srcOrd="0" destOrd="0" presId="urn:microsoft.com/office/officeart/2016/7/layout/ChevronBlockProcess"/>
    <dgm:cxn modelId="{0D0EF820-4EBA-634A-A1CC-D456BD7CAECC}" type="presOf" srcId="{A8F094B4-5BB6-4BAA-AAF5-27E0A05C482C}" destId="{EF3285C4-4ABC-1B44-B9D0-F6269B2A0359}" srcOrd="0" destOrd="1" presId="urn:microsoft.com/office/officeart/2016/7/layout/ChevronBlockProcess"/>
    <dgm:cxn modelId="{598F6C22-9417-490C-97CA-C1235E0B645E}" srcId="{8F9F568C-3313-40A7-A8B8-98623B50F8E3}" destId="{1FBEC8EB-38F1-472C-8216-FDA35C02B77A}" srcOrd="3" destOrd="0" parTransId="{03A1A914-C811-4D0B-A351-5FB2C9385537}" sibTransId="{8FF3726E-09BA-47CD-A5AD-BE3D5A86829E}"/>
    <dgm:cxn modelId="{A6D6CE28-964D-B249-A272-E35A4115D518}" type="presOf" srcId="{EA58CF83-D091-4F6B-9DB1-F9BDB347B354}" destId="{83B436FA-E0A2-1746-A4D7-AEA0299777F8}" srcOrd="0" destOrd="0" presId="urn:microsoft.com/office/officeart/2016/7/layout/ChevronBlockProcess"/>
    <dgm:cxn modelId="{2C6BBF2A-16C6-4A45-8B19-546B680B77EC}" srcId="{35D0E2A9-AEB3-4D75-A2BF-4AA5DC1E2AF5}" destId="{3683E843-6E7C-4DC7-89AA-46CF58E55289}" srcOrd="4" destOrd="0" parTransId="{1C8E8C49-9112-4B66-978B-FFDF402A9FDB}" sibTransId="{7EA39062-AFFE-47DC-84D3-7C7602325B5A}"/>
    <dgm:cxn modelId="{22CB702D-C0AD-45C7-BD68-4B98C9F3960F}" srcId="{35D0E2A9-AEB3-4D75-A2BF-4AA5DC1E2AF5}" destId="{422A3172-F86E-49C5-8FB0-079E9BB1541B}" srcOrd="3" destOrd="0" parTransId="{DFD62CA1-A6EF-4CFB-841C-3BC2CD44D068}" sibTransId="{FCAA0486-DD4E-4A76-AC60-3475A502C8C4}"/>
    <dgm:cxn modelId="{3863192F-7671-BF49-801D-FFCE38B095C8}" type="presOf" srcId="{FF497958-3F6F-42F5-925C-1E3BB8ED8D35}" destId="{8C501F2E-4375-C648-9C23-7E4BF0D14FF1}" srcOrd="0" destOrd="0" presId="urn:microsoft.com/office/officeart/2016/7/layout/ChevronBlockProcess"/>
    <dgm:cxn modelId="{DDD17F2F-67F9-5F42-B802-538108BABBE7}" type="presOf" srcId="{C028184C-CCD4-43E9-8DF8-633DAA38D9EC}" destId="{EF3285C4-4ABC-1B44-B9D0-F6269B2A0359}" srcOrd="0" destOrd="2" presId="urn:microsoft.com/office/officeart/2016/7/layout/ChevronBlockProcess"/>
    <dgm:cxn modelId="{FF97AE35-3E2D-764D-834B-013BB1F05A95}" type="presOf" srcId="{CAF1315F-980C-43F0-9520-92C2F5CB4142}" destId="{C28EDAF7-A5B9-784D-92F8-C75159E965CC}" srcOrd="0" destOrd="0" presId="urn:microsoft.com/office/officeart/2016/7/layout/ChevronBlockProcess"/>
    <dgm:cxn modelId="{2DCC514D-762F-47FB-A258-0A83D9DAE739}" srcId="{8F9F568C-3313-40A7-A8B8-98623B50F8E3}" destId="{3E8DF5F7-DFD1-43F3-B3A9-D2ACF2BA0485}" srcOrd="2" destOrd="0" parTransId="{0A59DBD5-5771-4761-8D5B-E7927D7A24BC}" sibTransId="{EC0E5580-35C0-4B37-A680-1C9B82B7F474}"/>
    <dgm:cxn modelId="{5081EC4E-3E6D-A44F-891A-18BD4ED4C768}" type="presOf" srcId="{422A3172-F86E-49C5-8FB0-079E9BB1541B}" destId="{E20F0453-60A0-B64D-B44B-E0765EA5E115}" srcOrd="0" destOrd="0" presId="urn:microsoft.com/office/officeart/2016/7/layout/ChevronBlockProcess"/>
    <dgm:cxn modelId="{1EA2A252-77EA-7B42-9DCF-EA1201AAE9E7}" type="presOf" srcId="{87C118DC-CE21-4046-B9D7-6668D192FC02}" destId="{834BAE8B-23A3-834C-B054-8DB59DC0FD5F}" srcOrd="0" destOrd="0" presId="urn:microsoft.com/office/officeart/2016/7/layout/ChevronBlockProcess"/>
    <dgm:cxn modelId="{AB1ACA59-3A1A-BE45-98DA-489DEB631804}" type="presOf" srcId="{1FBEC8EB-38F1-472C-8216-FDA35C02B77A}" destId="{EF3285C4-4ABC-1B44-B9D0-F6269B2A0359}" srcOrd="0" destOrd="4" presId="urn:microsoft.com/office/officeart/2016/7/layout/ChevronBlockProcess"/>
    <dgm:cxn modelId="{789EE164-714B-4216-BFB8-D942EC4701F4}" srcId="{8F9F568C-3313-40A7-A8B8-98623B50F8E3}" destId="{C028184C-CCD4-43E9-8DF8-633DAA38D9EC}" srcOrd="1" destOrd="0" parTransId="{850F1D58-9E61-4CBB-AA2B-1F1844F90D2A}" sibTransId="{AA362E59-F3EB-4797-9199-140D6D5964D4}"/>
    <dgm:cxn modelId="{5CA9376C-1087-4994-89BE-F892B31CBAD1}" srcId="{87C118DC-CE21-4046-B9D7-6668D192FC02}" destId="{48847BA6-6011-4E40-B580-40BB8072E010}" srcOrd="0" destOrd="0" parTransId="{903D63D6-E349-41E6-92FA-2766A8AC4BB6}" sibTransId="{5C678BB1-C330-44D2-9D47-7E6817F6F87B}"/>
    <dgm:cxn modelId="{244C9D6D-8222-492F-AA8C-4448B343A586}" srcId="{3683E843-6E7C-4DC7-89AA-46CF58E55289}" destId="{CAF1315F-980C-43F0-9520-92C2F5CB4142}" srcOrd="0" destOrd="0" parTransId="{A4FDCBB5-3BDD-4CE3-BB34-EA59CF65FD65}" sibTransId="{BF4A4469-312F-4238-A188-8FE89E9E446C}"/>
    <dgm:cxn modelId="{44BCFD6F-186C-4641-9040-43DFB4A41CF3}" type="presOf" srcId="{3683E843-6E7C-4DC7-89AA-46CF58E55289}" destId="{E71AF388-5674-4E47-BEAB-093DF76FEABD}" srcOrd="0" destOrd="0" presId="urn:microsoft.com/office/officeart/2016/7/layout/ChevronBlockProcess"/>
    <dgm:cxn modelId="{966FC074-2A26-4020-8AE2-5EBBFAA44BAB}" srcId="{8F9F568C-3313-40A7-A8B8-98623B50F8E3}" destId="{C82B71D9-14BB-4E8A-B00F-0EF7B21625BD}" srcOrd="4" destOrd="0" parTransId="{C7D4EEED-1199-4EB4-9483-0FD385F479A2}" sibTransId="{69BAA2A7-2359-4845-B0B5-675FC5E98BEB}"/>
    <dgm:cxn modelId="{2D72DEA2-107C-4FA3-8A01-A38D190700F4}" srcId="{35D0E2A9-AEB3-4D75-A2BF-4AA5DC1E2AF5}" destId="{87C118DC-CE21-4046-B9D7-6668D192FC02}" srcOrd="2" destOrd="0" parTransId="{D70ED3E5-6497-4409-9162-BB668CBEFEFA}" sibTransId="{E4E3643A-9FF6-456B-A1FD-4CFB830E2855}"/>
    <dgm:cxn modelId="{CC9DD5A7-CBA5-499D-A1C4-9A29DE546077}" srcId="{EA58CF83-D091-4F6B-9DB1-F9BDB347B354}" destId="{FF497958-3F6F-42F5-925C-1E3BB8ED8D35}" srcOrd="0" destOrd="0" parTransId="{4540E1A1-3E1D-42DF-8E44-84F42426A561}" sibTransId="{6839C110-C0AB-4B4B-A85F-D3B4F6F9699A}"/>
    <dgm:cxn modelId="{DA94D8AF-824D-47DF-B285-43AF6746B00E}" srcId="{BED6A65D-3702-4667-B642-DE6A14245268}" destId="{8F9F568C-3313-40A7-A8B8-98623B50F8E3}" srcOrd="0" destOrd="0" parTransId="{80A69FF7-5999-48B4-A4D5-F1D4B4DAEFF1}" sibTransId="{957E1F57-C306-403F-8A75-F6B9C769353E}"/>
    <dgm:cxn modelId="{3CE035B2-9473-C846-A8AE-07E2FE58147B}" type="presOf" srcId="{8F9F568C-3313-40A7-A8B8-98623B50F8E3}" destId="{EF3285C4-4ABC-1B44-B9D0-F6269B2A0359}" srcOrd="0" destOrd="0" presId="urn:microsoft.com/office/officeart/2016/7/layout/ChevronBlockProcess"/>
    <dgm:cxn modelId="{1E9726BC-08E1-8D47-8747-0500B9B23F54}" type="presOf" srcId="{C82B71D9-14BB-4E8A-B00F-0EF7B21625BD}" destId="{EF3285C4-4ABC-1B44-B9D0-F6269B2A0359}" srcOrd="0" destOrd="5" presId="urn:microsoft.com/office/officeart/2016/7/layout/ChevronBlockProcess"/>
    <dgm:cxn modelId="{1FAF69C4-C91B-403D-B37D-4F2FC199C8B7}" srcId="{35D0E2A9-AEB3-4D75-A2BF-4AA5DC1E2AF5}" destId="{EA58CF83-D091-4F6B-9DB1-F9BDB347B354}" srcOrd="1" destOrd="0" parTransId="{53273C66-B89B-4222-80DE-88B65F70C157}" sibTransId="{0912D952-AA43-4AE6-B9F8-9CC9B07909DA}"/>
    <dgm:cxn modelId="{E83CD5C8-7E69-4D5E-9BDA-B507815662AB}" srcId="{8F9F568C-3313-40A7-A8B8-98623B50F8E3}" destId="{A8F094B4-5BB6-4BAA-AAF5-27E0A05C482C}" srcOrd="0" destOrd="0" parTransId="{5985197D-33CF-4AF1-A32D-936D92391785}" sibTransId="{AB6C41B3-4615-4028-AF91-B97353DDE93C}"/>
    <dgm:cxn modelId="{EEFDC9CD-FC19-C744-82F3-213CF32C151D}" type="presOf" srcId="{3C1166FF-15FF-4296-8740-A0A0441D5656}" destId="{632F371F-995B-4D4B-A0DC-CF0A7EE33E1D}" srcOrd="0" destOrd="0" presId="urn:microsoft.com/office/officeart/2016/7/layout/ChevronBlockProcess"/>
    <dgm:cxn modelId="{7B63BBD5-836B-B44B-8DB8-D0A5A50CCFA5}" type="presOf" srcId="{35D0E2A9-AEB3-4D75-A2BF-4AA5DC1E2AF5}" destId="{BB8BB223-D735-614D-9E24-54AD9D83D459}" srcOrd="0" destOrd="0" presId="urn:microsoft.com/office/officeart/2016/7/layout/ChevronBlockProcess"/>
    <dgm:cxn modelId="{C4B563E5-3B82-45C6-BCED-D2DF60D1E694}" srcId="{422A3172-F86E-49C5-8FB0-079E9BB1541B}" destId="{3C1166FF-15FF-4296-8740-A0A0441D5656}" srcOrd="0" destOrd="0" parTransId="{2A83E16C-58DD-4611-A315-E6D999156778}" sibTransId="{096624FC-1351-4982-B0D9-FE08E74F39C6}"/>
    <dgm:cxn modelId="{98E7A1ED-5E86-B44B-86AA-E3ABF08731EC}" type="presOf" srcId="{48847BA6-6011-4E40-B580-40BB8072E010}" destId="{0049FD3C-067B-FA4A-8E67-3218DE381454}" srcOrd="0" destOrd="0" presId="urn:microsoft.com/office/officeart/2016/7/layout/ChevronBlockProcess"/>
    <dgm:cxn modelId="{B854F3F8-A054-4A46-B772-EF66097ABB03}" type="presOf" srcId="{3E8DF5F7-DFD1-43F3-B3A9-D2ACF2BA0485}" destId="{EF3285C4-4ABC-1B44-B9D0-F6269B2A0359}" srcOrd="0" destOrd="3" presId="urn:microsoft.com/office/officeart/2016/7/layout/ChevronBlockProcess"/>
    <dgm:cxn modelId="{1387D345-08E3-EF4D-90C6-EB5EC970D811}" type="presParOf" srcId="{BB8BB223-D735-614D-9E24-54AD9D83D459}" destId="{866E6C8F-3FA2-8C40-85F5-80D3FDD0A055}" srcOrd="0" destOrd="0" presId="urn:microsoft.com/office/officeart/2016/7/layout/ChevronBlockProcess"/>
    <dgm:cxn modelId="{B3B017AA-CEF6-1744-BECD-5E21C0015CF3}" type="presParOf" srcId="{866E6C8F-3FA2-8C40-85F5-80D3FDD0A055}" destId="{8EEB9E6F-2D06-1642-A183-EC4E4638C084}" srcOrd="0" destOrd="0" presId="urn:microsoft.com/office/officeart/2016/7/layout/ChevronBlockProcess"/>
    <dgm:cxn modelId="{1B4D3AFB-A799-F646-9F47-D39928EFECD4}" type="presParOf" srcId="{866E6C8F-3FA2-8C40-85F5-80D3FDD0A055}" destId="{EF3285C4-4ABC-1B44-B9D0-F6269B2A0359}" srcOrd="1" destOrd="0" presId="urn:microsoft.com/office/officeart/2016/7/layout/ChevronBlockProcess"/>
    <dgm:cxn modelId="{0E64D62F-5EE1-AF40-A34C-4D633D839E3D}" type="presParOf" srcId="{BB8BB223-D735-614D-9E24-54AD9D83D459}" destId="{16705ECC-E69D-0548-9A1C-C7C60D93773F}" srcOrd="1" destOrd="0" presId="urn:microsoft.com/office/officeart/2016/7/layout/ChevronBlockProcess"/>
    <dgm:cxn modelId="{59698F63-F9EF-C443-969F-9D83168CAE4E}" type="presParOf" srcId="{BB8BB223-D735-614D-9E24-54AD9D83D459}" destId="{824946F3-774E-A340-A389-89B9C00FC4F9}" srcOrd="2" destOrd="0" presId="urn:microsoft.com/office/officeart/2016/7/layout/ChevronBlockProcess"/>
    <dgm:cxn modelId="{9E325AC2-1286-4447-9606-6B13E2940D09}" type="presParOf" srcId="{824946F3-774E-A340-A389-89B9C00FC4F9}" destId="{83B436FA-E0A2-1746-A4D7-AEA0299777F8}" srcOrd="0" destOrd="0" presId="urn:microsoft.com/office/officeart/2016/7/layout/ChevronBlockProcess"/>
    <dgm:cxn modelId="{3C8508B7-D17F-D74E-97D5-A326814E85D1}" type="presParOf" srcId="{824946F3-774E-A340-A389-89B9C00FC4F9}" destId="{8C501F2E-4375-C648-9C23-7E4BF0D14FF1}" srcOrd="1" destOrd="0" presId="urn:microsoft.com/office/officeart/2016/7/layout/ChevronBlockProcess"/>
    <dgm:cxn modelId="{8FB02DFD-A2F8-8D4F-8ABC-8F138E88F5E5}" type="presParOf" srcId="{BB8BB223-D735-614D-9E24-54AD9D83D459}" destId="{D2F728FE-C316-B14D-8D78-0B23B367B2DD}" srcOrd="3" destOrd="0" presId="urn:microsoft.com/office/officeart/2016/7/layout/ChevronBlockProcess"/>
    <dgm:cxn modelId="{C5791C8C-D20C-954A-8980-2B1E7451E04B}" type="presParOf" srcId="{BB8BB223-D735-614D-9E24-54AD9D83D459}" destId="{E9147B28-0E3A-C046-8CFF-2BDE26FAC5F6}" srcOrd="4" destOrd="0" presId="urn:microsoft.com/office/officeart/2016/7/layout/ChevronBlockProcess"/>
    <dgm:cxn modelId="{2333BC44-EEFE-9A46-BEA9-6BEE5D7517B8}" type="presParOf" srcId="{E9147B28-0E3A-C046-8CFF-2BDE26FAC5F6}" destId="{834BAE8B-23A3-834C-B054-8DB59DC0FD5F}" srcOrd="0" destOrd="0" presId="urn:microsoft.com/office/officeart/2016/7/layout/ChevronBlockProcess"/>
    <dgm:cxn modelId="{D2E24F0A-DEC2-2842-944D-AAE2890B27C2}" type="presParOf" srcId="{E9147B28-0E3A-C046-8CFF-2BDE26FAC5F6}" destId="{0049FD3C-067B-FA4A-8E67-3218DE381454}" srcOrd="1" destOrd="0" presId="urn:microsoft.com/office/officeart/2016/7/layout/ChevronBlockProcess"/>
    <dgm:cxn modelId="{D415BCA0-EB1B-F242-868E-6AED6491D8C0}" type="presParOf" srcId="{BB8BB223-D735-614D-9E24-54AD9D83D459}" destId="{07C001D2-6AA6-9A49-ACAC-2F8B606BFE2E}" srcOrd="5" destOrd="0" presId="urn:microsoft.com/office/officeart/2016/7/layout/ChevronBlockProcess"/>
    <dgm:cxn modelId="{402E8E3A-9A6C-3D48-8FF6-6F2C496176EC}" type="presParOf" srcId="{BB8BB223-D735-614D-9E24-54AD9D83D459}" destId="{94965346-676E-9D46-8A84-BE0312950CCC}" srcOrd="6" destOrd="0" presId="urn:microsoft.com/office/officeart/2016/7/layout/ChevronBlockProcess"/>
    <dgm:cxn modelId="{684610E4-FF66-A942-8421-2107677949D7}" type="presParOf" srcId="{94965346-676E-9D46-8A84-BE0312950CCC}" destId="{E20F0453-60A0-B64D-B44B-E0765EA5E115}" srcOrd="0" destOrd="0" presId="urn:microsoft.com/office/officeart/2016/7/layout/ChevronBlockProcess"/>
    <dgm:cxn modelId="{4842ACE2-CDDB-6243-A340-1DF1C927D9B5}" type="presParOf" srcId="{94965346-676E-9D46-8A84-BE0312950CCC}" destId="{632F371F-995B-4D4B-A0DC-CF0A7EE33E1D}" srcOrd="1" destOrd="0" presId="urn:microsoft.com/office/officeart/2016/7/layout/ChevronBlockProcess"/>
    <dgm:cxn modelId="{9732F631-1809-5F43-A98C-9833E850F7F0}" type="presParOf" srcId="{BB8BB223-D735-614D-9E24-54AD9D83D459}" destId="{5B2B0542-D832-F048-B5F6-A0754AD05573}" srcOrd="7" destOrd="0" presId="urn:microsoft.com/office/officeart/2016/7/layout/ChevronBlockProcess"/>
    <dgm:cxn modelId="{B4E45EC1-CDC0-714A-8359-D5D2004AAE8F}" type="presParOf" srcId="{BB8BB223-D735-614D-9E24-54AD9D83D459}" destId="{30FF74E7-1968-0A4E-A4E7-6FF637A5118F}" srcOrd="8" destOrd="0" presId="urn:microsoft.com/office/officeart/2016/7/layout/ChevronBlockProcess"/>
    <dgm:cxn modelId="{3856DF32-7565-F94A-BBB6-63A4E74D6F10}" type="presParOf" srcId="{30FF74E7-1968-0A4E-A4E7-6FF637A5118F}" destId="{E71AF388-5674-4E47-BEAB-093DF76FEABD}" srcOrd="0" destOrd="0" presId="urn:microsoft.com/office/officeart/2016/7/layout/ChevronBlockProcess"/>
    <dgm:cxn modelId="{1B1F2B79-D8F8-6D41-A0F1-F43F6D43ADC2}" type="presParOf" srcId="{30FF74E7-1968-0A4E-A4E7-6FF637A5118F}" destId="{C28EDAF7-A5B9-784D-92F8-C75159E965CC}" srcOrd="1" destOrd="0" presId="urn:microsoft.com/office/officeart/2016/7/layout/ChevronBlock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523E290-8B7C-004B-A706-9C892DA3BD80}"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48B0C83-AB9D-1848-B3CA-20EE5231A59C}">
      <dgm:prSet/>
      <dgm:spPr/>
      <dgm:t>
        <a:bodyPr/>
        <a:lstStyle/>
        <a:p>
          <a:pPr>
            <a:lnSpc>
              <a:spcPct val="100000"/>
            </a:lnSpc>
            <a:defRPr b="1"/>
          </a:pPr>
          <a:r>
            <a:rPr lang="en-US" b="1" u="sng" baseline="0"/>
            <a:t>Dimension Reduction:</a:t>
          </a:r>
          <a:endParaRPr lang="en-US" baseline="0"/>
        </a:p>
      </dgm:t>
    </dgm:pt>
    <dgm:pt modelId="{32FCF8C8-9FCB-E744-926F-75DBB3234DA6}" type="parTrans" cxnId="{B3237FA7-22E7-474C-B78B-D5B4BE895F99}">
      <dgm:prSet/>
      <dgm:spPr/>
      <dgm:t>
        <a:bodyPr/>
        <a:lstStyle/>
        <a:p>
          <a:endParaRPr lang="en-US"/>
        </a:p>
      </dgm:t>
    </dgm:pt>
    <dgm:pt modelId="{FA0BFF6E-A458-2843-9F4F-D1413140A18F}" type="sibTrans" cxnId="{B3237FA7-22E7-474C-B78B-D5B4BE895F99}">
      <dgm:prSet/>
      <dgm:spPr/>
      <dgm:t>
        <a:bodyPr/>
        <a:lstStyle/>
        <a:p>
          <a:endParaRPr lang="en-US"/>
        </a:p>
      </dgm:t>
    </dgm:pt>
    <dgm:pt modelId="{793AD218-5329-D84D-AF89-F14DF667D1FD}">
      <dgm:prSet/>
      <dgm:spPr/>
      <dgm:t>
        <a:bodyPr/>
        <a:lstStyle/>
        <a:p>
          <a:pPr>
            <a:lnSpc>
              <a:spcPct val="100000"/>
            </a:lnSpc>
          </a:pPr>
          <a:r>
            <a:rPr lang="en-US" b="1" u="sng" baseline="0" dirty="0"/>
            <a:t>PCA:</a:t>
          </a:r>
          <a:r>
            <a:rPr lang="en-US" baseline="0" dirty="0"/>
            <a:t> Best for linear structures but lacks nonlinearity handling.</a:t>
          </a:r>
          <a:endParaRPr lang="en-AE" dirty="0"/>
        </a:p>
      </dgm:t>
    </dgm:pt>
    <dgm:pt modelId="{02AF348A-F393-E241-854F-7990B756952C}" type="parTrans" cxnId="{DDA3420F-B26C-8549-B5C0-561C2B27A78D}">
      <dgm:prSet/>
      <dgm:spPr/>
      <dgm:t>
        <a:bodyPr/>
        <a:lstStyle/>
        <a:p>
          <a:endParaRPr lang="en-US"/>
        </a:p>
      </dgm:t>
    </dgm:pt>
    <dgm:pt modelId="{125AD574-A222-9845-8355-F572CE37894A}" type="sibTrans" cxnId="{DDA3420F-B26C-8549-B5C0-561C2B27A78D}">
      <dgm:prSet/>
      <dgm:spPr/>
      <dgm:t>
        <a:bodyPr/>
        <a:lstStyle/>
        <a:p>
          <a:endParaRPr lang="en-US"/>
        </a:p>
      </dgm:t>
    </dgm:pt>
    <dgm:pt modelId="{2C0F3C6E-A214-BF49-B348-C5999C1B8781}">
      <dgm:prSet/>
      <dgm:spPr/>
      <dgm:t>
        <a:bodyPr/>
        <a:lstStyle/>
        <a:p>
          <a:pPr>
            <a:lnSpc>
              <a:spcPct val="100000"/>
            </a:lnSpc>
          </a:pPr>
          <a:r>
            <a:rPr lang="en-US" b="1" u="sng" baseline="0" dirty="0"/>
            <a:t>Kernel PCA:</a:t>
          </a:r>
          <a:r>
            <a:rPr lang="en-US" baseline="0" dirty="0"/>
            <a:t> Captures nonlinearity using kernels but requires careful tuning.</a:t>
          </a:r>
          <a:endParaRPr lang="en-AE" dirty="0"/>
        </a:p>
      </dgm:t>
    </dgm:pt>
    <dgm:pt modelId="{AFE1E4D4-87AD-8E41-9823-79A6416C80DD}" type="parTrans" cxnId="{49CD2901-8832-7641-8974-2C184F3BA570}">
      <dgm:prSet/>
      <dgm:spPr/>
      <dgm:t>
        <a:bodyPr/>
        <a:lstStyle/>
        <a:p>
          <a:endParaRPr lang="en-US"/>
        </a:p>
      </dgm:t>
    </dgm:pt>
    <dgm:pt modelId="{55BE6E81-DC8E-E64C-BF48-971D24CD9A8A}" type="sibTrans" cxnId="{49CD2901-8832-7641-8974-2C184F3BA570}">
      <dgm:prSet/>
      <dgm:spPr/>
      <dgm:t>
        <a:bodyPr/>
        <a:lstStyle/>
        <a:p>
          <a:endParaRPr lang="en-US"/>
        </a:p>
      </dgm:t>
    </dgm:pt>
    <dgm:pt modelId="{9B614277-6747-204E-B45B-450C21615C96}">
      <dgm:prSet/>
      <dgm:spPr/>
      <dgm:t>
        <a:bodyPr/>
        <a:lstStyle/>
        <a:p>
          <a:pPr>
            <a:lnSpc>
              <a:spcPct val="100000"/>
            </a:lnSpc>
          </a:pPr>
          <a:r>
            <a:rPr lang="en-US" b="1" u="sng" baseline="0" dirty="0"/>
            <a:t>t-SNE:</a:t>
          </a:r>
          <a:r>
            <a:rPr lang="en-US" baseline="0" dirty="0"/>
            <a:t> Preserves local structures for clustering but loses global relationships.</a:t>
          </a:r>
          <a:endParaRPr lang="en-AE" dirty="0"/>
        </a:p>
      </dgm:t>
    </dgm:pt>
    <dgm:pt modelId="{5B9C72F7-588A-9246-9C22-2637011F4D9E}" type="parTrans" cxnId="{018ED7E0-4A8B-F84B-8C6C-0E326B0AB103}">
      <dgm:prSet/>
      <dgm:spPr/>
      <dgm:t>
        <a:bodyPr/>
        <a:lstStyle/>
        <a:p>
          <a:endParaRPr lang="en-US"/>
        </a:p>
      </dgm:t>
    </dgm:pt>
    <dgm:pt modelId="{6A26D7BC-1BBC-CA43-921D-198EA7D22047}" type="sibTrans" cxnId="{018ED7E0-4A8B-F84B-8C6C-0E326B0AB103}">
      <dgm:prSet/>
      <dgm:spPr/>
      <dgm:t>
        <a:bodyPr/>
        <a:lstStyle/>
        <a:p>
          <a:endParaRPr lang="en-US"/>
        </a:p>
      </dgm:t>
    </dgm:pt>
    <dgm:pt modelId="{53B33EE5-EF58-674B-986C-C508908BA8F6}">
      <dgm:prSet/>
      <dgm:spPr/>
      <dgm:t>
        <a:bodyPr/>
        <a:lstStyle/>
        <a:p>
          <a:pPr>
            <a:lnSpc>
              <a:spcPct val="100000"/>
            </a:lnSpc>
          </a:pPr>
          <a:r>
            <a:rPr lang="en-US" b="1" u="sng" baseline="0" dirty="0"/>
            <a:t>UMAP:</a:t>
          </a:r>
          <a:r>
            <a:rPr lang="en-US" baseline="0" dirty="0"/>
            <a:t> Balances local and global structures, ideal for visualization &amp; ML tasks (UMAP=k-PCA+T-SNE).</a:t>
          </a:r>
          <a:br>
            <a:rPr lang="en-US" baseline="0" dirty="0"/>
          </a:br>
          <a:endParaRPr lang="en-AE" dirty="0"/>
        </a:p>
      </dgm:t>
    </dgm:pt>
    <dgm:pt modelId="{9898A1F0-01B0-5449-B264-0D6FA12E910C}" type="parTrans" cxnId="{52056FD0-58B1-9C44-8E4E-C282660B7076}">
      <dgm:prSet/>
      <dgm:spPr/>
      <dgm:t>
        <a:bodyPr/>
        <a:lstStyle/>
        <a:p>
          <a:endParaRPr lang="en-US"/>
        </a:p>
      </dgm:t>
    </dgm:pt>
    <dgm:pt modelId="{BCE152DD-C60D-E949-B58A-FA7B10F5899F}" type="sibTrans" cxnId="{52056FD0-58B1-9C44-8E4E-C282660B7076}">
      <dgm:prSet/>
      <dgm:spPr/>
      <dgm:t>
        <a:bodyPr/>
        <a:lstStyle/>
        <a:p>
          <a:endParaRPr lang="en-US"/>
        </a:p>
      </dgm:t>
    </dgm:pt>
    <dgm:pt modelId="{8C35D6EB-4950-CF4D-9A6A-5DC89F3FE385}">
      <dgm:prSet/>
      <dgm:spPr/>
      <dgm:t>
        <a:bodyPr/>
        <a:lstStyle/>
        <a:p>
          <a:pPr>
            <a:lnSpc>
              <a:spcPct val="100000"/>
            </a:lnSpc>
            <a:defRPr b="1"/>
          </a:pPr>
          <a:r>
            <a:rPr lang="en-US" b="1" u="sng" baseline="0"/>
            <a:t>The best technique</a:t>
          </a:r>
          <a:endParaRPr lang="en-AE" b="1" u="sng"/>
        </a:p>
      </dgm:t>
    </dgm:pt>
    <dgm:pt modelId="{CCB4E20E-1EBA-144C-8535-832BD9F550BE}" type="parTrans" cxnId="{111344B2-9938-724D-B124-8A568D6688C7}">
      <dgm:prSet/>
      <dgm:spPr/>
      <dgm:t>
        <a:bodyPr/>
        <a:lstStyle/>
        <a:p>
          <a:endParaRPr lang="en-US"/>
        </a:p>
      </dgm:t>
    </dgm:pt>
    <dgm:pt modelId="{639F94FC-4602-104F-8AA5-40E76BE4BB1D}" type="sibTrans" cxnId="{111344B2-9938-724D-B124-8A568D6688C7}">
      <dgm:prSet/>
      <dgm:spPr/>
      <dgm:t>
        <a:bodyPr/>
        <a:lstStyle/>
        <a:p>
          <a:endParaRPr lang="en-US"/>
        </a:p>
      </dgm:t>
    </dgm:pt>
    <dgm:pt modelId="{0E07A9B8-0D4C-D94A-9C73-06759547603E}">
      <dgm:prSet/>
      <dgm:spPr/>
      <dgm:t>
        <a:bodyPr/>
        <a:lstStyle/>
        <a:p>
          <a:pPr>
            <a:lnSpc>
              <a:spcPct val="100000"/>
            </a:lnSpc>
            <a:defRPr b="1"/>
          </a:pPr>
          <a:r>
            <a:rPr lang="en-US" b="1" u="sng" baseline="0"/>
            <a:t>Future research</a:t>
          </a:r>
          <a:endParaRPr lang="en-AE" b="1" u="sng"/>
        </a:p>
      </dgm:t>
    </dgm:pt>
    <dgm:pt modelId="{F86F0F1A-360E-FD45-A800-F2CDA4AA9F5D}" type="parTrans" cxnId="{338CCB22-2312-5044-94A8-7C421E62FC19}">
      <dgm:prSet/>
      <dgm:spPr/>
      <dgm:t>
        <a:bodyPr/>
        <a:lstStyle/>
        <a:p>
          <a:endParaRPr lang="en-US"/>
        </a:p>
      </dgm:t>
    </dgm:pt>
    <dgm:pt modelId="{2DABCA0F-8674-1445-99D1-7D1B36D7B875}" type="sibTrans" cxnId="{338CCB22-2312-5044-94A8-7C421E62FC19}">
      <dgm:prSet/>
      <dgm:spPr/>
      <dgm:t>
        <a:bodyPr/>
        <a:lstStyle/>
        <a:p>
          <a:endParaRPr lang="en-US"/>
        </a:p>
      </dgm:t>
    </dgm:pt>
    <dgm:pt modelId="{6855221F-6CD5-FA49-BD6C-BFB1E7F60463}">
      <dgm:prSet/>
      <dgm:spPr/>
      <dgm:t>
        <a:bodyPr/>
        <a:lstStyle/>
        <a:p>
          <a:pPr>
            <a:lnSpc>
              <a:spcPct val="100000"/>
            </a:lnSpc>
            <a:defRPr b="1"/>
          </a:pPr>
          <a:r>
            <a:rPr lang="en-US" b="1"/>
            <a:t>Comparison of Techniques</a:t>
          </a:r>
          <a:endParaRPr lang="en-US" baseline="0"/>
        </a:p>
      </dgm:t>
    </dgm:pt>
    <dgm:pt modelId="{34990874-B463-E94B-B52B-26E8963BF450}" type="parTrans" cxnId="{0A0841D2-1981-C041-9791-FCFFA049088B}">
      <dgm:prSet/>
      <dgm:spPr/>
      <dgm:t>
        <a:bodyPr/>
        <a:lstStyle/>
        <a:p>
          <a:endParaRPr lang="en-US"/>
        </a:p>
      </dgm:t>
    </dgm:pt>
    <dgm:pt modelId="{FD1DABD4-D42C-A342-9598-5341FA84F2A7}" type="sibTrans" cxnId="{0A0841D2-1981-C041-9791-FCFFA049088B}">
      <dgm:prSet/>
      <dgm:spPr/>
      <dgm:t>
        <a:bodyPr/>
        <a:lstStyle/>
        <a:p>
          <a:endParaRPr lang="en-US"/>
        </a:p>
      </dgm:t>
    </dgm:pt>
    <dgm:pt modelId="{2FD4700A-F4C6-2543-824D-72AE91B6977E}">
      <dgm:prSet/>
      <dgm:spPr/>
      <dgm:t>
        <a:bodyPr/>
        <a:lstStyle/>
        <a:p>
          <a:pPr>
            <a:lnSpc>
              <a:spcPct val="100000"/>
            </a:lnSpc>
          </a:pPr>
          <a:r>
            <a:rPr lang="en-US" baseline="0" dirty="0"/>
            <a:t>Reduces data complexity, improves performance, and aids visualization.</a:t>
          </a:r>
        </a:p>
      </dgm:t>
    </dgm:pt>
    <dgm:pt modelId="{76963A6A-917A-924E-92CD-3E1C9F428076}" type="parTrans" cxnId="{D3E12D3C-96F9-A44D-95D6-EDDBB69C15F0}">
      <dgm:prSet/>
      <dgm:spPr/>
      <dgm:t>
        <a:bodyPr/>
        <a:lstStyle/>
        <a:p>
          <a:endParaRPr lang="en-US"/>
        </a:p>
      </dgm:t>
    </dgm:pt>
    <dgm:pt modelId="{9BB8100F-920F-B845-A4EB-8913AA4F6BED}" type="sibTrans" cxnId="{D3E12D3C-96F9-A44D-95D6-EDDBB69C15F0}">
      <dgm:prSet/>
      <dgm:spPr/>
      <dgm:t>
        <a:bodyPr/>
        <a:lstStyle/>
        <a:p>
          <a:endParaRPr lang="en-US"/>
        </a:p>
      </dgm:t>
    </dgm:pt>
    <dgm:pt modelId="{C59CB3FB-0FAD-B84E-AF25-C0CB5549412B}">
      <dgm:prSet/>
      <dgm:spPr/>
      <dgm:t>
        <a:bodyPr/>
        <a:lstStyle/>
        <a:p>
          <a:pPr>
            <a:lnSpc>
              <a:spcPct val="100000"/>
            </a:lnSpc>
          </a:pPr>
          <a:r>
            <a:rPr lang="en-US" baseline="0" dirty="0"/>
            <a:t>Depends on the data and the application.</a:t>
          </a:r>
          <a:endParaRPr lang="en-AE" dirty="0"/>
        </a:p>
      </dgm:t>
    </dgm:pt>
    <dgm:pt modelId="{2BFF4593-36D4-3F4A-820D-B50382729BF9}" type="parTrans" cxnId="{F647C7DF-FBD4-D549-9A58-86F506DD2F20}">
      <dgm:prSet/>
      <dgm:spPr/>
      <dgm:t>
        <a:bodyPr/>
        <a:lstStyle/>
        <a:p>
          <a:endParaRPr lang="en-US"/>
        </a:p>
      </dgm:t>
    </dgm:pt>
    <dgm:pt modelId="{A7BD9AFA-35C9-AE42-9054-38CA64717F64}" type="sibTrans" cxnId="{F647C7DF-FBD4-D549-9A58-86F506DD2F20}">
      <dgm:prSet/>
      <dgm:spPr/>
      <dgm:t>
        <a:bodyPr/>
        <a:lstStyle/>
        <a:p>
          <a:endParaRPr lang="en-US"/>
        </a:p>
      </dgm:t>
    </dgm:pt>
    <dgm:pt modelId="{A3A46F3C-7E09-C54B-BA12-324783E3E5A8}">
      <dgm:prSet/>
      <dgm:spPr/>
      <dgm:t>
        <a:bodyPr/>
        <a:lstStyle/>
        <a:p>
          <a:pPr>
            <a:lnSpc>
              <a:spcPct val="100000"/>
            </a:lnSpc>
          </a:pPr>
          <a:r>
            <a:rPr lang="en-US" baseline="0" dirty="0"/>
            <a:t>Should enhance efficiency &amp; scalability.</a:t>
          </a:r>
          <a:endParaRPr lang="en-AE" dirty="0"/>
        </a:p>
      </dgm:t>
    </dgm:pt>
    <dgm:pt modelId="{5371707F-1871-054F-85BC-FC3A97286F4D}" type="parTrans" cxnId="{30CE27C5-FB4A-6841-9904-63DF5526EA9C}">
      <dgm:prSet/>
      <dgm:spPr/>
      <dgm:t>
        <a:bodyPr/>
        <a:lstStyle/>
        <a:p>
          <a:endParaRPr lang="en-US"/>
        </a:p>
      </dgm:t>
    </dgm:pt>
    <dgm:pt modelId="{EF743B81-3FAD-054D-A22B-F52909B1C165}" type="sibTrans" cxnId="{30CE27C5-FB4A-6841-9904-63DF5526EA9C}">
      <dgm:prSet/>
      <dgm:spPr/>
      <dgm:t>
        <a:bodyPr/>
        <a:lstStyle/>
        <a:p>
          <a:endParaRPr lang="en-US"/>
        </a:p>
      </dgm:t>
    </dgm:pt>
    <dgm:pt modelId="{0912D098-A0C8-40E8-8762-0DF0C2BE2668}" type="pres">
      <dgm:prSet presAssocID="{8523E290-8B7C-004B-A706-9C892DA3BD80}" presName="root" presStyleCnt="0">
        <dgm:presLayoutVars>
          <dgm:dir/>
          <dgm:resizeHandles val="exact"/>
        </dgm:presLayoutVars>
      </dgm:prSet>
      <dgm:spPr/>
    </dgm:pt>
    <dgm:pt modelId="{A9352F8B-7C4B-4FA1-9374-5FF6D75CA13B}" type="pres">
      <dgm:prSet presAssocID="{948B0C83-AB9D-1848-B3CA-20EE5231A59C}" presName="compNode" presStyleCnt="0"/>
      <dgm:spPr/>
    </dgm:pt>
    <dgm:pt modelId="{47B03139-3D31-4DAA-AF3B-229AC3A08434}" type="pres">
      <dgm:prSet presAssocID="{948B0C83-AB9D-1848-B3CA-20EE5231A59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rrow Circle"/>
        </a:ext>
      </dgm:extLst>
    </dgm:pt>
    <dgm:pt modelId="{578DDDE0-1633-421D-8443-C416F8A623FF}" type="pres">
      <dgm:prSet presAssocID="{948B0C83-AB9D-1848-B3CA-20EE5231A59C}" presName="iconSpace" presStyleCnt="0"/>
      <dgm:spPr/>
    </dgm:pt>
    <dgm:pt modelId="{CFF83382-79C9-420A-BA39-64EDCBFC37BD}" type="pres">
      <dgm:prSet presAssocID="{948B0C83-AB9D-1848-B3CA-20EE5231A59C}" presName="parTx" presStyleLbl="revTx" presStyleIdx="0" presStyleCnt="8">
        <dgm:presLayoutVars>
          <dgm:chMax val="0"/>
          <dgm:chPref val="0"/>
        </dgm:presLayoutVars>
      </dgm:prSet>
      <dgm:spPr/>
    </dgm:pt>
    <dgm:pt modelId="{0FCCD4D6-7814-4B26-BE6B-3F1B1F9C66EA}" type="pres">
      <dgm:prSet presAssocID="{948B0C83-AB9D-1848-B3CA-20EE5231A59C}" presName="txSpace" presStyleCnt="0"/>
      <dgm:spPr/>
    </dgm:pt>
    <dgm:pt modelId="{39F12508-48EE-47D4-925F-A80C6301780A}" type="pres">
      <dgm:prSet presAssocID="{948B0C83-AB9D-1848-B3CA-20EE5231A59C}" presName="desTx" presStyleLbl="revTx" presStyleIdx="1" presStyleCnt="8">
        <dgm:presLayoutVars/>
      </dgm:prSet>
      <dgm:spPr/>
    </dgm:pt>
    <dgm:pt modelId="{60CAA272-D6C9-4004-A4C9-EF0FAF2E8579}" type="pres">
      <dgm:prSet presAssocID="{FA0BFF6E-A458-2843-9F4F-D1413140A18F}" presName="sibTrans" presStyleCnt="0"/>
      <dgm:spPr/>
    </dgm:pt>
    <dgm:pt modelId="{D22AD65E-6C1B-4008-9E40-E69AB3F36C83}" type="pres">
      <dgm:prSet presAssocID="{6855221F-6CD5-FA49-BD6C-BFB1E7F60463}" presName="compNode" presStyleCnt="0"/>
      <dgm:spPr/>
    </dgm:pt>
    <dgm:pt modelId="{500AA22B-8D89-4907-BC2A-5DE99434A6BA}" type="pres">
      <dgm:prSet presAssocID="{6855221F-6CD5-FA49-BD6C-BFB1E7F6046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ble"/>
        </a:ext>
      </dgm:extLst>
    </dgm:pt>
    <dgm:pt modelId="{5A3BF21D-E656-4B3D-BF5A-51699604F54B}" type="pres">
      <dgm:prSet presAssocID="{6855221F-6CD5-FA49-BD6C-BFB1E7F60463}" presName="iconSpace" presStyleCnt="0"/>
      <dgm:spPr/>
    </dgm:pt>
    <dgm:pt modelId="{88C85602-8719-47C0-8CAB-230D8EFCBE2B}" type="pres">
      <dgm:prSet presAssocID="{6855221F-6CD5-FA49-BD6C-BFB1E7F60463}" presName="parTx" presStyleLbl="revTx" presStyleIdx="2" presStyleCnt="8">
        <dgm:presLayoutVars>
          <dgm:chMax val="0"/>
          <dgm:chPref val="0"/>
        </dgm:presLayoutVars>
      </dgm:prSet>
      <dgm:spPr/>
    </dgm:pt>
    <dgm:pt modelId="{44D40F4E-09BE-460B-A87A-3A9D32D69A7F}" type="pres">
      <dgm:prSet presAssocID="{6855221F-6CD5-FA49-BD6C-BFB1E7F60463}" presName="txSpace" presStyleCnt="0"/>
      <dgm:spPr/>
    </dgm:pt>
    <dgm:pt modelId="{0CD1B4E5-99C3-4A97-BA42-05DCC238AF26}" type="pres">
      <dgm:prSet presAssocID="{6855221F-6CD5-FA49-BD6C-BFB1E7F60463}" presName="desTx" presStyleLbl="revTx" presStyleIdx="3" presStyleCnt="8">
        <dgm:presLayoutVars/>
      </dgm:prSet>
      <dgm:spPr/>
    </dgm:pt>
    <dgm:pt modelId="{5BF4C278-F0A1-45B3-88AC-66F4118C42F5}" type="pres">
      <dgm:prSet presAssocID="{FD1DABD4-D42C-A342-9598-5341FA84F2A7}" presName="sibTrans" presStyleCnt="0"/>
      <dgm:spPr/>
    </dgm:pt>
    <dgm:pt modelId="{C6B8B35F-0C1C-43ED-986D-B3C6AE94BCB0}" type="pres">
      <dgm:prSet presAssocID="{8C35D6EB-4950-CF4D-9A6A-5DC89F3FE385}" presName="compNode" presStyleCnt="0"/>
      <dgm:spPr/>
    </dgm:pt>
    <dgm:pt modelId="{58693E92-F5BF-4F67-9B13-BC5F7A50EEEF}" type="pres">
      <dgm:prSet presAssocID="{8C35D6EB-4950-CF4D-9A6A-5DC89F3FE3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DB55FF1F-899F-4DD0-879D-277F32CE7661}" type="pres">
      <dgm:prSet presAssocID="{8C35D6EB-4950-CF4D-9A6A-5DC89F3FE385}" presName="iconSpace" presStyleCnt="0"/>
      <dgm:spPr/>
    </dgm:pt>
    <dgm:pt modelId="{394782C1-75B3-43AC-ABC8-46C4C837A53A}" type="pres">
      <dgm:prSet presAssocID="{8C35D6EB-4950-CF4D-9A6A-5DC89F3FE385}" presName="parTx" presStyleLbl="revTx" presStyleIdx="4" presStyleCnt="8">
        <dgm:presLayoutVars>
          <dgm:chMax val="0"/>
          <dgm:chPref val="0"/>
        </dgm:presLayoutVars>
      </dgm:prSet>
      <dgm:spPr/>
    </dgm:pt>
    <dgm:pt modelId="{9DCBF929-E451-4E42-A735-F25CCF61208F}" type="pres">
      <dgm:prSet presAssocID="{8C35D6EB-4950-CF4D-9A6A-5DC89F3FE385}" presName="txSpace" presStyleCnt="0"/>
      <dgm:spPr/>
    </dgm:pt>
    <dgm:pt modelId="{FD4F73CD-C396-4D64-8ED7-021CE9894EE7}" type="pres">
      <dgm:prSet presAssocID="{8C35D6EB-4950-CF4D-9A6A-5DC89F3FE385}" presName="desTx" presStyleLbl="revTx" presStyleIdx="5" presStyleCnt="8">
        <dgm:presLayoutVars/>
      </dgm:prSet>
      <dgm:spPr/>
    </dgm:pt>
    <dgm:pt modelId="{FA01C891-8285-49B8-A625-9D01D58F2EFF}" type="pres">
      <dgm:prSet presAssocID="{639F94FC-4602-104F-8AA5-40E76BE4BB1D}" presName="sibTrans" presStyleCnt="0"/>
      <dgm:spPr/>
    </dgm:pt>
    <dgm:pt modelId="{02BBBEFD-64CD-4981-9267-A8A933E9DCDC}" type="pres">
      <dgm:prSet presAssocID="{0E07A9B8-0D4C-D94A-9C73-06759547603E}" presName="compNode" presStyleCnt="0"/>
      <dgm:spPr/>
    </dgm:pt>
    <dgm:pt modelId="{AE59DE33-4668-4949-91CF-4EC4E37C1592}" type="pres">
      <dgm:prSet presAssocID="{0E07A9B8-0D4C-D94A-9C73-06759547603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Venn Diagram"/>
        </a:ext>
      </dgm:extLst>
    </dgm:pt>
    <dgm:pt modelId="{84FD7AEF-44D6-4928-9063-AC57FA23A561}" type="pres">
      <dgm:prSet presAssocID="{0E07A9B8-0D4C-D94A-9C73-06759547603E}" presName="iconSpace" presStyleCnt="0"/>
      <dgm:spPr/>
    </dgm:pt>
    <dgm:pt modelId="{DC1F4163-626A-4D90-B81B-1BE9CBDBBAB1}" type="pres">
      <dgm:prSet presAssocID="{0E07A9B8-0D4C-D94A-9C73-06759547603E}" presName="parTx" presStyleLbl="revTx" presStyleIdx="6" presStyleCnt="8">
        <dgm:presLayoutVars>
          <dgm:chMax val="0"/>
          <dgm:chPref val="0"/>
        </dgm:presLayoutVars>
      </dgm:prSet>
      <dgm:spPr/>
    </dgm:pt>
    <dgm:pt modelId="{307A8F97-0DC3-4176-B7C3-CB748D7720F5}" type="pres">
      <dgm:prSet presAssocID="{0E07A9B8-0D4C-D94A-9C73-06759547603E}" presName="txSpace" presStyleCnt="0"/>
      <dgm:spPr/>
    </dgm:pt>
    <dgm:pt modelId="{282360E8-0170-46DB-97D5-DE7613990BD8}" type="pres">
      <dgm:prSet presAssocID="{0E07A9B8-0D4C-D94A-9C73-06759547603E}" presName="desTx" presStyleLbl="revTx" presStyleIdx="7" presStyleCnt="8">
        <dgm:presLayoutVars/>
      </dgm:prSet>
      <dgm:spPr/>
    </dgm:pt>
  </dgm:ptLst>
  <dgm:cxnLst>
    <dgm:cxn modelId="{49CD2901-8832-7641-8974-2C184F3BA570}" srcId="{6855221F-6CD5-FA49-BD6C-BFB1E7F60463}" destId="{2C0F3C6E-A214-BF49-B348-C5999C1B8781}" srcOrd="1" destOrd="0" parTransId="{AFE1E4D4-87AD-8E41-9823-79A6416C80DD}" sibTransId="{55BE6E81-DC8E-E64C-BF48-971D24CD9A8A}"/>
    <dgm:cxn modelId="{A8C41B09-8A8D-FB41-8220-2F2960A9C5A2}" type="presOf" srcId="{6855221F-6CD5-FA49-BD6C-BFB1E7F60463}" destId="{88C85602-8719-47C0-8CAB-230D8EFCBE2B}" srcOrd="0" destOrd="0" presId="urn:microsoft.com/office/officeart/2018/2/layout/IconLabelDescriptionList"/>
    <dgm:cxn modelId="{DDA3420F-B26C-8549-B5C0-561C2B27A78D}" srcId="{6855221F-6CD5-FA49-BD6C-BFB1E7F60463}" destId="{793AD218-5329-D84D-AF89-F14DF667D1FD}" srcOrd="0" destOrd="0" parTransId="{02AF348A-F393-E241-854F-7990B756952C}" sibTransId="{125AD574-A222-9845-8355-F572CE37894A}"/>
    <dgm:cxn modelId="{5ECFFA18-94F3-D041-A39D-57534AEE8F2C}" type="presOf" srcId="{8C35D6EB-4950-CF4D-9A6A-5DC89F3FE385}" destId="{394782C1-75B3-43AC-ABC8-46C4C837A53A}" srcOrd="0" destOrd="0" presId="urn:microsoft.com/office/officeart/2018/2/layout/IconLabelDescriptionList"/>
    <dgm:cxn modelId="{338CCB22-2312-5044-94A8-7C421E62FC19}" srcId="{8523E290-8B7C-004B-A706-9C892DA3BD80}" destId="{0E07A9B8-0D4C-D94A-9C73-06759547603E}" srcOrd="3" destOrd="0" parTransId="{F86F0F1A-360E-FD45-A800-F2CDA4AA9F5D}" sibTransId="{2DABCA0F-8674-1445-99D1-7D1B36D7B875}"/>
    <dgm:cxn modelId="{D3E12D3C-96F9-A44D-95D6-EDDBB69C15F0}" srcId="{948B0C83-AB9D-1848-B3CA-20EE5231A59C}" destId="{2FD4700A-F4C6-2543-824D-72AE91B6977E}" srcOrd="0" destOrd="0" parTransId="{76963A6A-917A-924E-92CD-3E1C9F428076}" sibTransId="{9BB8100F-920F-B845-A4EB-8913AA4F6BED}"/>
    <dgm:cxn modelId="{62ABF959-C109-724D-9C1B-08EC2D71D074}" type="presOf" srcId="{C59CB3FB-0FAD-B84E-AF25-C0CB5549412B}" destId="{FD4F73CD-C396-4D64-8ED7-021CE9894EE7}" srcOrd="0" destOrd="0" presId="urn:microsoft.com/office/officeart/2018/2/layout/IconLabelDescriptionList"/>
    <dgm:cxn modelId="{46A23565-B22E-3E4A-AE1E-2310E7D0770B}" type="presOf" srcId="{8523E290-8B7C-004B-A706-9C892DA3BD80}" destId="{0912D098-A0C8-40E8-8762-0DF0C2BE2668}" srcOrd="0" destOrd="0" presId="urn:microsoft.com/office/officeart/2018/2/layout/IconLabelDescriptionList"/>
    <dgm:cxn modelId="{B9275377-D7CC-EB4C-80BA-E6D5B989ADB9}" type="presOf" srcId="{9B614277-6747-204E-B45B-450C21615C96}" destId="{0CD1B4E5-99C3-4A97-BA42-05DCC238AF26}" srcOrd="0" destOrd="2" presId="urn:microsoft.com/office/officeart/2018/2/layout/IconLabelDescriptionList"/>
    <dgm:cxn modelId="{12F20780-1A0D-0347-BEB6-EDF6AE71A7C7}" type="presOf" srcId="{2C0F3C6E-A214-BF49-B348-C5999C1B8781}" destId="{0CD1B4E5-99C3-4A97-BA42-05DCC238AF26}" srcOrd="0" destOrd="1" presId="urn:microsoft.com/office/officeart/2018/2/layout/IconLabelDescriptionList"/>
    <dgm:cxn modelId="{39379082-69FA-D147-8C30-446C5FD9CA8C}" type="presOf" srcId="{2FD4700A-F4C6-2543-824D-72AE91B6977E}" destId="{39F12508-48EE-47D4-925F-A80C6301780A}" srcOrd="0" destOrd="0" presId="urn:microsoft.com/office/officeart/2018/2/layout/IconLabelDescriptionList"/>
    <dgm:cxn modelId="{E5EF7596-A607-9440-83F3-4BD4608B34F7}" type="presOf" srcId="{A3A46F3C-7E09-C54B-BA12-324783E3E5A8}" destId="{282360E8-0170-46DB-97D5-DE7613990BD8}" srcOrd="0" destOrd="0" presId="urn:microsoft.com/office/officeart/2018/2/layout/IconLabelDescriptionList"/>
    <dgm:cxn modelId="{754BB49D-3C98-5A48-890F-8D28F4FC71A5}" type="presOf" srcId="{793AD218-5329-D84D-AF89-F14DF667D1FD}" destId="{0CD1B4E5-99C3-4A97-BA42-05DCC238AF26}" srcOrd="0" destOrd="0" presId="urn:microsoft.com/office/officeart/2018/2/layout/IconLabelDescriptionList"/>
    <dgm:cxn modelId="{B3237FA7-22E7-474C-B78B-D5B4BE895F99}" srcId="{8523E290-8B7C-004B-A706-9C892DA3BD80}" destId="{948B0C83-AB9D-1848-B3CA-20EE5231A59C}" srcOrd="0" destOrd="0" parTransId="{32FCF8C8-9FCB-E744-926F-75DBB3234DA6}" sibTransId="{FA0BFF6E-A458-2843-9F4F-D1413140A18F}"/>
    <dgm:cxn modelId="{111344B2-9938-724D-B124-8A568D6688C7}" srcId="{8523E290-8B7C-004B-A706-9C892DA3BD80}" destId="{8C35D6EB-4950-CF4D-9A6A-5DC89F3FE385}" srcOrd="2" destOrd="0" parTransId="{CCB4E20E-1EBA-144C-8535-832BD9F550BE}" sibTransId="{639F94FC-4602-104F-8AA5-40E76BE4BB1D}"/>
    <dgm:cxn modelId="{30CE27C5-FB4A-6841-9904-63DF5526EA9C}" srcId="{0E07A9B8-0D4C-D94A-9C73-06759547603E}" destId="{A3A46F3C-7E09-C54B-BA12-324783E3E5A8}" srcOrd="0" destOrd="0" parTransId="{5371707F-1871-054F-85BC-FC3A97286F4D}" sibTransId="{EF743B81-3FAD-054D-A22B-F52909B1C165}"/>
    <dgm:cxn modelId="{52056FD0-58B1-9C44-8E4E-C282660B7076}" srcId="{6855221F-6CD5-FA49-BD6C-BFB1E7F60463}" destId="{53B33EE5-EF58-674B-986C-C508908BA8F6}" srcOrd="3" destOrd="0" parTransId="{9898A1F0-01B0-5449-B264-0D6FA12E910C}" sibTransId="{BCE152DD-C60D-E949-B58A-FA7B10F5899F}"/>
    <dgm:cxn modelId="{0A0841D2-1981-C041-9791-FCFFA049088B}" srcId="{8523E290-8B7C-004B-A706-9C892DA3BD80}" destId="{6855221F-6CD5-FA49-BD6C-BFB1E7F60463}" srcOrd="1" destOrd="0" parTransId="{34990874-B463-E94B-B52B-26E8963BF450}" sibTransId="{FD1DABD4-D42C-A342-9598-5341FA84F2A7}"/>
    <dgm:cxn modelId="{F647C7DF-FBD4-D549-9A58-86F506DD2F20}" srcId="{8C35D6EB-4950-CF4D-9A6A-5DC89F3FE385}" destId="{C59CB3FB-0FAD-B84E-AF25-C0CB5549412B}" srcOrd="0" destOrd="0" parTransId="{2BFF4593-36D4-3F4A-820D-B50382729BF9}" sibTransId="{A7BD9AFA-35C9-AE42-9054-38CA64717F64}"/>
    <dgm:cxn modelId="{018ED7E0-4A8B-F84B-8C6C-0E326B0AB103}" srcId="{6855221F-6CD5-FA49-BD6C-BFB1E7F60463}" destId="{9B614277-6747-204E-B45B-450C21615C96}" srcOrd="2" destOrd="0" parTransId="{5B9C72F7-588A-9246-9C22-2637011F4D9E}" sibTransId="{6A26D7BC-1BBC-CA43-921D-198EA7D22047}"/>
    <dgm:cxn modelId="{EB3315E9-B4A4-2D44-BBBF-E1CC9CBD4DF8}" type="presOf" srcId="{53B33EE5-EF58-674B-986C-C508908BA8F6}" destId="{0CD1B4E5-99C3-4A97-BA42-05DCC238AF26}" srcOrd="0" destOrd="3" presId="urn:microsoft.com/office/officeart/2018/2/layout/IconLabelDescriptionList"/>
    <dgm:cxn modelId="{20C3C2F2-BF14-2543-9D23-4ECF2EB212FC}" type="presOf" srcId="{0E07A9B8-0D4C-D94A-9C73-06759547603E}" destId="{DC1F4163-626A-4D90-B81B-1BE9CBDBBAB1}" srcOrd="0" destOrd="0" presId="urn:microsoft.com/office/officeart/2018/2/layout/IconLabelDescriptionList"/>
    <dgm:cxn modelId="{DAE228F7-3A74-B445-82CD-CBFC562452FD}" type="presOf" srcId="{948B0C83-AB9D-1848-B3CA-20EE5231A59C}" destId="{CFF83382-79C9-420A-BA39-64EDCBFC37BD}" srcOrd="0" destOrd="0" presId="urn:microsoft.com/office/officeart/2018/2/layout/IconLabelDescriptionList"/>
    <dgm:cxn modelId="{28780772-B522-8841-9C44-ABEB5B338B4B}" type="presParOf" srcId="{0912D098-A0C8-40E8-8762-0DF0C2BE2668}" destId="{A9352F8B-7C4B-4FA1-9374-5FF6D75CA13B}" srcOrd="0" destOrd="0" presId="urn:microsoft.com/office/officeart/2018/2/layout/IconLabelDescriptionList"/>
    <dgm:cxn modelId="{5AF98D0D-E9FB-DF46-8A26-D22254DE171F}" type="presParOf" srcId="{A9352F8B-7C4B-4FA1-9374-5FF6D75CA13B}" destId="{47B03139-3D31-4DAA-AF3B-229AC3A08434}" srcOrd="0" destOrd="0" presId="urn:microsoft.com/office/officeart/2018/2/layout/IconLabelDescriptionList"/>
    <dgm:cxn modelId="{E64EB74A-F2BA-B348-8DDA-BF268B33A844}" type="presParOf" srcId="{A9352F8B-7C4B-4FA1-9374-5FF6D75CA13B}" destId="{578DDDE0-1633-421D-8443-C416F8A623FF}" srcOrd="1" destOrd="0" presId="urn:microsoft.com/office/officeart/2018/2/layout/IconLabelDescriptionList"/>
    <dgm:cxn modelId="{D1781361-F3A3-484F-92EF-FC029391CB5F}" type="presParOf" srcId="{A9352F8B-7C4B-4FA1-9374-5FF6D75CA13B}" destId="{CFF83382-79C9-420A-BA39-64EDCBFC37BD}" srcOrd="2" destOrd="0" presId="urn:microsoft.com/office/officeart/2018/2/layout/IconLabelDescriptionList"/>
    <dgm:cxn modelId="{FAE7FCAC-A800-1347-B9C1-BEE6CBE34806}" type="presParOf" srcId="{A9352F8B-7C4B-4FA1-9374-5FF6D75CA13B}" destId="{0FCCD4D6-7814-4B26-BE6B-3F1B1F9C66EA}" srcOrd="3" destOrd="0" presId="urn:microsoft.com/office/officeart/2018/2/layout/IconLabelDescriptionList"/>
    <dgm:cxn modelId="{1A57AABB-B52F-FD4D-8495-4B2D87897EFE}" type="presParOf" srcId="{A9352F8B-7C4B-4FA1-9374-5FF6D75CA13B}" destId="{39F12508-48EE-47D4-925F-A80C6301780A}" srcOrd="4" destOrd="0" presId="urn:microsoft.com/office/officeart/2018/2/layout/IconLabelDescriptionList"/>
    <dgm:cxn modelId="{9F55A347-C65D-8E4E-A06E-EB692204D3D7}" type="presParOf" srcId="{0912D098-A0C8-40E8-8762-0DF0C2BE2668}" destId="{60CAA272-D6C9-4004-A4C9-EF0FAF2E8579}" srcOrd="1" destOrd="0" presId="urn:microsoft.com/office/officeart/2018/2/layout/IconLabelDescriptionList"/>
    <dgm:cxn modelId="{6B4F7CE1-9657-CB4C-A012-2D0C681CC8D2}" type="presParOf" srcId="{0912D098-A0C8-40E8-8762-0DF0C2BE2668}" destId="{D22AD65E-6C1B-4008-9E40-E69AB3F36C83}" srcOrd="2" destOrd="0" presId="urn:microsoft.com/office/officeart/2018/2/layout/IconLabelDescriptionList"/>
    <dgm:cxn modelId="{2A0AA5E3-3946-914F-B7DC-7228921DC3BE}" type="presParOf" srcId="{D22AD65E-6C1B-4008-9E40-E69AB3F36C83}" destId="{500AA22B-8D89-4907-BC2A-5DE99434A6BA}" srcOrd="0" destOrd="0" presId="urn:microsoft.com/office/officeart/2018/2/layout/IconLabelDescriptionList"/>
    <dgm:cxn modelId="{2E36C28D-8EFF-7643-B749-B033BB809C7F}" type="presParOf" srcId="{D22AD65E-6C1B-4008-9E40-E69AB3F36C83}" destId="{5A3BF21D-E656-4B3D-BF5A-51699604F54B}" srcOrd="1" destOrd="0" presId="urn:microsoft.com/office/officeart/2018/2/layout/IconLabelDescriptionList"/>
    <dgm:cxn modelId="{48BD2BCF-7460-F043-80A0-402AEAD49616}" type="presParOf" srcId="{D22AD65E-6C1B-4008-9E40-E69AB3F36C83}" destId="{88C85602-8719-47C0-8CAB-230D8EFCBE2B}" srcOrd="2" destOrd="0" presId="urn:microsoft.com/office/officeart/2018/2/layout/IconLabelDescriptionList"/>
    <dgm:cxn modelId="{89B9B151-F5CF-E94A-B005-081D30102EBD}" type="presParOf" srcId="{D22AD65E-6C1B-4008-9E40-E69AB3F36C83}" destId="{44D40F4E-09BE-460B-A87A-3A9D32D69A7F}" srcOrd="3" destOrd="0" presId="urn:microsoft.com/office/officeart/2018/2/layout/IconLabelDescriptionList"/>
    <dgm:cxn modelId="{CEB178E2-4C37-C143-9660-6DD74ED0B862}" type="presParOf" srcId="{D22AD65E-6C1B-4008-9E40-E69AB3F36C83}" destId="{0CD1B4E5-99C3-4A97-BA42-05DCC238AF26}" srcOrd="4" destOrd="0" presId="urn:microsoft.com/office/officeart/2018/2/layout/IconLabelDescriptionList"/>
    <dgm:cxn modelId="{A627FDDA-DC17-B44B-85BF-E3CF1E6DD30C}" type="presParOf" srcId="{0912D098-A0C8-40E8-8762-0DF0C2BE2668}" destId="{5BF4C278-F0A1-45B3-88AC-66F4118C42F5}" srcOrd="3" destOrd="0" presId="urn:microsoft.com/office/officeart/2018/2/layout/IconLabelDescriptionList"/>
    <dgm:cxn modelId="{F765DCBE-BF3E-D746-B590-61B27C45416C}" type="presParOf" srcId="{0912D098-A0C8-40E8-8762-0DF0C2BE2668}" destId="{C6B8B35F-0C1C-43ED-986D-B3C6AE94BCB0}" srcOrd="4" destOrd="0" presId="urn:microsoft.com/office/officeart/2018/2/layout/IconLabelDescriptionList"/>
    <dgm:cxn modelId="{12B432EC-4175-CC45-AF64-9B8F37DA6CA8}" type="presParOf" srcId="{C6B8B35F-0C1C-43ED-986D-B3C6AE94BCB0}" destId="{58693E92-F5BF-4F67-9B13-BC5F7A50EEEF}" srcOrd="0" destOrd="0" presId="urn:microsoft.com/office/officeart/2018/2/layout/IconLabelDescriptionList"/>
    <dgm:cxn modelId="{CEE73618-C9EC-8042-B04E-612EE72A02A8}" type="presParOf" srcId="{C6B8B35F-0C1C-43ED-986D-B3C6AE94BCB0}" destId="{DB55FF1F-899F-4DD0-879D-277F32CE7661}" srcOrd="1" destOrd="0" presId="urn:microsoft.com/office/officeart/2018/2/layout/IconLabelDescriptionList"/>
    <dgm:cxn modelId="{A2052DB5-56D0-D34C-A29F-20F49F864AAA}" type="presParOf" srcId="{C6B8B35F-0C1C-43ED-986D-B3C6AE94BCB0}" destId="{394782C1-75B3-43AC-ABC8-46C4C837A53A}" srcOrd="2" destOrd="0" presId="urn:microsoft.com/office/officeart/2018/2/layout/IconLabelDescriptionList"/>
    <dgm:cxn modelId="{770091C8-8511-D748-998B-EFC819CBD214}" type="presParOf" srcId="{C6B8B35F-0C1C-43ED-986D-B3C6AE94BCB0}" destId="{9DCBF929-E451-4E42-A735-F25CCF61208F}" srcOrd="3" destOrd="0" presId="urn:microsoft.com/office/officeart/2018/2/layout/IconLabelDescriptionList"/>
    <dgm:cxn modelId="{E3820D98-9335-9F41-8250-DD994F009511}" type="presParOf" srcId="{C6B8B35F-0C1C-43ED-986D-B3C6AE94BCB0}" destId="{FD4F73CD-C396-4D64-8ED7-021CE9894EE7}" srcOrd="4" destOrd="0" presId="urn:microsoft.com/office/officeart/2018/2/layout/IconLabelDescriptionList"/>
    <dgm:cxn modelId="{CF879B9E-F945-7847-B8A8-BBDC394BC815}" type="presParOf" srcId="{0912D098-A0C8-40E8-8762-0DF0C2BE2668}" destId="{FA01C891-8285-49B8-A625-9D01D58F2EFF}" srcOrd="5" destOrd="0" presId="urn:microsoft.com/office/officeart/2018/2/layout/IconLabelDescriptionList"/>
    <dgm:cxn modelId="{C4346ABD-A96D-A94C-9997-6F0D4A5E630C}" type="presParOf" srcId="{0912D098-A0C8-40E8-8762-0DF0C2BE2668}" destId="{02BBBEFD-64CD-4981-9267-A8A933E9DCDC}" srcOrd="6" destOrd="0" presId="urn:microsoft.com/office/officeart/2018/2/layout/IconLabelDescriptionList"/>
    <dgm:cxn modelId="{4846D5DF-918C-EA4A-B211-06B600DBD564}" type="presParOf" srcId="{02BBBEFD-64CD-4981-9267-A8A933E9DCDC}" destId="{AE59DE33-4668-4949-91CF-4EC4E37C1592}" srcOrd="0" destOrd="0" presId="urn:microsoft.com/office/officeart/2018/2/layout/IconLabelDescriptionList"/>
    <dgm:cxn modelId="{3884E9E5-5D38-7C4D-8E4D-8E68364945E1}" type="presParOf" srcId="{02BBBEFD-64CD-4981-9267-A8A933E9DCDC}" destId="{84FD7AEF-44D6-4928-9063-AC57FA23A561}" srcOrd="1" destOrd="0" presId="urn:microsoft.com/office/officeart/2018/2/layout/IconLabelDescriptionList"/>
    <dgm:cxn modelId="{B9FC8286-62D0-CF4A-A668-0928E9B6A4F6}" type="presParOf" srcId="{02BBBEFD-64CD-4981-9267-A8A933E9DCDC}" destId="{DC1F4163-626A-4D90-B81B-1BE9CBDBBAB1}" srcOrd="2" destOrd="0" presId="urn:microsoft.com/office/officeart/2018/2/layout/IconLabelDescriptionList"/>
    <dgm:cxn modelId="{75A683AD-9C1A-8747-9920-CE320DB678F7}" type="presParOf" srcId="{02BBBEFD-64CD-4981-9267-A8A933E9DCDC}" destId="{307A8F97-0DC3-4176-B7C3-CB748D7720F5}" srcOrd="3" destOrd="0" presId="urn:microsoft.com/office/officeart/2018/2/layout/IconLabelDescriptionList"/>
    <dgm:cxn modelId="{C757FD40-380B-4E4C-AAEC-274D68BD2A9F}" type="presParOf" srcId="{02BBBEFD-64CD-4981-9267-A8A933E9DCDC}" destId="{282360E8-0170-46DB-97D5-DE7613990BD8}"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B2F667-04D6-48E3-97AC-86ECE4D1633C}" type="doc">
      <dgm:prSet loTypeId="urn:microsoft.com/office/officeart/2017/3/layout/DropPinTimeline" loCatId="process" qsTypeId="urn:microsoft.com/office/officeart/2005/8/quickstyle/simple1" qsCatId="simple" csTypeId="urn:microsoft.com/office/officeart/2005/8/colors/colorful2" csCatId="colorful" phldr="1"/>
      <dgm:spPr/>
      <dgm:t>
        <a:bodyPr/>
        <a:lstStyle/>
        <a:p>
          <a:endParaRPr lang="en-US"/>
        </a:p>
      </dgm:t>
    </dgm:pt>
    <dgm:pt modelId="{390E4040-3EAE-4D5F-9B8A-64D0FD8F64BC}">
      <dgm:prSet custT="1"/>
      <dgm:spPr/>
      <dgm:t>
        <a:bodyPr/>
        <a:lstStyle/>
        <a:p>
          <a:pPr>
            <a:defRPr b="1"/>
          </a:pPr>
          <a:r>
            <a:rPr lang="en-US" sz="2400" dirty="0"/>
            <a:t>1901</a:t>
          </a:r>
        </a:p>
      </dgm:t>
    </dgm:pt>
    <dgm:pt modelId="{B41285E0-D62B-4168-AB93-4D3F3B59D823}" type="parTrans" cxnId="{F11CA4A4-6576-47AD-B864-A9DE451BE4E0}">
      <dgm:prSet/>
      <dgm:spPr/>
      <dgm:t>
        <a:bodyPr/>
        <a:lstStyle/>
        <a:p>
          <a:endParaRPr lang="en-US"/>
        </a:p>
      </dgm:t>
    </dgm:pt>
    <dgm:pt modelId="{40269A77-5864-4599-85C2-C096B56AF159}" type="sibTrans" cxnId="{F11CA4A4-6576-47AD-B864-A9DE451BE4E0}">
      <dgm:prSet/>
      <dgm:spPr/>
      <dgm:t>
        <a:bodyPr/>
        <a:lstStyle/>
        <a:p>
          <a:endParaRPr lang="en-US"/>
        </a:p>
      </dgm:t>
    </dgm:pt>
    <dgm:pt modelId="{2EC7ED5E-FEA8-4EAA-BED9-A9B5DBD81B2E}">
      <dgm:prSet custT="1"/>
      <dgm:spPr/>
      <dgm:t>
        <a:bodyPr/>
        <a:lstStyle/>
        <a:p>
          <a:r>
            <a:rPr lang="en-US" sz="1600" b="0" u="sng" dirty="0">
              <a:solidFill>
                <a:srgbClr val="FF0000"/>
              </a:solidFill>
            </a:rPr>
            <a:t>Principal Component Analysis (PCA)</a:t>
          </a:r>
        </a:p>
      </dgm:t>
    </dgm:pt>
    <dgm:pt modelId="{7799EBCC-E5B7-40E7-8B0A-1572227703E8}" type="parTrans" cxnId="{4E33EEC2-ABFC-4654-8094-ABAA19421E5B}">
      <dgm:prSet/>
      <dgm:spPr/>
      <dgm:t>
        <a:bodyPr/>
        <a:lstStyle/>
        <a:p>
          <a:endParaRPr lang="en-US"/>
        </a:p>
      </dgm:t>
    </dgm:pt>
    <dgm:pt modelId="{FDC8537B-47E9-4D33-A876-AE544C1A3710}" type="sibTrans" cxnId="{4E33EEC2-ABFC-4654-8094-ABAA19421E5B}">
      <dgm:prSet/>
      <dgm:spPr/>
      <dgm:t>
        <a:bodyPr/>
        <a:lstStyle/>
        <a:p>
          <a:endParaRPr lang="en-US"/>
        </a:p>
      </dgm:t>
    </dgm:pt>
    <dgm:pt modelId="{A10BCAE4-37DA-4E70-B0B5-B61801139BAB}">
      <dgm:prSet custT="1"/>
      <dgm:spPr/>
      <dgm:t>
        <a:bodyPr/>
        <a:lstStyle/>
        <a:p>
          <a:r>
            <a:rPr lang="en-US" sz="1100" dirty="0"/>
            <a:t>A linear technique transforming data to a new system maximizing variance and principal components [1]. </a:t>
          </a:r>
        </a:p>
      </dgm:t>
    </dgm:pt>
    <dgm:pt modelId="{9EE7C74F-CB93-4444-9045-8EBAE1B4366B}" type="parTrans" cxnId="{D23E5D49-E387-46B0-98FD-8947A38B26FB}">
      <dgm:prSet/>
      <dgm:spPr/>
      <dgm:t>
        <a:bodyPr/>
        <a:lstStyle/>
        <a:p>
          <a:endParaRPr lang="en-US"/>
        </a:p>
      </dgm:t>
    </dgm:pt>
    <dgm:pt modelId="{4D51C351-1A6B-45F6-B0D9-A6D584D2B0A2}" type="sibTrans" cxnId="{D23E5D49-E387-46B0-98FD-8947A38B26FB}">
      <dgm:prSet/>
      <dgm:spPr/>
      <dgm:t>
        <a:bodyPr/>
        <a:lstStyle/>
        <a:p>
          <a:endParaRPr lang="en-US"/>
        </a:p>
      </dgm:t>
    </dgm:pt>
    <dgm:pt modelId="{5B0BF224-158A-4D8B-BE9F-7A94AEB0E3D2}">
      <dgm:prSet custT="1"/>
      <dgm:spPr/>
      <dgm:t>
        <a:bodyPr/>
        <a:lstStyle/>
        <a:p>
          <a:pPr>
            <a:defRPr b="1"/>
          </a:pPr>
          <a:r>
            <a:rPr lang="en-US" sz="2400" dirty="0"/>
            <a:t>1936</a:t>
          </a:r>
        </a:p>
      </dgm:t>
    </dgm:pt>
    <dgm:pt modelId="{509EBF59-B518-4E19-91FD-8CB734901838}" type="parTrans" cxnId="{FF91E757-BF40-44F5-8566-AB207D4A93A5}">
      <dgm:prSet/>
      <dgm:spPr/>
      <dgm:t>
        <a:bodyPr/>
        <a:lstStyle/>
        <a:p>
          <a:endParaRPr lang="en-US"/>
        </a:p>
      </dgm:t>
    </dgm:pt>
    <dgm:pt modelId="{6517DD91-CAB3-4950-B423-177285F5857B}" type="sibTrans" cxnId="{FF91E757-BF40-44F5-8566-AB207D4A93A5}">
      <dgm:prSet/>
      <dgm:spPr/>
      <dgm:t>
        <a:bodyPr/>
        <a:lstStyle/>
        <a:p>
          <a:endParaRPr lang="en-US"/>
        </a:p>
      </dgm:t>
    </dgm:pt>
    <dgm:pt modelId="{03E18354-7F25-458A-930B-F16FE836D9E8}">
      <dgm:prSet custT="1"/>
      <dgm:spPr/>
      <dgm:t>
        <a:bodyPr/>
        <a:lstStyle/>
        <a:p>
          <a:r>
            <a:rPr lang="en-US" sz="1600" dirty="0"/>
            <a:t>Linear Discriminant Analysis (LDA)</a:t>
          </a:r>
        </a:p>
      </dgm:t>
    </dgm:pt>
    <dgm:pt modelId="{582D0693-7511-43A3-B346-399CB3EC7C32}" type="parTrans" cxnId="{12F654D9-B3A4-454F-B1AE-CCA2CB4EEAC8}">
      <dgm:prSet/>
      <dgm:spPr/>
      <dgm:t>
        <a:bodyPr/>
        <a:lstStyle/>
        <a:p>
          <a:endParaRPr lang="en-US"/>
        </a:p>
      </dgm:t>
    </dgm:pt>
    <dgm:pt modelId="{F5720C87-DB47-4963-8CC8-8560EC5A43BB}" type="sibTrans" cxnId="{12F654D9-B3A4-454F-B1AE-CCA2CB4EEAC8}">
      <dgm:prSet/>
      <dgm:spPr/>
      <dgm:t>
        <a:bodyPr/>
        <a:lstStyle/>
        <a:p>
          <a:endParaRPr lang="en-US"/>
        </a:p>
      </dgm:t>
    </dgm:pt>
    <dgm:pt modelId="{39818303-959C-41B1-9B1A-E1FBB0AB9071}">
      <dgm:prSet custT="1"/>
      <dgm:spPr/>
      <dgm:t>
        <a:bodyPr/>
        <a:lstStyle/>
        <a:p>
          <a:r>
            <a:rPr lang="en-US" sz="1100" dirty="0"/>
            <a:t>A supervised method that finds linear combinations of features to separate classes [2].  </a:t>
          </a:r>
        </a:p>
      </dgm:t>
    </dgm:pt>
    <dgm:pt modelId="{4F7453A2-A63E-4FC4-A5B0-0D2451C4C29F}" type="parTrans" cxnId="{5F16B491-8C0C-40FE-818F-1B592F4F3CC4}">
      <dgm:prSet/>
      <dgm:spPr/>
      <dgm:t>
        <a:bodyPr/>
        <a:lstStyle/>
        <a:p>
          <a:endParaRPr lang="en-US"/>
        </a:p>
      </dgm:t>
    </dgm:pt>
    <dgm:pt modelId="{27D0E3B3-2557-497E-A858-CE8E64191DD7}" type="sibTrans" cxnId="{5F16B491-8C0C-40FE-818F-1B592F4F3CC4}">
      <dgm:prSet/>
      <dgm:spPr/>
      <dgm:t>
        <a:bodyPr/>
        <a:lstStyle/>
        <a:p>
          <a:endParaRPr lang="en-US"/>
        </a:p>
      </dgm:t>
    </dgm:pt>
    <dgm:pt modelId="{7501E135-4BAB-4945-BBB4-066821A0FF75}">
      <dgm:prSet custT="1"/>
      <dgm:spPr/>
      <dgm:t>
        <a:bodyPr/>
        <a:lstStyle/>
        <a:p>
          <a:pPr>
            <a:defRPr b="1"/>
          </a:pPr>
          <a:r>
            <a:rPr lang="en-US" sz="2400" dirty="0"/>
            <a:t>1950s</a:t>
          </a:r>
        </a:p>
      </dgm:t>
    </dgm:pt>
    <dgm:pt modelId="{2D3F3A9F-BAC7-4B5F-A994-C537B5078F24}" type="parTrans" cxnId="{EAC94FDF-CC5A-4BCE-B7D8-A1F8F809D6B1}">
      <dgm:prSet/>
      <dgm:spPr/>
      <dgm:t>
        <a:bodyPr/>
        <a:lstStyle/>
        <a:p>
          <a:endParaRPr lang="en-US"/>
        </a:p>
      </dgm:t>
    </dgm:pt>
    <dgm:pt modelId="{D22B3B16-C3CB-4A9A-84B3-FE37EA7CAAD6}" type="sibTrans" cxnId="{EAC94FDF-CC5A-4BCE-B7D8-A1F8F809D6B1}">
      <dgm:prSet/>
      <dgm:spPr/>
      <dgm:t>
        <a:bodyPr/>
        <a:lstStyle/>
        <a:p>
          <a:endParaRPr lang="en-US"/>
        </a:p>
      </dgm:t>
    </dgm:pt>
    <dgm:pt modelId="{08C2C327-A68B-4FEF-93F8-239314E37A55}">
      <dgm:prSet custT="1"/>
      <dgm:spPr/>
      <dgm:t>
        <a:bodyPr/>
        <a:lstStyle/>
        <a:p>
          <a:r>
            <a:rPr lang="en-US" sz="1600" dirty="0"/>
            <a:t>Multidimensional Scaling (MDS)</a:t>
          </a:r>
        </a:p>
      </dgm:t>
    </dgm:pt>
    <dgm:pt modelId="{9BE3AFD1-D5CE-40D2-93C7-1AF889A87BF4}" type="parTrans" cxnId="{6E0425DE-CF4A-48C7-9AB9-165B6A28DF74}">
      <dgm:prSet/>
      <dgm:spPr/>
      <dgm:t>
        <a:bodyPr/>
        <a:lstStyle/>
        <a:p>
          <a:endParaRPr lang="en-US"/>
        </a:p>
      </dgm:t>
    </dgm:pt>
    <dgm:pt modelId="{3A608ECD-EADF-408A-A72F-C6792B931ED0}" type="sibTrans" cxnId="{6E0425DE-CF4A-48C7-9AB9-165B6A28DF74}">
      <dgm:prSet/>
      <dgm:spPr/>
      <dgm:t>
        <a:bodyPr/>
        <a:lstStyle/>
        <a:p>
          <a:endParaRPr lang="en-US"/>
        </a:p>
      </dgm:t>
    </dgm:pt>
    <dgm:pt modelId="{6B834FEC-8D47-4E6F-AE75-F29D00233D5B}">
      <dgm:prSet custT="1"/>
      <dgm:spPr/>
      <dgm:t>
        <a:bodyPr/>
        <a:lstStyle/>
        <a:p>
          <a:r>
            <a:rPr lang="en-US" sz="1100" dirty="0"/>
            <a:t>Techniques that visualize the similarity of individual cases in a dataset [2].</a:t>
          </a:r>
        </a:p>
      </dgm:t>
    </dgm:pt>
    <dgm:pt modelId="{6E2C8605-B534-4FE4-83D6-E34017E2233E}" type="parTrans" cxnId="{1776F595-8E58-413F-BE32-65F4A28BB631}">
      <dgm:prSet/>
      <dgm:spPr/>
      <dgm:t>
        <a:bodyPr/>
        <a:lstStyle/>
        <a:p>
          <a:endParaRPr lang="en-US"/>
        </a:p>
      </dgm:t>
    </dgm:pt>
    <dgm:pt modelId="{562504F6-4714-47AD-8869-B9AE878DEED3}" type="sibTrans" cxnId="{1776F595-8E58-413F-BE32-65F4A28BB631}">
      <dgm:prSet/>
      <dgm:spPr/>
      <dgm:t>
        <a:bodyPr/>
        <a:lstStyle/>
        <a:p>
          <a:endParaRPr lang="en-US"/>
        </a:p>
      </dgm:t>
    </dgm:pt>
    <dgm:pt modelId="{FEF9DBEA-53A6-405C-AAB2-7A4D0498F4CF}">
      <dgm:prSet custT="1"/>
      <dgm:spPr/>
      <dgm:t>
        <a:bodyPr/>
        <a:lstStyle/>
        <a:p>
          <a:pPr>
            <a:defRPr b="1"/>
          </a:pPr>
          <a:r>
            <a:rPr lang="en-US" sz="2400" dirty="0"/>
            <a:t>1980s</a:t>
          </a:r>
        </a:p>
      </dgm:t>
    </dgm:pt>
    <dgm:pt modelId="{52DDC00C-3948-4F56-917F-CD9BEB164B74}" type="parTrans" cxnId="{0484876A-1171-4E68-9512-C319D0C58CAD}">
      <dgm:prSet/>
      <dgm:spPr/>
      <dgm:t>
        <a:bodyPr/>
        <a:lstStyle/>
        <a:p>
          <a:endParaRPr lang="en-US"/>
        </a:p>
      </dgm:t>
    </dgm:pt>
    <dgm:pt modelId="{804995AA-ED3E-455A-827D-AC24A830087F}" type="sibTrans" cxnId="{0484876A-1171-4E68-9512-C319D0C58CAD}">
      <dgm:prSet/>
      <dgm:spPr/>
      <dgm:t>
        <a:bodyPr/>
        <a:lstStyle/>
        <a:p>
          <a:endParaRPr lang="en-US"/>
        </a:p>
      </dgm:t>
    </dgm:pt>
    <dgm:pt modelId="{116BCC0A-C9CB-4BDB-ADDE-2E2AD8F5CBB4}">
      <dgm:prSet custT="1"/>
      <dgm:spPr/>
      <dgm:t>
        <a:bodyPr/>
        <a:lstStyle/>
        <a:p>
          <a:r>
            <a:rPr lang="en-US" sz="1600" dirty="0"/>
            <a:t>Autoencoders (Resurgence In 2006)</a:t>
          </a:r>
        </a:p>
      </dgm:t>
    </dgm:pt>
    <dgm:pt modelId="{DC4F1633-C085-40A9-BF72-85D35B30C54A}" type="parTrans" cxnId="{91522688-0D32-4DAB-A87E-AB39EA36D2D4}">
      <dgm:prSet/>
      <dgm:spPr/>
      <dgm:t>
        <a:bodyPr/>
        <a:lstStyle/>
        <a:p>
          <a:endParaRPr lang="en-US"/>
        </a:p>
      </dgm:t>
    </dgm:pt>
    <dgm:pt modelId="{0933AD7B-B5A9-4FB5-ACA9-186E4CC00A91}" type="sibTrans" cxnId="{91522688-0D32-4DAB-A87E-AB39EA36D2D4}">
      <dgm:prSet/>
      <dgm:spPr/>
      <dgm:t>
        <a:bodyPr/>
        <a:lstStyle/>
        <a:p>
          <a:endParaRPr lang="en-US"/>
        </a:p>
      </dgm:t>
    </dgm:pt>
    <dgm:pt modelId="{7783B063-0DA0-4B45-92A7-681FAA265D92}">
      <dgm:prSet custT="1"/>
      <dgm:spPr/>
      <dgm:t>
        <a:bodyPr/>
        <a:lstStyle/>
        <a:p>
          <a:r>
            <a:rPr lang="en-US" sz="1100" dirty="0"/>
            <a:t>Neural networks learn efficient coding by compressing input data gain prominence in 2006 from deep learning advancements [3].</a:t>
          </a:r>
        </a:p>
      </dgm:t>
    </dgm:pt>
    <dgm:pt modelId="{B8AEB464-E3E4-44E2-B664-641C06D0F0F1}" type="parTrans" cxnId="{A9A5CC91-BCC9-4252-AB21-1B61521DFBB1}">
      <dgm:prSet/>
      <dgm:spPr/>
      <dgm:t>
        <a:bodyPr/>
        <a:lstStyle/>
        <a:p>
          <a:endParaRPr lang="en-US"/>
        </a:p>
      </dgm:t>
    </dgm:pt>
    <dgm:pt modelId="{5D84023B-9FF6-4020-955C-62ADBBD3533F}" type="sibTrans" cxnId="{A9A5CC91-BCC9-4252-AB21-1B61521DFBB1}">
      <dgm:prSet/>
      <dgm:spPr/>
      <dgm:t>
        <a:bodyPr/>
        <a:lstStyle/>
        <a:p>
          <a:endParaRPr lang="en-US"/>
        </a:p>
      </dgm:t>
    </dgm:pt>
    <dgm:pt modelId="{F6F0506B-B29D-4FD3-A776-253DD71FE9F6}">
      <dgm:prSet custT="1"/>
      <dgm:spPr/>
      <dgm:t>
        <a:bodyPr/>
        <a:lstStyle/>
        <a:p>
          <a:pPr>
            <a:defRPr b="1"/>
          </a:pPr>
          <a:r>
            <a:rPr lang="en-US" sz="2400" dirty="0"/>
            <a:t>1998</a:t>
          </a:r>
        </a:p>
      </dgm:t>
    </dgm:pt>
    <dgm:pt modelId="{C6E5F2F8-06E4-4D0C-BAEB-B990B445B31E}" type="parTrans" cxnId="{D8B9C076-9C72-4E58-8669-F2A4D755BFE7}">
      <dgm:prSet/>
      <dgm:spPr/>
      <dgm:t>
        <a:bodyPr/>
        <a:lstStyle/>
        <a:p>
          <a:endParaRPr lang="en-US"/>
        </a:p>
      </dgm:t>
    </dgm:pt>
    <dgm:pt modelId="{8B8D4224-15F8-4B1A-9661-34AEB7767F78}" type="sibTrans" cxnId="{D8B9C076-9C72-4E58-8669-F2A4D755BFE7}">
      <dgm:prSet/>
      <dgm:spPr/>
      <dgm:t>
        <a:bodyPr/>
        <a:lstStyle/>
        <a:p>
          <a:endParaRPr lang="en-US"/>
        </a:p>
      </dgm:t>
    </dgm:pt>
    <dgm:pt modelId="{11A7E591-A585-4031-A293-B62037D86B14}">
      <dgm:prSet custT="1"/>
      <dgm:spPr/>
      <dgm:t>
        <a:bodyPr/>
        <a:lstStyle/>
        <a:p>
          <a:r>
            <a:rPr lang="en-US" sz="1600" b="0" u="sng" dirty="0">
              <a:solidFill>
                <a:srgbClr val="FF0000"/>
              </a:solidFill>
            </a:rPr>
            <a:t>Kernel Principal Component Analysis</a:t>
          </a:r>
        </a:p>
      </dgm:t>
    </dgm:pt>
    <dgm:pt modelId="{17C8DBD5-D680-453A-A808-5A6D3F0AD5E8}" type="parTrans" cxnId="{8000B376-EC1B-4218-8154-E60521F3A18D}">
      <dgm:prSet/>
      <dgm:spPr/>
      <dgm:t>
        <a:bodyPr/>
        <a:lstStyle/>
        <a:p>
          <a:endParaRPr lang="en-US"/>
        </a:p>
      </dgm:t>
    </dgm:pt>
    <dgm:pt modelId="{8B049E6D-A993-48C8-BACE-73A827B50CC6}" type="sibTrans" cxnId="{8000B376-EC1B-4218-8154-E60521F3A18D}">
      <dgm:prSet/>
      <dgm:spPr/>
      <dgm:t>
        <a:bodyPr/>
        <a:lstStyle/>
        <a:p>
          <a:endParaRPr lang="en-US"/>
        </a:p>
      </dgm:t>
    </dgm:pt>
    <dgm:pt modelId="{725EA70E-9C88-4CB1-8ED6-512B44F7E64A}">
      <dgm:prSet custT="1"/>
      <dgm:spPr/>
      <dgm:t>
        <a:bodyPr/>
        <a:lstStyle/>
        <a:p>
          <a:r>
            <a:rPr lang="en-US" sz="1100" dirty="0"/>
            <a:t>Extends PCA to nonlinear distributions using kernel methods [4].</a:t>
          </a:r>
        </a:p>
      </dgm:t>
    </dgm:pt>
    <dgm:pt modelId="{562232FC-7C2F-49FC-9615-79C53DDB37D4}" type="parTrans" cxnId="{C2946983-F044-4E34-8BDE-277D4F3805A0}">
      <dgm:prSet/>
      <dgm:spPr/>
      <dgm:t>
        <a:bodyPr/>
        <a:lstStyle/>
        <a:p>
          <a:endParaRPr lang="en-US"/>
        </a:p>
      </dgm:t>
    </dgm:pt>
    <dgm:pt modelId="{DA00714B-904F-4FF9-89C4-BA34E1D2390B}" type="sibTrans" cxnId="{C2946983-F044-4E34-8BDE-277D4F3805A0}">
      <dgm:prSet/>
      <dgm:spPr/>
      <dgm:t>
        <a:bodyPr/>
        <a:lstStyle/>
        <a:p>
          <a:endParaRPr lang="en-US"/>
        </a:p>
      </dgm:t>
    </dgm:pt>
    <dgm:pt modelId="{9AD635B3-426D-4A82-B5E6-1419D26E3740}">
      <dgm:prSet custT="1"/>
      <dgm:spPr/>
      <dgm:t>
        <a:bodyPr/>
        <a:lstStyle/>
        <a:p>
          <a:pPr>
            <a:defRPr b="1"/>
          </a:pPr>
          <a:r>
            <a:rPr lang="en-US" sz="2400" dirty="0"/>
            <a:t>2000</a:t>
          </a:r>
        </a:p>
      </dgm:t>
    </dgm:pt>
    <dgm:pt modelId="{026E4908-7460-4F42-84D0-FAB1079045B6}" type="parTrans" cxnId="{AD371993-554D-439E-9DF6-CCBA385D731E}">
      <dgm:prSet/>
      <dgm:spPr/>
      <dgm:t>
        <a:bodyPr/>
        <a:lstStyle/>
        <a:p>
          <a:endParaRPr lang="en-US"/>
        </a:p>
      </dgm:t>
    </dgm:pt>
    <dgm:pt modelId="{D3AAACA5-3278-4076-B51D-BAAFB45F0256}" type="sibTrans" cxnId="{AD371993-554D-439E-9DF6-CCBA385D731E}">
      <dgm:prSet/>
      <dgm:spPr/>
      <dgm:t>
        <a:bodyPr/>
        <a:lstStyle/>
        <a:p>
          <a:endParaRPr lang="en-US"/>
        </a:p>
      </dgm:t>
    </dgm:pt>
    <dgm:pt modelId="{6232D631-EEEF-46DC-B220-D990AFA5729E}">
      <dgm:prSet custT="1"/>
      <dgm:spPr/>
      <dgm:t>
        <a:bodyPr/>
        <a:lstStyle/>
        <a:p>
          <a:r>
            <a:rPr lang="en-US" sz="1600"/>
            <a:t>Isomap</a:t>
          </a:r>
        </a:p>
      </dgm:t>
    </dgm:pt>
    <dgm:pt modelId="{4DCBC371-DD01-4A3F-ABF7-35A90A62603A}" type="parTrans" cxnId="{7B411A9A-19C6-41B1-9711-598F8794958B}">
      <dgm:prSet/>
      <dgm:spPr/>
      <dgm:t>
        <a:bodyPr/>
        <a:lstStyle/>
        <a:p>
          <a:endParaRPr lang="en-US"/>
        </a:p>
      </dgm:t>
    </dgm:pt>
    <dgm:pt modelId="{49E3790E-56E2-4C27-8ECB-203F10AD58C2}" type="sibTrans" cxnId="{7B411A9A-19C6-41B1-9711-598F8794958B}">
      <dgm:prSet/>
      <dgm:spPr/>
      <dgm:t>
        <a:bodyPr/>
        <a:lstStyle/>
        <a:p>
          <a:endParaRPr lang="en-US"/>
        </a:p>
      </dgm:t>
    </dgm:pt>
    <dgm:pt modelId="{2B1D0671-8909-4EBA-B436-D75CB0425F47}">
      <dgm:prSet custT="1"/>
      <dgm:spPr/>
      <dgm:t>
        <a:bodyPr/>
        <a:lstStyle/>
        <a:p>
          <a:r>
            <a:rPr lang="en-US" sz="1100" dirty="0"/>
            <a:t>MDS extension preserves geodesic distances, capturing manifold structure [2].</a:t>
          </a:r>
        </a:p>
      </dgm:t>
    </dgm:pt>
    <dgm:pt modelId="{AC7DC1D5-0DF9-47AE-A4A4-257F1008FCBD}" type="parTrans" cxnId="{BEFA06F8-D6BD-4124-9D37-6B3A5968E00C}">
      <dgm:prSet/>
      <dgm:spPr/>
      <dgm:t>
        <a:bodyPr/>
        <a:lstStyle/>
        <a:p>
          <a:endParaRPr lang="en-US"/>
        </a:p>
      </dgm:t>
    </dgm:pt>
    <dgm:pt modelId="{69EA1C91-C27B-4E67-994B-55EF8B73629A}" type="sibTrans" cxnId="{BEFA06F8-D6BD-4124-9D37-6B3A5968E00C}">
      <dgm:prSet/>
      <dgm:spPr/>
      <dgm:t>
        <a:bodyPr/>
        <a:lstStyle/>
        <a:p>
          <a:endParaRPr lang="en-US"/>
        </a:p>
      </dgm:t>
    </dgm:pt>
    <dgm:pt modelId="{FAB09337-2BCF-4991-8CEF-9101152946F5}">
      <dgm:prSet custT="1"/>
      <dgm:spPr/>
      <dgm:t>
        <a:bodyPr/>
        <a:lstStyle/>
        <a:p>
          <a:pPr>
            <a:defRPr b="1"/>
          </a:pPr>
          <a:r>
            <a:rPr lang="en-US" sz="2400" dirty="0"/>
            <a:t>2008</a:t>
          </a:r>
        </a:p>
      </dgm:t>
    </dgm:pt>
    <dgm:pt modelId="{383043C2-78E3-4D21-A735-465C68BB1838}" type="parTrans" cxnId="{1EA70470-7090-4F65-94D7-F0A06867EA76}">
      <dgm:prSet/>
      <dgm:spPr/>
      <dgm:t>
        <a:bodyPr/>
        <a:lstStyle/>
        <a:p>
          <a:endParaRPr lang="en-US"/>
        </a:p>
      </dgm:t>
    </dgm:pt>
    <dgm:pt modelId="{34226613-E748-4975-ACD4-708563DB1E22}" type="sibTrans" cxnId="{1EA70470-7090-4F65-94D7-F0A06867EA76}">
      <dgm:prSet/>
      <dgm:spPr/>
      <dgm:t>
        <a:bodyPr/>
        <a:lstStyle/>
        <a:p>
          <a:endParaRPr lang="en-US"/>
        </a:p>
      </dgm:t>
    </dgm:pt>
    <dgm:pt modelId="{34CD04A7-3BB7-468B-88C7-D9DCA2AD0968}">
      <dgm:prSet custT="1"/>
      <dgm:spPr/>
      <dgm:t>
        <a:bodyPr/>
        <a:lstStyle/>
        <a:p>
          <a:r>
            <a:rPr lang="en-US" sz="1600" b="0" u="sng" dirty="0">
              <a:solidFill>
                <a:srgbClr val="FF0000"/>
              </a:solidFill>
            </a:rPr>
            <a:t>t-Distributed Stochastic Embedding (t-SNE)</a:t>
          </a:r>
        </a:p>
      </dgm:t>
    </dgm:pt>
    <dgm:pt modelId="{36BF50F7-EDBF-48F4-A2D1-700917FE74DB}" type="parTrans" cxnId="{2B3BCB3E-54FF-4BE9-AA3E-119708436AF5}">
      <dgm:prSet/>
      <dgm:spPr/>
      <dgm:t>
        <a:bodyPr/>
        <a:lstStyle/>
        <a:p>
          <a:endParaRPr lang="en-US"/>
        </a:p>
      </dgm:t>
    </dgm:pt>
    <dgm:pt modelId="{080664C9-E2B5-423F-9C4B-53A06BE8CBE5}" type="sibTrans" cxnId="{2B3BCB3E-54FF-4BE9-AA3E-119708436AF5}">
      <dgm:prSet/>
      <dgm:spPr/>
      <dgm:t>
        <a:bodyPr/>
        <a:lstStyle/>
        <a:p>
          <a:endParaRPr lang="en-US"/>
        </a:p>
      </dgm:t>
    </dgm:pt>
    <dgm:pt modelId="{C79095FA-86FE-4677-B054-863E2E040690}">
      <dgm:prSet custT="1"/>
      <dgm:spPr/>
      <dgm:t>
        <a:bodyPr/>
        <a:lstStyle/>
        <a:p>
          <a:r>
            <a:rPr lang="en-US" sz="1100" dirty="0"/>
            <a:t>Focuses on preserving local similarities for high-dimensional data visualization [5].</a:t>
          </a:r>
        </a:p>
      </dgm:t>
    </dgm:pt>
    <dgm:pt modelId="{A68EB33C-CFB0-4181-B4BC-ED19F478B2CC}" type="parTrans" cxnId="{8B318BC4-E94F-4811-89EC-7AD2BD29FE74}">
      <dgm:prSet/>
      <dgm:spPr/>
      <dgm:t>
        <a:bodyPr/>
        <a:lstStyle/>
        <a:p>
          <a:endParaRPr lang="en-US"/>
        </a:p>
      </dgm:t>
    </dgm:pt>
    <dgm:pt modelId="{4C2CCC3E-38C8-4354-A56C-54392E2CF770}" type="sibTrans" cxnId="{8B318BC4-E94F-4811-89EC-7AD2BD29FE74}">
      <dgm:prSet/>
      <dgm:spPr/>
      <dgm:t>
        <a:bodyPr/>
        <a:lstStyle/>
        <a:p>
          <a:endParaRPr lang="en-US"/>
        </a:p>
      </dgm:t>
    </dgm:pt>
    <dgm:pt modelId="{31CDB2DD-199C-496D-B877-50CC73B67357}">
      <dgm:prSet custT="1"/>
      <dgm:spPr/>
      <dgm:t>
        <a:bodyPr/>
        <a:lstStyle/>
        <a:p>
          <a:pPr>
            <a:defRPr b="1"/>
          </a:pPr>
          <a:r>
            <a:rPr lang="en-US" sz="2400"/>
            <a:t>2018</a:t>
          </a:r>
        </a:p>
      </dgm:t>
    </dgm:pt>
    <dgm:pt modelId="{ADE7CFBD-6DFF-4DA7-8590-B5E05136B01D}" type="parTrans" cxnId="{469C5AF5-1D73-4DB9-8FA6-924EF77F806B}">
      <dgm:prSet/>
      <dgm:spPr/>
      <dgm:t>
        <a:bodyPr/>
        <a:lstStyle/>
        <a:p>
          <a:endParaRPr lang="en-US"/>
        </a:p>
      </dgm:t>
    </dgm:pt>
    <dgm:pt modelId="{C843E649-3166-408A-AB55-2AC9F3681CB9}" type="sibTrans" cxnId="{469C5AF5-1D73-4DB9-8FA6-924EF77F806B}">
      <dgm:prSet/>
      <dgm:spPr/>
      <dgm:t>
        <a:bodyPr/>
        <a:lstStyle/>
        <a:p>
          <a:endParaRPr lang="en-US"/>
        </a:p>
      </dgm:t>
    </dgm:pt>
    <dgm:pt modelId="{5429DBCE-0710-4ADA-835A-8751FC27BD44}">
      <dgm:prSet custT="1"/>
      <dgm:spPr/>
      <dgm:t>
        <a:bodyPr/>
        <a:lstStyle/>
        <a:p>
          <a:r>
            <a:rPr lang="en-US" sz="1600" b="0" u="sng" dirty="0">
              <a:solidFill>
                <a:srgbClr val="FF0000"/>
              </a:solidFill>
            </a:rPr>
            <a:t>Uniform Manifold Approximation &amp; Projection (UMAP)</a:t>
          </a:r>
        </a:p>
      </dgm:t>
    </dgm:pt>
    <dgm:pt modelId="{936A3F1D-4150-45AE-92B4-73DB7926E391}" type="parTrans" cxnId="{2EDAE25C-6671-484A-BB18-85FBB4BCD8EB}">
      <dgm:prSet/>
      <dgm:spPr/>
      <dgm:t>
        <a:bodyPr/>
        <a:lstStyle/>
        <a:p>
          <a:endParaRPr lang="en-US"/>
        </a:p>
      </dgm:t>
    </dgm:pt>
    <dgm:pt modelId="{D2B139FD-CC72-47BB-9ADB-2883F60B5003}" type="sibTrans" cxnId="{2EDAE25C-6671-484A-BB18-85FBB4BCD8EB}">
      <dgm:prSet/>
      <dgm:spPr/>
      <dgm:t>
        <a:bodyPr/>
        <a:lstStyle/>
        <a:p>
          <a:endParaRPr lang="en-US"/>
        </a:p>
      </dgm:t>
    </dgm:pt>
    <dgm:pt modelId="{D7E5CD9D-C467-4096-AE15-0B97FEC882C5}">
      <dgm:prSet custT="1"/>
      <dgm:spPr/>
      <dgm:t>
        <a:bodyPr/>
        <a:lstStyle/>
        <a:p>
          <a:r>
            <a:rPr lang="en-US" sz="1100" dirty="0"/>
            <a:t>Manifold learning preserves local and global data structures for clustering [6].</a:t>
          </a:r>
        </a:p>
      </dgm:t>
    </dgm:pt>
    <dgm:pt modelId="{2EC6EFCA-603B-41FC-A90E-0E0E8E8C88BD}" type="parTrans" cxnId="{321B22AD-D98A-4374-8CD0-BA2ABE17AA80}">
      <dgm:prSet/>
      <dgm:spPr/>
      <dgm:t>
        <a:bodyPr/>
        <a:lstStyle/>
        <a:p>
          <a:endParaRPr lang="en-US"/>
        </a:p>
      </dgm:t>
    </dgm:pt>
    <dgm:pt modelId="{6ECA3F20-7D4D-4337-BC6B-9B56D58D074D}" type="sibTrans" cxnId="{321B22AD-D98A-4374-8CD0-BA2ABE17AA80}">
      <dgm:prSet/>
      <dgm:spPr/>
      <dgm:t>
        <a:bodyPr/>
        <a:lstStyle/>
        <a:p>
          <a:endParaRPr lang="en-US"/>
        </a:p>
      </dgm:t>
    </dgm:pt>
    <dgm:pt modelId="{002515B8-4390-124E-8494-DE97010421B6}" type="pres">
      <dgm:prSet presAssocID="{B0B2F667-04D6-48E3-97AC-86ECE4D1633C}" presName="root" presStyleCnt="0">
        <dgm:presLayoutVars>
          <dgm:chMax/>
          <dgm:chPref/>
          <dgm:animLvl val="lvl"/>
        </dgm:presLayoutVars>
      </dgm:prSet>
      <dgm:spPr/>
    </dgm:pt>
    <dgm:pt modelId="{277E10C9-ECA2-FA43-9309-513CD720BEC1}" type="pres">
      <dgm:prSet presAssocID="{B0B2F667-04D6-48E3-97AC-86ECE4D1633C}" presName="divider" presStyleLbl="fgAcc1" presStyleIdx="0" presStyleCnt="9"/>
      <dgm:spPr>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tailEnd type="triangle" w="lg" len="lg"/>
        </a:ln>
        <a:effectLst/>
      </dgm:spPr>
    </dgm:pt>
    <dgm:pt modelId="{524F72CD-53AD-E044-A1AC-7F099202606F}" type="pres">
      <dgm:prSet presAssocID="{B0B2F667-04D6-48E3-97AC-86ECE4D1633C}" presName="nodes" presStyleCnt="0">
        <dgm:presLayoutVars>
          <dgm:chMax/>
          <dgm:chPref/>
          <dgm:animLvl val="lvl"/>
        </dgm:presLayoutVars>
      </dgm:prSet>
      <dgm:spPr/>
    </dgm:pt>
    <dgm:pt modelId="{3FD02499-86AD-0F47-B32B-245F140714D1}" type="pres">
      <dgm:prSet presAssocID="{390E4040-3EAE-4D5F-9B8A-64D0FD8F64BC}" presName="composite" presStyleCnt="0"/>
      <dgm:spPr/>
    </dgm:pt>
    <dgm:pt modelId="{BD1DCD9A-0E02-CB41-AD4E-5002A70F608E}" type="pres">
      <dgm:prSet presAssocID="{390E4040-3EAE-4D5F-9B8A-64D0FD8F64BC}" presName="ConnectorPoint" presStyleLbl="lnNode1" presStyleIdx="0" presStyleCnt="8"/>
      <dgm:spPr>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dgm:spPr>
    </dgm:pt>
    <dgm:pt modelId="{B4B94BD2-D326-BC48-9DFD-910A7370CD5C}" type="pres">
      <dgm:prSet presAssocID="{390E4040-3EAE-4D5F-9B8A-64D0FD8F64BC}" presName="DropPinPlaceHolder" presStyleCnt="0"/>
      <dgm:spPr/>
    </dgm:pt>
    <dgm:pt modelId="{A7255CC9-C856-7242-922D-FF1472734858}" type="pres">
      <dgm:prSet presAssocID="{390E4040-3EAE-4D5F-9B8A-64D0FD8F64BC}" presName="DropPin" presStyleLbl="alignNode1" presStyleIdx="0" presStyleCnt="8"/>
      <dgm:spPr/>
    </dgm:pt>
    <dgm:pt modelId="{9D9F71FA-D2E3-4243-85E3-B48CB6DDA423}" type="pres">
      <dgm:prSet presAssocID="{390E4040-3EAE-4D5F-9B8A-64D0FD8F64BC}" presName="Ellipse" presStyleLbl="fgAcc1" presStyleIdx="1" presStyleCnt="9"/>
      <dgm:spPr>
        <a:solidFill>
          <a:schemeClr val="lt1">
            <a:alpha val="90000"/>
            <a:hueOff val="0"/>
            <a:satOff val="0"/>
            <a:lumOff val="0"/>
            <a:alphaOff val="0"/>
          </a:schemeClr>
        </a:solidFill>
        <a:ln w="15875" cap="flat" cmpd="sng" algn="ctr">
          <a:noFill/>
          <a:prstDash val="solid"/>
        </a:ln>
        <a:effectLst/>
      </dgm:spPr>
    </dgm:pt>
    <dgm:pt modelId="{B59D68FC-5792-1D4D-B9F1-9EECF4B4EEC7}" type="pres">
      <dgm:prSet presAssocID="{390E4040-3EAE-4D5F-9B8A-64D0FD8F64BC}" presName="L2TextContainer" presStyleLbl="revTx" presStyleIdx="0" presStyleCnt="16">
        <dgm:presLayoutVars>
          <dgm:bulletEnabled val="1"/>
        </dgm:presLayoutVars>
      </dgm:prSet>
      <dgm:spPr/>
    </dgm:pt>
    <dgm:pt modelId="{CC8652A6-D361-904E-956F-ADC549FB2CC1}" type="pres">
      <dgm:prSet presAssocID="{390E4040-3EAE-4D5F-9B8A-64D0FD8F64BC}" presName="L1TextContainer" presStyleLbl="revTx" presStyleIdx="1" presStyleCnt="16">
        <dgm:presLayoutVars>
          <dgm:chMax val="1"/>
          <dgm:chPref val="1"/>
          <dgm:bulletEnabled val="1"/>
        </dgm:presLayoutVars>
      </dgm:prSet>
      <dgm:spPr/>
    </dgm:pt>
    <dgm:pt modelId="{37457B2D-2700-5645-B17F-A2E1D597E958}" type="pres">
      <dgm:prSet presAssocID="{390E4040-3EAE-4D5F-9B8A-64D0FD8F64BC}" presName="ConnectLine" presStyleLbl="sibTrans1D1" presStyleIdx="0" presStyleCnt="8"/>
      <dgm:spPr>
        <a:noFill/>
        <a:ln w="12700" cap="flat" cmpd="sng" algn="ctr">
          <a:solidFill>
            <a:schemeClr val="accent2">
              <a:hueOff val="0"/>
              <a:satOff val="0"/>
              <a:lumOff val="0"/>
              <a:alphaOff val="0"/>
            </a:schemeClr>
          </a:solidFill>
          <a:prstDash val="dash"/>
        </a:ln>
        <a:effectLst/>
      </dgm:spPr>
    </dgm:pt>
    <dgm:pt modelId="{EEE97EE0-565F-994E-B524-E0FB0164D362}" type="pres">
      <dgm:prSet presAssocID="{390E4040-3EAE-4D5F-9B8A-64D0FD8F64BC}" presName="EmptyPlaceHolder" presStyleCnt="0"/>
      <dgm:spPr/>
    </dgm:pt>
    <dgm:pt modelId="{4C5A04E2-0A81-B84C-9AF6-FCC6ACFED115}" type="pres">
      <dgm:prSet presAssocID="{40269A77-5864-4599-85C2-C096B56AF159}" presName="spaceBetweenRectangles" presStyleCnt="0"/>
      <dgm:spPr/>
    </dgm:pt>
    <dgm:pt modelId="{8D349721-B95C-CD4F-A34F-5DFC8EDFDC2E}" type="pres">
      <dgm:prSet presAssocID="{5B0BF224-158A-4D8B-BE9F-7A94AEB0E3D2}" presName="composite" presStyleCnt="0"/>
      <dgm:spPr/>
    </dgm:pt>
    <dgm:pt modelId="{789DCD74-C2EF-D746-AEB7-9841D6383C45}" type="pres">
      <dgm:prSet presAssocID="{5B0BF224-158A-4D8B-BE9F-7A94AEB0E3D2}" presName="ConnectorPoint" presStyleLbl="lnNode1" presStyleIdx="1" presStyleCnt="8"/>
      <dgm:spPr>
        <a:solidFill>
          <a:schemeClr val="accent2">
            <a:hueOff val="-624885"/>
            <a:satOff val="-1203"/>
            <a:lumOff val="84"/>
            <a:alphaOff val="0"/>
          </a:schemeClr>
        </a:solidFill>
        <a:ln w="6350" cap="flat" cmpd="sng" algn="ctr">
          <a:solidFill>
            <a:schemeClr val="lt1">
              <a:hueOff val="0"/>
              <a:satOff val="0"/>
              <a:lumOff val="0"/>
              <a:alphaOff val="0"/>
            </a:schemeClr>
          </a:solidFill>
          <a:prstDash val="solid"/>
        </a:ln>
        <a:effectLst/>
      </dgm:spPr>
    </dgm:pt>
    <dgm:pt modelId="{D220A627-1E2D-0A48-B503-63E878046ED8}" type="pres">
      <dgm:prSet presAssocID="{5B0BF224-158A-4D8B-BE9F-7A94AEB0E3D2}" presName="DropPinPlaceHolder" presStyleCnt="0"/>
      <dgm:spPr/>
    </dgm:pt>
    <dgm:pt modelId="{297ADD75-B022-E144-BE66-D1C79A4178EA}" type="pres">
      <dgm:prSet presAssocID="{5B0BF224-158A-4D8B-BE9F-7A94AEB0E3D2}" presName="DropPin" presStyleLbl="alignNode1" presStyleIdx="1" presStyleCnt="8"/>
      <dgm:spPr/>
    </dgm:pt>
    <dgm:pt modelId="{CA8414A8-809E-9748-B1DC-110DFE3CFD06}" type="pres">
      <dgm:prSet presAssocID="{5B0BF224-158A-4D8B-BE9F-7A94AEB0E3D2}" presName="Ellipse" presStyleLbl="fgAcc1" presStyleIdx="2" presStyleCnt="9"/>
      <dgm:spPr>
        <a:solidFill>
          <a:schemeClr val="lt1">
            <a:alpha val="90000"/>
            <a:hueOff val="0"/>
            <a:satOff val="0"/>
            <a:lumOff val="0"/>
            <a:alphaOff val="0"/>
          </a:schemeClr>
        </a:solidFill>
        <a:ln w="15875" cap="flat" cmpd="sng" algn="ctr">
          <a:noFill/>
          <a:prstDash val="solid"/>
        </a:ln>
        <a:effectLst/>
      </dgm:spPr>
    </dgm:pt>
    <dgm:pt modelId="{A53FC8FA-761D-9D46-9B8B-621363BB50A8}" type="pres">
      <dgm:prSet presAssocID="{5B0BF224-158A-4D8B-BE9F-7A94AEB0E3D2}" presName="L2TextContainer" presStyleLbl="revTx" presStyleIdx="2" presStyleCnt="16">
        <dgm:presLayoutVars>
          <dgm:bulletEnabled val="1"/>
        </dgm:presLayoutVars>
      </dgm:prSet>
      <dgm:spPr/>
    </dgm:pt>
    <dgm:pt modelId="{0E3B9FA9-AA35-1948-AF62-BA48E334F917}" type="pres">
      <dgm:prSet presAssocID="{5B0BF224-158A-4D8B-BE9F-7A94AEB0E3D2}" presName="L1TextContainer" presStyleLbl="revTx" presStyleIdx="3" presStyleCnt="16">
        <dgm:presLayoutVars>
          <dgm:chMax val="1"/>
          <dgm:chPref val="1"/>
          <dgm:bulletEnabled val="1"/>
        </dgm:presLayoutVars>
      </dgm:prSet>
      <dgm:spPr/>
    </dgm:pt>
    <dgm:pt modelId="{518651C5-7036-1844-A86A-24D79C7D86D2}" type="pres">
      <dgm:prSet presAssocID="{5B0BF224-158A-4D8B-BE9F-7A94AEB0E3D2}" presName="ConnectLine" presStyleLbl="sibTrans1D1" presStyleIdx="1" presStyleCnt="8"/>
      <dgm:spPr>
        <a:noFill/>
        <a:ln w="12700" cap="flat" cmpd="sng" algn="ctr">
          <a:solidFill>
            <a:schemeClr val="accent2">
              <a:hueOff val="-624885"/>
              <a:satOff val="-1203"/>
              <a:lumOff val="84"/>
              <a:alphaOff val="0"/>
            </a:schemeClr>
          </a:solidFill>
          <a:prstDash val="dash"/>
        </a:ln>
        <a:effectLst/>
      </dgm:spPr>
    </dgm:pt>
    <dgm:pt modelId="{DAF9C76B-96C4-594E-AB99-96CC481397C8}" type="pres">
      <dgm:prSet presAssocID="{5B0BF224-158A-4D8B-BE9F-7A94AEB0E3D2}" presName="EmptyPlaceHolder" presStyleCnt="0"/>
      <dgm:spPr/>
    </dgm:pt>
    <dgm:pt modelId="{5A5CB3F1-D692-4A4B-B90D-7056A1C75C92}" type="pres">
      <dgm:prSet presAssocID="{6517DD91-CAB3-4950-B423-177285F5857B}" presName="spaceBetweenRectangles" presStyleCnt="0"/>
      <dgm:spPr/>
    </dgm:pt>
    <dgm:pt modelId="{99F50FBF-0D6C-454B-BFD6-B8375AE017EC}" type="pres">
      <dgm:prSet presAssocID="{7501E135-4BAB-4945-BBB4-066821A0FF75}" presName="composite" presStyleCnt="0"/>
      <dgm:spPr/>
    </dgm:pt>
    <dgm:pt modelId="{B784E8B0-DDBD-ED4E-B543-3F52EDCEBD3A}" type="pres">
      <dgm:prSet presAssocID="{7501E135-4BAB-4945-BBB4-066821A0FF75}" presName="ConnectorPoint" presStyleLbl="lnNode1" presStyleIdx="2" presStyleCnt="8"/>
      <dgm:spPr>
        <a:solidFill>
          <a:schemeClr val="accent2">
            <a:hueOff val="-1249769"/>
            <a:satOff val="-2406"/>
            <a:lumOff val="168"/>
            <a:alphaOff val="0"/>
          </a:schemeClr>
        </a:solidFill>
        <a:ln w="6350" cap="flat" cmpd="sng" algn="ctr">
          <a:solidFill>
            <a:schemeClr val="lt1">
              <a:hueOff val="0"/>
              <a:satOff val="0"/>
              <a:lumOff val="0"/>
              <a:alphaOff val="0"/>
            </a:schemeClr>
          </a:solidFill>
          <a:prstDash val="solid"/>
        </a:ln>
        <a:effectLst/>
      </dgm:spPr>
    </dgm:pt>
    <dgm:pt modelId="{667C7B90-8749-F942-950E-6DC13CA775BC}" type="pres">
      <dgm:prSet presAssocID="{7501E135-4BAB-4945-BBB4-066821A0FF75}" presName="DropPinPlaceHolder" presStyleCnt="0"/>
      <dgm:spPr/>
    </dgm:pt>
    <dgm:pt modelId="{E8C82A9F-BB11-054F-8937-C5CFBD4D645D}" type="pres">
      <dgm:prSet presAssocID="{7501E135-4BAB-4945-BBB4-066821A0FF75}" presName="DropPin" presStyleLbl="alignNode1" presStyleIdx="2" presStyleCnt="8"/>
      <dgm:spPr/>
    </dgm:pt>
    <dgm:pt modelId="{00ADF94C-0810-8140-973A-A0DCEE7A0942}" type="pres">
      <dgm:prSet presAssocID="{7501E135-4BAB-4945-BBB4-066821A0FF75}" presName="Ellipse" presStyleLbl="fgAcc1" presStyleIdx="3" presStyleCnt="9"/>
      <dgm:spPr>
        <a:solidFill>
          <a:schemeClr val="lt1">
            <a:alpha val="90000"/>
            <a:hueOff val="0"/>
            <a:satOff val="0"/>
            <a:lumOff val="0"/>
            <a:alphaOff val="0"/>
          </a:schemeClr>
        </a:solidFill>
        <a:ln w="15875" cap="flat" cmpd="sng" algn="ctr">
          <a:noFill/>
          <a:prstDash val="solid"/>
        </a:ln>
        <a:effectLst/>
      </dgm:spPr>
    </dgm:pt>
    <dgm:pt modelId="{898C9961-759D-404B-9249-6766EF434EBD}" type="pres">
      <dgm:prSet presAssocID="{7501E135-4BAB-4945-BBB4-066821A0FF75}" presName="L2TextContainer" presStyleLbl="revTx" presStyleIdx="4" presStyleCnt="16">
        <dgm:presLayoutVars>
          <dgm:bulletEnabled val="1"/>
        </dgm:presLayoutVars>
      </dgm:prSet>
      <dgm:spPr/>
    </dgm:pt>
    <dgm:pt modelId="{F036C358-1FCF-2847-8238-3827B36F3F9D}" type="pres">
      <dgm:prSet presAssocID="{7501E135-4BAB-4945-BBB4-066821A0FF75}" presName="L1TextContainer" presStyleLbl="revTx" presStyleIdx="5" presStyleCnt="16">
        <dgm:presLayoutVars>
          <dgm:chMax val="1"/>
          <dgm:chPref val="1"/>
          <dgm:bulletEnabled val="1"/>
        </dgm:presLayoutVars>
      </dgm:prSet>
      <dgm:spPr/>
    </dgm:pt>
    <dgm:pt modelId="{8B752A6C-70FB-C440-8AD8-3B01BB30DD63}" type="pres">
      <dgm:prSet presAssocID="{7501E135-4BAB-4945-BBB4-066821A0FF75}" presName="ConnectLine" presStyleLbl="sibTrans1D1" presStyleIdx="2" presStyleCnt="8"/>
      <dgm:spPr>
        <a:noFill/>
        <a:ln w="12700" cap="flat" cmpd="sng" algn="ctr">
          <a:solidFill>
            <a:schemeClr val="accent2">
              <a:hueOff val="-1249769"/>
              <a:satOff val="-2406"/>
              <a:lumOff val="168"/>
              <a:alphaOff val="0"/>
            </a:schemeClr>
          </a:solidFill>
          <a:prstDash val="dash"/>
        </a:ln>
        <a:effectLst/>
      </dgm:spPr>
    </dgm:pt>
    <dgm:pt modelId="{C3C8AE77-0C7E-7C46-A579-02D6CD9A84BE}" type="pres">
      <dgm:prSet presAssocID="{7501E135-4BAB-4945-BBB4-066821A0FF75}" presName="EmptyPlaceHolder" presStyleCnt="0"/>
      <dgm:spPr/>
    </dgm:pt>
    <dgm:pt modelId="{98C96FA3-EFE6-C746-B521-A1511A08D804}" type="pres">
      <dgm:prSet presAssocID="{D22B3B16-C3CB-4A9A-84B3-FE37EA7CAAD6}" presName="spaceBetweenRectangles" presStyleCnt="0"/>
      <dgm:spPr/>
    </dgm:pt>
    <dgm:pt modelId="{C6D9F69E-3D3B-8745-8698-3A20B8E30B9C}" type="pres">
      <dgm:prSet presAssocID="{FEF9DBEA-53A6-405C-AAB2-7A4D0498F4CF}" presName="composite" presStyleCnt="0"/>
      <dgm:spPr/>
    </dgm:pt>
    <dgm:pt modelId="{00259934-9B2C-B04A-AC49-636012FBF658}" type="pres">
      <dgm:prSet presAssocID="{FEF9DBEA-53A6-405C-AAB2-7A4D0498F4CF}" presName="ConnectorPoint" presStyleLbl="lnNode1" presStyleIdx="3" presStyleCnt="8"/>
      <dgm:spPr>
        <a:solidFill>
          <a:schemeClr val="accent2">
            <a:hueOff val="-1874654"/>
            <a:satOff val="-3609"/>
            <a:lumOff val="252"/>
            <a:alphaOff val="0"/>
          </a:schemeClr>
        </a:solidFill>
        <a:ln w="6350" cap="flat" cmpd="sng" algn="ctr">
          <a:solidFill>
            <a:schemeClr val="lt1">
              <a:hueOff val="0"/>
              <a:satOff val="0"/>
              <a:lumOff val="0"/>
              <a:alphaOff val="0"/>
            </a:schemeClr>
          </a:solidFill>
          <a:prstDash val="solid"/>
        </a:ln>
        <a:effectLst/>
      </dgm:spPr>
    </dgm:pt>
    <dgm:pt modelId="{2C8404BE-289C-B046-84F9-65E02686EEA9}" type="pres">
      <dgm:prSet presAssocID="{FEF9DBEA-53A6-405C-AAB2-7A4D0498F4CF}" presName="DropPinPlaceHolder" presStyleCnt="0"/>
      <dgm:spPr/>
    </dgm:pt>
    <dgm:pt modelId="{9115935C-05E8-D94D-A86A-FCBDB59B837E}" type="pres">
      <dgm:prSet presAssocID="{FEF9DBEA-53A6-405C-AAB2-7A4D0498F4CF}" presName="DropPin" presStyleLbl="alignNode1" presStyleIdx="3" presStyleCnt="8"/>
      <dgm:spPr/>
    </dgm:pt>
    <dgm:pt modelId="{B435A2CB-7CE5-F74D-A079-B3443AD832B8}" type="pres">
      <dgm:prSet presAssocID="{FEF9DBEA-53A6-405C-AAB2-7A4D0498F4CF}" presName="Ellipse" presStyleLbl="fgAcc1" presStyleIdx="4" presStyleCnt="9"/>
      <dgm:spPr>
        <a:solidFill>
          <a:schemeClr val="lt1">
            <a:alpha val="90000"/>
            <a:hueOff val="0"/>
            <a:satOff val="0"/>
            <a:lumOff val="0"/>
            <a:alphaOff val="0"/>
          </a:schemeClr>
        </a:solidFill>
        <a:ln w="15875" cap="flat" cmpd="sng" algn="ctr">
          <a:noFill/>
          <a:prstDash val="solid"/>
        </a:ln>
        <a:effectLst/>
      </dgm:spPr>
    </dgm:pt>
    <dgm:pt modelId="{0649FFF6-C4FB-E44D-9152-F82F080501D4}" type="pres">
      <dgm:prSet presAssocID="{FEF9DBEA-53A6-405C-AAB2-7A4D0498F4CF}" presName="L2TextContainer" presStyleLbl="revTx" presStyleIdx="6" presStyleCnt="16">
        <dgm:presLayoutVars>
          <dgm:bulletEnabled val="1"/>
        </dgm:presLayoutVars>
      </dgm:prSet>
      <dgm:spPr/>
    </dgm:pt>
    <dgm:pt modelId="{89C4EB16-9AED-874A-A947-1DB9BBF611A9}" type="pres">
      <dgm:prSet presAssocID="{FEF9DBEA-53A6-405C-AAB2-7A4D0498F4CF}" presName="L1TextContainer" presStyleLbl="revTx" presStyleIdx="7" presStyleCnt="16">
        <dgm:presLayoutVars>
          <dgm:chMax val="1"/>
          <dgm:chPref val="1"/>
          <dgm:bulletEnabled val="1"/>
        </dgm:presLayoutVars>
      </dgm:prSet>
      <dgm:spPr/>
    </dgm:pt>
    <dgm:pt modelId="{2087836D-842C-E147-9FC9-69D0B56FBBD8}" type="pres">
      <dgm:prSet presAssocID="{FEF9DBEA-53A6-405C-AAB2-7A4D0498F4CF}" presName="ConnectLine" presStyleLbl="sibTrans1D1" presStyleIdx="3" presStyleCnt="8"/>
      <dgm:spPr>
        <a:noFill/>
        <a:ln w="12700" cap="flat" cmpd="sng" algn="ctr">
          <a:solidFill>
            <a:schemeClr val="accent2">
              <a:hueOff val="-1874654"/>
              <a:satOff val="-3609"/>
              <a:lumOff val="252"/>
              <a:alphaOff val="0"/>
            </a:schemeClr>
          </a:solidFill>
          <a:prstDash val="dash"/>
        </a:ln>
        <a:effectLst/>
      </dgm:spPr>
    </dgm:pt>
    <dgm:pt modelId="{30C7CE35-7354-0C40-9AC6-70DA3CECE106}" type="pres">
      <dgm:prSet presAssocID="{FEF9DBEA-53A6-405C-AAB2-7A4D0498F4CF}" presName="EmptyPlaceHolder" presStyleCnt="0"/>
      <dgm:spPr/>
    </dgm:pt>
    <dgm:pt modelId="{4D689C30-05EE-A943-8CA6-25DB9ED9D9FE}" type="pres">
      <dgm:prSet presAssocID="{804995AA-ED3E-455A-827D-AC24A830087F}" presName="spaceBetweenRectangles" presStyleCnt="0"/>
      <dgm:spPr/>
    </dgm:pt>
    <dgm:pt modelId="{1DA583F6-4039-6F4C-8A7E-609B541BE45D}" type="pres">
      <dgm:prSet presAssocID="{F6F0506B-B29D-4FD3-A776-253DD71FE9F6}" presName="composite" presStyleCnt="0"/>
      <dgm:spPr/>
    </dgm:pt>
    <dgm:pt modelId="{F4AA9A67-3A12-2744-A38A-970D07DF74FE}" type="pres">
      <dgm:prSet presAssocID="{F6F0506B-B29D-4FD3-A776-253DD71FE9F6}" presName="ConnectorPoint" presStyleLbl="lnNode1" presStyleIdx="4" presStyleCnt="8"/>
      <dgm:spPr>
        <a:solidFill>
          <a:schemeClr val="accent2">
            <a:hueOff val="-2499539"/>
            <a:satOff val="-4811"/>
            <a:lumOff val="336"/>
            <a:alphaOff val="0"/>
          </a:schemeClr>
        </a:solidFill>
        <a:ln w="6350" cap="flat" cmpd="sng" algn="ctr">
          <a:solidFill>
            <a:schemeClr val="lt1">
              <a:hueOff val="0"/>
              <a:satOff val="0"/>
              <a:lumOff val="0"/>
              <a:alphaOff val="0"/>
            </a:schemeClr>
          </a:solidFill>
          <a:prstDash val="solid"/>
        </a:ln>
        <a:effectLst/>
      </dgm:spPr>
    </dgm:pt>
    <dgm:pt modelId="{6185438A-4C61-9147-B0DC-573874B87B24}" type="pres">
      <dgm:prSet presAssocID="{F6F0506B-B29D-4FD3-A776-253DD71FE9F6}" presName="DropPinPlaceHolder" presStyleCnt="0"/>
      <dgm:spPr/>
    </dgm:pt>
    <dgm:pt modelId="{62377927-6CE2-C746-8640-C29B50AEA05A}" type="pres">
      <dgm:prSet presAssocID="{F6F0506B-B29D-4FD3-A776-253DD71FE9F6}" presName="DropPin" presStyleLbl="alignNode1" presStyleIdx="4" presStyleCnt="8"/>
      <dgm:spPr/>
    </dgm:pt>
    <dgm:pt modelId="{A2CF5C6A-4955-064F-9D77-57F53390CB6C}" type="pres">
      <dgm:prSet presAssocID="{F6F0506B-B29D-4FD3-A776-253DD71FE9F6}" presName="Ellipse" presStyleLbl="fgAcc1" presStyleIdx="5" presStyleCnt="9"/>
      <dgm:spPr>
        <a:solidFill>
          <a:schemeClr val="lt1">
            <a:alpha val="90000"/>
            <a:hueOff val="0"/>
            <a:satOff val="0"/>
            <a:lumOff val="0"/>
            <a:alphaOff val="0"/>
          </a:schemeClr>
        </a:solidFill>
        <a:ln w="15875" cap="flat" cmpd="sng" algn="ctr">
          <a:noFill/>
          <a:prstDash val="solid"/>
        </a:ln>
        <a:effectLst/>
      </dgm:spPr>
    </dgm:pt>
    <dgm:pt modelId="{941BEE1B-F68C-2243-A359-D10FD261B59B}" type="pres">
      <dgm:prSet presAssocID="{F6F0506B-B29D-4FD3-A776-253DD71FE9F6}" presName="L2TextContainer" presStyleLbl="revTx" presStyleIdx="8" presStyleCnt="16">
        <dgm:presLayoutVars>
          <dgm:bulletEnabled val="1"/>
        </dgm:presLayoutVars>
      </dgm:prSet>
      <dgm:spPr/>
    </dgm:pt>
    <dgm:pt modelId="{B3E5B7C7-457A-BC41-8CFA-C97CE8022ACA}" type="pres">
      <dgm:prSet presAssocID="{F6F0506B-B29D-4FD3-A776-253DD71FE9F6}" presName="L1TextContainer" presStyleLbl="revTx" presStyleIdx="9" presStyleCnt="16">
        <dgm:presLayoutVars>
          <dgm:chMax val="1"/>
          <dgm:chPref val="1"/>
          <dgm:bulletEnabled val="1"/>
        </dgm:presLayoutVars>
      </dgm:prSet>
      <dgm:spPr/>
    </dgm:pt>
    <dgm:pt modelId="{8B69CB56-CEB1-414A-9F43-03C20C3DCB60}" type="pres">
      <dgm:prSet presAssocID="{F6F0506B-B29D-4FD3-A776-253DD71FE9F6}" presName="ConnectLine" presStyleLbl="sibTrans1D1" presStyleIdx="4" presStyleCnt="8"/>
      <dgm:spPr>
        <a:noFill/>
        <a:ln w="12700" cap="flat" cmpd="sng" algn="ctr">
          <a:solidFill>
            <a:schemeClr val="accent2">
              <a:hueOff val="-2499539"/>
              <a:satOff val="-4811"/>
              <a:lumOff val="336"/>
              <a:alphaOff val="0"/>
            </a:schemeClr>
          </a:solidFill>
          <a:prstDash val="dash"/>
        </a:ln>
        <a:effectLst/>
      </dgm:spPr>
    </dgm:pt>
    <dgm:pt modelId="{1D6692C4-3699-9940-8BDF-6EE2B65F8D6F}" type="pres">
      <dgm:prSet presAssocID="{F6F0506B-B29D-4FD3-A776-253DD71FE9F6}" presName="EmptyPlaceHolder" presStyleCnt="0"/>
      <dgm:spPr/>
    </dgm:pt>
    <dgm:pt modelId="{CE7EB7BE-8D16-0F40-A378-B5864E658EB5}" type="pres">
      <dgm:prSet presAssocID="{8B8D4224-15F8-4B1A-9661-34AEB7767F78}" presName="spaceBetweenRectangles" presStyleCnt="0"/>
      <dgm:spPr/>
    </dgm:pt>
    <dgm:pt modelId="{DBDF3B76-AC8E-2E47-8914-4F10FAB905A5}" type="pres">
      <dgm:prSet presAssocID="{9AD635B3-426D-4A82-B5E6-1419D26E3740}" presName="composite" presStyleCnt="0"/>
      <dgm:spPr/>
    </dgm:pt>
    <dgm:pt modelId="{5C731CF0-8A4C-D14E-AD30-3392285D58E5}" type="pres">
      <dgm:prSet presAssocID="{9AD635B3-426D-4A82-B5E6-1419D26E3740}" presName="ConnectorPoint" presStyleLbl="lnNode1" presStyleIdx="5" presStyleCnt="8"/>
      <dgm:spPr>
        <a:solidFill>
          <a:schemeClr val="accent2">
            <a:hueOff val="-3124423"/>
            <a:satOff val="-6014"/>
            <a:lumOff val="420"/>
            <a:alphaOff val="0"/>
          </a:schemeClr>
        </a:solidFill>
        <a:ln w="6350" cap="flat" cmpd="sng" algn="ctr">
          <a:solidFill>
            <a:schemeClr val="lt1">
              <a:hueOff val="0"/>
              <a:satOff val="0"/>
              <a:lumOff val="0"/>
              <a:alphaOff val="0"/>
            </a:schemeClr>
          </a:solidFill>
          <a:prstDash val="solid"/>
        </a:ln>
        <a:effectLst/>
      </dgm:spPr>
    </dgm:pt>
    <dgm:pt modelId="{51959AED-8754-924E-8B8F-8DD27C7F046D}" type="pres">
      <dgm:prSet presAssocID="{9AD635B3-426D-4A82-B5E6-1419D26E3740}" presName="DropPinPlaceHolder" presStyleCnt="0"/>
      <dgm:spPr/>
    </dgm:pt>
    <dgm:pt modelId="{30A028FF-F845-234D-B7F9-51995463E7E3}" type="pres">
      <dgm:prSet presAssocID="{9AD635B3-426D-4A82-B5E6-1419D26E3740}" presName="DropPin" presStyleLbl="alignNode1" presStyleIdx="5" presStyleCnt="8"/>
      <dgm:spPr/>
    </dgm:pt>
    <dgm:pt modelId="{2F7491CF-6F1E-144E-89FC-02B6217E3FD6}" type="pres">
      <dgm:prSet presAssocID="{9AD635B3-426D-4A82-B5E6-1419D26E3740}" presName="Ellipse" presStyleLbl="fgAcc1" presStyleIdx="6" presStyleCnt="9"/>
      <dgm:spPr>
        <a:solidFill>
          <a:schemeClr val="lt1">
            <a:alpha val="90000"/>
            <a:hueOff val="0"/>
            <a:satOff val="0"/>
            <a:lumOff val="0"/>
            <a:alphaOff val="0"/>
          </a:schemeClr>
        </a:solidFill>
        <a:ln w="15875" cap="flat" cmpd="sng" algn="ctr">
          <a:noFill/>
          <a:prstDash val="solid"/>
        </a:ln>
        <a:effectLst/>
      </dgm:spPr>
    </dgm:pt>
    <dgm:pt modelId="{10224373-9DCC-9C4A-A3C5-CF845AC3488F}" type="pres">
      <dgm:prSet presAssocID="{9AD635B3-426D-4A82-B5E6-1419D26E3740}" presName="L2TextContainer" presStyleLbl="revTx" presStyleIdx="10" presStyleCnt="16">
        <dgm:presLayoutVars>
          <dgm:bulletEnabled val="1"/>
        </dgm:presLayoutVars>
      </dgm:prSet>
      <dgm:spPr/>
    </dgm:pt>
    <dgm:pt modelId="{7AB3984B-5A04-B84C-A6D6-CB06393FF378}" type="pres">
      <dgm:prSet presAssocID="{9AD635B3-426D-4A82-B5E6-1419D26E3740}" presName="L1TextContainer" presStyleLbl="revTx" presStyleIdx="11" presStyleCnt="16">
        <dgm:presLayoutVars>
          <dgm:chMax val="1"/>
          <dgm:chPref val="1"/>
          <dgm:bulletEnabled val="1"/>
        </dgm:presLayoutVars>
      </dgm:prSet>
      <dgm:spPr/>
    </dgm:pt>
    <dgm:pt modelId="{B59D3DAE-9AB4-1741-B40D-617881F64385}" type="pres">
      <dgm:prSet presAssocID="{9AD635B3-426D-4A82-B5E6-1419D26E3740}" presName="ConnectLine" presStyleLbl="sibTrans1D1" presStyleIdx="5" presStyleCnt="8"/>
      <dgm:spPr>
        <a:noFill/>
        <a:ln w="12700" cap="flat" cmpd="sng" algn="ctr">
          <a:solidFill>
            <a:schemeClr val="accent2">
              <a:hueOff val="-3124423"/>
              <a:satOff val="-6014"/>
              <a:lumOff val="420"/>
              <a:alphaOff val="0"/>
            </a:schemeClr>
          </a:solidFill>
          <a:prstDash val="dash"/>
        </a:ln>
        <a:effectLst/>
      </dgm:spPr>
    </dgm:pt>
    <dgm:pt modelId="{92E46285-C882-124D-B8D6-B3D0681D3B12}" type="pres">
      <dgm:prSet presAssocID="{9AD635B3-426D-4A82-B5E6-1419D26E3740}" presName="EmptyPlaceHolder" presStyleCnt="0"/>
      <dgm:spPr/>
    </dgm:pt>
    <dgm:pt modelId="{C7D93D72-8D0A-C640-946E-CB72149D968B}" type="pres">
      <dgm:prSet presAssocID="{D3AAACA5-3278-4076-B51D-BAAFB45F0256}" presName="spaceBetweenRectangles" presStyleCnt="0"/>
      <dgm:spPr/>
    </dgm:pt>
    <dgm:pt modelId="{92F02AA8-DA64-D746-8FDF-FC107C807C96}" type="pres">
      <dgm:prSet presAssocID="{FAB09337-2BCF-4991-8CEF-9101152946F5}" presName="composite" presStyleCnt="0"/>
      <dgm:spPr/>
    </dgm:pt>
    <dgm:pt modelId="{DF3F7228-8AB2-AE4B-97AC-D7A0ED943B31}" type="pres">
      <dgm:prSet presAssocID="{FAB09337-2BCF-4991-8CEF-9101152946F5}" presName="ConnectorPoint" presStyleLbl="lnNode1" presStyleIdx="6" presStyleCnt="8"/>
      <dgm:spPr>
        <a:solidFill>
          <a:schemeClr val="accent2">
            <a:hueOff val="-3749308"/>
            <a:satOff val="-7217"/>
            <a:lumOff val="504"/>
            <a:alphaOff val="0"/>
          </a:schemeClr>
        </a:solidFill>
        <a:ln w="6350" cap="flat" cmpd="sng" algn="ctr">
          <a:solidFill>
            <a:schemeClr val="lt1">
              <a:hueOff val="0"/>
              <a:satOff val="0"/>
              <a:lumOff val="0"/>
              <a:alphaOff val="0"/>
            </a:schemeClr>
          </a:solidFill>
          <a:prstDash val="solid"/>
        </a:ln>
        <a:effectLst/>
      </dgm:spPr>
    </dgm:pt>
    <dgm:pt modelId="{907579DE-631E-114A-871E-91DAD90A5D51}" type="pres">
      <dgm:prSet presAssocID="{FAB09337-2BCF-4991-8CEF-9101152946F5}" presName="DropPinPlaceHolder" presStyleCnt="0"/>
      <dgm:spPr/>
    </dgm:pt>
    <dgm:pt modelId="{7A594E58-76D3-8546-829B-96590E373DEB}" type="pres">
      <dgm:prSet presAssocID="{FAB09337-2BCF-4991-8CEF-9101152946F5}" presName="DropPin" presStyleLbl="alignNode1" presStyleIdx="6" presStyleCnt="8"/>
      <dgm:spPr/>
    </dgm:pt>
    <dgm:pt modelId="{3090997A-4D2C-D549-803C-83CB6DC8F823}" type="pres">
      <dgm:prSet presAssocID="{FAB09337-2BCF-4991-8CEF-9101152946F5}" presName="Ellipse" presStyleLbl="fgAcc1" presStyleIdx="7" presStyleCnt="9"/>
      <dgm:spPr>
        <a:solidFill>
          <a:schemeClr val="lt1">
            <a:alpha val="90000"/>
            <a:hueOff val="0"/>
            <a:satOff val="0"/>
            <a:lumOff val="0"/>
            <a:alphaOff val="0"/>
          </a:schemeClr>
        </a:solidFill>
        <a:ln w="15875" cap="flat" cmpd="sng" algn="ctr">
          <a:noFill/>
          <a:prstDash val="solid"/>
        </a:ln>
        <a:effectLst/>
      </dgm:spPr>
    </dgm:pt>
    <dgm:pt modelId="{1CA5D23B-4DA6-3A4E-8FC5-F323B451F023}" type="pres">
      <dgm:prSet presAssocID="{FAB09337-2BCF-4991-8CEF-9101152946F5}" presName="L2TextContainer" presStyleLbl="revTx" presStyleIdx="12" presStyleCnt="16">
        <dgm:presLayoutVars>
          <dgm:bulletEnabled val="1"/>
        </dgm:presLayoutVars>
      </dgm:prSet>
      <dgm:spPr/>
    </dgm:pt>
    <dgm:pt modelId="{A39FF463-21FA-4049-A439-D2D6B704144B}" type="pres">
      <dgm:prSet presAssocID="{FAB09337-2BCF-4991-8CEF-9101152946F5}" presName="L1TextContainer" presStyleLbl="revTx" presStyleIdx="13" presStyleCnt="16">
        <dgm:presLayoutVars>
          <dgm:chMax val="1"/>
          <dgm:chPref val="1"/>
          <dgm:bulletEnabled val="1"/>
        </dgm:presLayoutVars>
      </dgm:prSet>
      <dgm:spPr/>
    </dgm:pt>
    <dgm:pt modelId="{C5773AA8-F77E-FD48-A740-3E3F251CDFFF}" type="pres">
      <dgm:prSet presAssocID="{FAB09337-2BCF-4991-8CEF-9101152946F5}" presName="ConnectLine" presStyleLbl="sibTrans1D1" presStyleIdx="6" presStyleCnt="8"/>
      <dgm:spPr>
        <a:noFill/>
        <a:ln w="12700" cap="flat" cmpd="sng" algn="ctr">
          <a:solidFill>
            <a:schemeClr val="accent2">
              <a:hueOff val="-3749308"/>
              <a:satOff val="-7217"/>
              <a:lumOff val="504"/>
              <a:alphaOff val="0"/>
            </a:schemeClr>
          </a:solidFill>
          <a:prstDash val="dash"/>
        </a:ln>
        <a:effectLst/>
      </dgm:spPr>
    </dgm:pt>
    <dgm:pt modelId="{7B997AD6-5B4C-B547-A175-30E545A0BACA}" type="pres">
      <dgm:prSet presAssocID="{FAB09337-2BCF-4991-8CEF-9101152946F5}" presName="EmptyPlaceHolder" presStyleCnt="0"/>
      <dgm:spPr/>
    </dgm:pt>
    <dgm:pt modelId="{103F5A92-A2E3-0B44-9E95-1524D867D7B4}" type="pres">
      <dgm:prSet presAssocID="{34226613-E748-4975-ACD4-708563DB1E22}" presName="spaceBetweenRectangles" presStyleCnt="0"/>
      <dgm:spPr/>
    </dgm:pt>
    <dgm:pt modelId="{C712E15F-3E72-0240-B632-ECC2561073CC}" type="pres">
      <dgm:prSet presAssocID="{31CDB2DD-199C-496D-B877-50CC73B67357}" presName="composite" presStyleCnt="0"/>
      <dgm:spPr/>
    </dgm:pt>
    <dgm:pt modelId="{D7CB3EC4-3207-1647-B541-0A885A7EA1A8}" type="pres">
      <dgm:prSet presAssocID="{31CDB2DD-199C-496D-B877-50CC73B67357}" presName="ConnectorPoint" presStyleLbl="lnNode1" presStyleIdx="7" presStyleCnt="8"/>
      <dgm:spPr>
        <a:solidFill>
          <a:schemeClr val="accent2">
            <a:hueOff val="-4374192"/>
            <a:satOff val="-8420"/>
            <a:lumOff val="588"/>
            <a:alphaOff val="0"/>
          </a:schemeClr>
        </a:solidFill>
        <a:ln w="6350" cap="flat" cmpd="sng" algn="ctr">
          <a:solidFill>
            <a:schemeClr val="lt1">
              <a:hueOff val="0"/>
              <a:satOff val="0"/>
              <a:lumOff val="0"/>
              <a:alphaOff val="0"/>
            </a:schemeClr>
          </a:solidFill>
          <a:prstDash val="solid"/>
        </a:ln>
        <a:effectLst/>
      </dgm:spPr>
    </dgm:pt>
    <dgm:pt modelId="{2549961C-132B-BF42-A7EE-BBAC9B9E5E4B}" type="pres">
      <dgm:prSet presAssocID="{31CDB2DD-199C-496D-B877-50CC73B67357}" presName="DropPinPlaceHolder" presStyleCnt="0"/>
      <dgm:spPr/>
    </dgm:pt>
    <dgm:pt modelId="{2631F2CD-CE1F-D841-A314-E647C53ECDD8}" type="pres">
      <dgm:prSet presAssocID="{31CDB2DD-199C-496D-B877-50CC73B67357}" presName="DropPin" presStyleLbl="alignNode1" presStyleIdx="7" presStyleCnt="8"/>
      <dgm:spPr/>
    </dgm:pt>
    <dgm:pt modelId="{CF055E6B-6536-2942-84CF-69105785B123}" type="pres">
      <dgm:prSet presAssocID="{31CDB2DD-199C-496D-B877-50CC73B67357}" presName="Ellipse" presStyleLbl="fgAcc1" presStyleIdx="8" presStyleCnt="9"/>
      <dgm:spPr>
        <a:solidFill>
          <a:schemeClr val="lt1">
            <a:alpha val="90000"/>
            <a:hueOff val="0"/>
            <a:satOff val="0"/>
            <a:lumOff val="0"/>
            <a:alphaOff val="0"/>
          </a:schemeClr>
        </a:solidFill>
        <a:ln w="15875" cap="flat" cmpd="sng" algn="ctr">
          <a:noFill/>
          <a:prstDash val="solid"/>
        </a:ln>
        <a:effectLst/>
      </dgm:spPr>
    </dgm:pt>
    <dgm:pt modelId="{C01BD9BB-6F3F-FD4B-94B7-4383D822F95C}" type="pres">
      <dgm:prSet presAssocID="{31CDB2DD-199C-496D-B877-50CC73B67357}" presName="L2TextContainer" presStyleLbl="revTx" presStyleIdx="14" presStyleCnt="16">
        <dgm:presLayoutVars>
          <dgm:bulletEnabled val="1"/>
        </dgm:presLayoutVars>
      </dgm:prSet>
      <dgm:spPr/>
    </dgm:pt>
    <dgm:pt modelId="{FDF4AA2D-CBBE-914A-B71D-0F82BD95CD70}" type="pres">
      <dgm:prSet presAssocID="{31CDB2DD-199C-496D-B877-50CC73B67357}" presName="L1TextContainer" presStyleLbl="revTx" presStyleIdx="15" presStyleCnt="16">
        <dgm:presLayoutVars>
          <dgm:chMax val="1"/>
          <dgm:chPref val="1"/>
          <dgm:bulletEnabled val="1"/>
        </dgm:presLayoutVars>
      </dgm:prSet>
      <dgm:spPr/>
    </dgm:pt>
    <dgm:pt modelId="{CF62E589-0132-5249-ADB9-29FC7921ABA7}" type="pres">
      <dgm:prSet presAssocID="{31CDB2DD-199C-496D-B877-50CC73B67357}" presName="ConnectLine" presStyleLbl="sibTrans1D1" presStyleIdx="7" presStyleCnt="8"/>
      <dgm:spPr>
        <a:noFill/>
        <a:ln w="12700" cap="flat" cmpd="sng" algn="ctr">
          <a:solidFill>
            <a:schemeClr val="accent2">
              <a:hueOff val="-4374192"/>
              <a:satOff val="-8420"/>
              <a:lumOff val="588"/>
              <a:alphaOff val="0"/>
            </a:schemeClr>
          </a:solidFill>
          <a:prstDash val="dash"/>
        </a:ln>
        <a:effectLst/>
      </dgm:spPr>
    </dgm:pt>
    <dgm:pt modelId="{B26664D7-2063-6246-AAFD-872E982297F4}" type="pres">
      <dgm:prSet presAssocID="{31CDB2DD-199C-496D-B877-50CC73B67357}" presName="EmptyPlaceHolder" presStyleCnt="0"/>
      <dgm:spPr/>
    </dgm:pt>
  </dgm:ptLst>
  <dgm:cxnLst>
    <dgm:cxn modelId="{8B21FC01-E6DD-144B-9762-2BC9B5E5F648}" type="presOf" srcId="{B0B2F667-04D6-48E3-97AC-86ECE4D1633C}" destId="{002515B8-4390-124E-8494-DE97010421B6}" srcOrd="0" destOrd="0" presId="urn:microsoft.com/office/officeart/2017/3/layout/DropPinTimeline"/>
    <dgm:cxn modelId="{BA5C6E03-6276-2A4C-AF75-D6A1E92B2DA9}" type="presOf" srcId="{D7E5CD9D-C467-4096-AE15-0B97FEC882C5}" destId="{C01BD9BB-6F3F-FD4B-94B7-4383D822F95C}" srcOrd="0" destOrd="1" presId="urn:microsoft.com/office/officeart/2017/3/layout/DropPinTimeline"/>
    <dgm:cxn modelId="{DD79F508-29E2-3D4D-A75C-3B5A8727EA78}" type="presOf" srcId="{2EC7ED5E-FEA8-4EAA-BED9-A9B5DBD81B2E}" destId="{B59D68FC-5792-1D4D-B9F1-9EECF4B4EEC7}" srcOrd="0" destOrd="0" presId="urn:microsoft.com/office/officeart/2017/3/layout/DropPinTimeline"/>
    <dgm:cxn modelId="{C1A9EF14-AD13-F34B-93EF-81EE0401AB1F}" type="presOf" srcId="{11A7E591-A585-4031-A293-B62037D86B14}" destId="{941BEE1B-F68C-2243-A359-D10FD261B59B}" srcOrd="0" destOrd="0" presId="urn:microsoft.com/office/officeart/2017/3/layout/DropPinTimeline"/>
    <dgm:cxn modelId="{B41DAD1F-8F01-5246-8474-D1E20A89788C}" type="presOf" srcId="{A10BCAE4-37DA-4E70-B0B5-B61801139BAB}" destId="{B59D68FC-5792-1D4D-B9F1-9EECF4B4EEC7}" srcOrd="0" destOrd="1" presId="urn:microsoft.com/office/officeart/2017/3/layout/DropPinTimeline"/>
    <dgm:cxn modelId="{06E5F91F-B4A3-BD40-9B32-DC1D59C7CA35}" type="presOf" srcId="{7783B063-0DA0-4B45-92A7-681FAA265D92}" destId="{0649FFF6-C4FB-E44D-9152-F82F080501D4}" srcOrd="0" destOrd="1" presId="urn:microsoft.com/office/officeart/2017/3/layout/DropPinTimeline"/>
    <dgm:cxn modelId="{CF178323-7967-6D4A-90F4-F8702D3E9A14}" type="presOf" srcId="{08C2C327-A68B-4FEF-93F8-239314E37A55}" destId="{898C9961-759D-404B-9249-6766EF434EBD}" srcOrd="0" destOrd="0" presId="urn:microsoft.com/office/officeart/2017/3/layout/DropPinTimeline"/>
    <dgm:cxn modelId="{2B3BCB3E-54FF-4BE9-AA3E-119708436AF5}" srcId="{FAB09337-2BCF-4991-8CEF-9101152946F5}" destId="{34CD04A7-3BB7-468B-88C7-D9DCA2AD0968}" srcOrd="0" destOrd="0" parTransId="{36BF50F7-EDBF-48F4-A2D1-700917FE74DB}" sibTransId="{080664C9-E2B5-423F-9C4B-53A06BE8CBE5}"/>
    <dgm:cxn modelId="{F9833840-281C-CF49-849F-FF9208B55C02}" type="presOf" srcId="{7501E135-4BAB-4945-BBB4-066821A0FF75}" destId="{F036C358-1FCF-2847-8238-3827B36F3F9D}" srcOrd="0" destOrd="0" presId="urn:microsoft.com/office/officeart/2017/3/layout/DropPinTimeline"/>
    <dgm:cxn modelId="{14033948-8401-F242-B128-CAC3A0DD7B5D}" type="presOf" srcId="{FEF9DBEA-53A6-405C-AAB2-7A4D0498F4CF}" destId="{89C4EB16-9AED-874A-A947-1DB9BBF611A9}" srcOrd="0" destOrd="0" presId="urn:microsoft.com/office/officeart/2017/3/layout/DropPinTimeline"/>
    <dgm:cxn modelId="{D23E5D49-E387-46B0-98FD-8947A38B26FB}" srcId="{2EC7ED5E-FEA8-4EAA-BED9-A9B5DBD81B2E}" destId="{A10BCAE4-37DA-4E70-B0B5-B61801139BAB}" srcOrd="0" destOrd="0" parTransId="{9EE7C74F-CB93-4444-9045-8EBAE1B4366B}" sibTransId="{4D51C351-1A6B-45F6-B0D9-A6D584D2B0A2}"/>
    <dgm:cxn modelId="{AA8A804B-6449-184A-B0C0-20ED3BF75A0C}" type="presOf" srcId="{2B1D0671-8909-4EBA-B436-D75CB0425F47}" destId="{10224373-9DCC-9C4A-A3C5-CF845AC3488F}" srcOrd="0" destOrd="1" presId="urn:microsoft.com/office/officeart/2017/3/layout/DropPinTimeline"/>
    <dgm:cxn modelId="{E2989F53-F12C-654C-AEF9-01FBA2FC0FEA}" type="presOf" srcId="{725EA70E-9C88-4CB1-8ED6-512B44F7E64A}" destId="{941BEE1B-F68C-2243-A359-D10FD261B59B}" srcOrd="0" destOrd="1" presId="urn:microsoft.com/office/officeart/2017/3/layout/DropPinTimeline"/>
    <dgm:cxn modelId="{FF91E757-BF40-44F5-8566-AB207D4A93A5}" srcId="{B0B2F667-04D6-48E3-97AC-86ECE4D1633C}" destId="{5B0BF224-158A-4D8B-BE9F-7A94AEB0E3D2}" srcOrd="1" destOrd="0" parTransId="{509EBF59-B518-4E19-91FD-8CB734901838}" sibTransId="{6517DD91-CAB3-4950-B423-177285F5857B}"/>
    <dgm:cxn modelId="{3822FF59-4170-F545-81AA-4A2325DC764D}" type="presOf" srcId="{6B834FEC-8D47-4E6F-AE75-F29D00233D5B}" destId="{898C9961-759D-404B-9249-6766EF434EBD}" srcOrd="0" destOrd="1" presId="urn:microsoft.com/office/officeart/2017/3/layout/DropPinTimeline"/>
    <dgm:cxn modelId="{2EDAE25C-6671-484A-BB18-85FBB4BCD8EB}" srcId="{31CDB2DD-199C-496D-B877-50CC73B67357}" destId="{5429DBCE-0710-4ADA-835A-8751FC27BD44}" srcOrd="0" destOrd="0" parTransId="{936A3F1D-4150-45AE-92B4-73DB7926E391}" sibTransId="{D2B139FD-CC72-47BB-9ADB-2883F60B5003}"/>
    <dgm:cxn modelId="{0484876A-1171-4E68-9512-C319D0C58CAD}" srcId="{B0B2F667-04D6-48E3-97AC-86ECE4D1633C}" destId="{FEF9DBEA-53A6-405C-AAB2-7A4D0498F4CF}" srcOrd="3" destOrd="0" parTransId="{52DDC00C-3948-4F56-917F-CD9BEB164B74}" sibTransId="{804995AA-ED3E-455A-827D-AC24A830087F}"/>
    <dgm:cxn modelId="{1EA70470-7090-4F65-94D7-F0A06867EA76}" srcId="{B0B2F667-04D6-48E3-97AC-86ECE4D1633C}" destId="{FAB09337-2BCF-4991-8CEF-9101152946F5}" srcOrd="6" destOrd="0" parTransId="{383043C2-78E3-4D21-A735-465C68BB1838}" sibTransId="{34226613-E748-4975-ACD4-708563DB1E22}"/>
    <dgm:cxn modelId="{8000B376-EC1B-4218-8154-E60521F3A18D}" srcId="{F6F0506B-B29D-4FD3-A776-253DD71FE9F6}" destId="{11A7E591-A585-4031-A293-B62037D86B14}" srcOrd="0" destOrd="0" parTransId="{17C8DBD5-D680-453A-A808-5A6D3F0AD5E8}" sibTransId="{8B049E6D-A993-48C8-BACE-73A827B50CC6}"/>
    <dgm:cxn modelId="{D8B9C076-9C72-4E58-8669-F2A4D755BFE7}" srcId="{B0B2F667-04D6-48E3-97AC-86ECE4D1633C}" destId="{F6F0506B-B29D-4FD3-A776-253DD71FE9F6}" srcOrd="4" destOrd="0" parTransId="{C6E5F2F8-06E4-4D0C-BAEB-B990B445B31E}" sibTransId="{8B8D4224-15F8-4B1A-9661-34AEB7767F78}"/>
    <dgm:cxn modelId="{C2946983-F044-4E34-8BDE-277D4F3805A0}" srcId="{11A7E591-A585-4031-A293-B62037D86B14}" destId="{725EA70E-9C88-4CB1-8ED6-512B44F7E64A}" srcOrd="0" destOrd="0" parTransId="{562232FC-7C2F-49FC-9615-79C53DDB37D4}" sibTransId="{DA00714B-904F-4FF9-89C4-BA34E1D2390B}"/>
    <dgm:cxn modelId="{91522688-0D32-4DAB-A87E-AB39EA36D2D4}" srcId="{FEF9DBEA-53A6-405C-AAB2-7A4D0498F4CF}" destId="{116BCC0A-C9CB-4BDB-ADDE-2E2AD8F5CBB4}" srcOrd="0" destOrd="0" parTransId="{DC4F1633-C085-40A9-BF72-85D35B30C54A}" sibTransId="{0933AD7B-B5A9-4FB5-ACA9-186E4CC00A91}"/>
    <dgm:cxn modelId="{DC2A128B-DA47-5B44-B9D0-52BD2F5F2337}" type="presOf" srcId="{C79095FA-86FE-4677-B054-863E2E040690}" destId="{1CA5D23B-4DA6-3A4E-8FC5-F323B451F023}" srcOrd="0" destOrd="1" presId="urn:microsoft.com/office/officeart/2017/3/layout/DropPinTimeline"/>
    <dgm:cxn modelId="{5F16B491-8C0C-40FE-818F-1B592F4F3CC4}" srcId="{03E18354-7F25-458A-930B-F16FE836D9E8}" destId="{39818303-959C-41B1-9B1A-E1FBB0AB9071}" srcOrd="0" destOrd="0" parTransId="{4F7453A2-A63E-4FC4-A5B0-0D2451C4C29F}" sibTransId="{27D0E3B3-2557-497E-A858-CE8E64191DD7}"/>
    <dgm:cxn modelId="{A9A5CC91-BCC9-4252-AB21-1B61521DFBB1}" srcId="{116BCC0A-C9CB-4BDB-ADDE-2E2AD8F5CBB4}" destId="{7783B063-0DA0-4B45-92A7-681FAA265D92}" srcOrd="0" destOrd="0" parTransId="{B8AEB464-E3E4-44E2-B664-641C06D0F0F1}" sibTransId="{5D84023B-9FF6-4020-955C-62ADBBD3533F}"/>
    <dgm:cxn modelId="{AD371993-554D-439E-9DF6-CCBA385D731E}" srcId="{B0B2F667-04D6-48E3-97AC-86ECE4D1633C}" destId="{9AD635B3-426D-4A82-B5E6-1419D26E3740}" srcOrd="5" destOrd="0" parTransId="{026E4908-7460-4F42-84D0-FAB1079045B6}" sibTransId="{D3AAACA5-3278-4076-B51D-BAAFB45F0256}"/>
    <dgm:cxn modelId="{1776F595-8E58-413F-BE32-65F4A28BB631}" srcId="{08C2C327-A68B-4FEF-93F8-239314E37A55}" destId="{6B834FEC-8D47-4E6F-AE75-F29D00233D5B}" srcOrd="0" destOrd="0" parTransId="{6E2C8605-B534-4FE4-83D6-E34017E2233E}" sibTransId="{562504F6-4714-47AD-8869-B9AE878DEED3}"/>
    <dgm:cxn modelId="{DA1EB496-FB26-4644-A11A-F1D4172BFEDE}" type="presOf" srcId="{6232D631-EEEF-46DC-B220-D990AFA5729E}" destId="{10224373-9DCC-9C4A-A3C5-CF845AC3488F}" srcOrd="0" destOrd="0" presId="urn:microsoft.com/office/officeart/2017/3/layout/DropPinTimeline"/>
    <dgm:cxn modelId="{7B411A9A-19C6-41B1-9711-598F8794958B}" srcId="{9AD635B3-426D-4A82-B5E6-1419D26E3740}" destId="{6232D631-EEEF-46DC-B220-D990AFA5729E}" srcOrd="0" destOrd="0" parTransId="{4DCBC371-DD01-4A3F-ABF7-35A90A62603A}" sibTransId="{49E3790E-56E2-4C27-8ECB-203F10AD58C2}"/>
    <dgm:cxn modelId="{5AD1669A-5844-7B4E-98CD-FDB78F86B690}" type="presOf" srcId="{FAB09337-2BCF-4991-8CEF-9101152946F5}" destId="{A39FF463-21FA-4049-A439-D2D6B704144B}" srcOrd="0" destOrd="0" presId="urn:microsoft.com/office/officeart/2017/3/layout/DropPinTimeline"/>
    <dgm:cxn modelId="{F11CA4A4-6576-47AD-B864-A9DE451BE4E0}" srcId="{B0B2F667-04D6-48E3-97AC-86ECE4D1633C}" destId="{390E4040-3EAE-4D5F-9B8A-64D0FD8F64BC}" srcOrd="0" destOrd="0" parTransId="{B41285E0-D62B-4168-AB93-4D3F3B59D823}" sibTransId="{40269A77-5864-4599-85C2-C096B56AF159}"/>
    <dgm:cxn modelId="{2CD1B7AB-D3E3-E947-A414-E098C553B9D8}" type="presOf" srcId="{5B0BF224-158A-4D8B-BE9F-7A94AEB0E3D2}" destId="{0E3B9FA9-AA35-1948-AF62-BA48E334F917}" srcOrd="0" destOrd="0" presId="urn:microsoft.com/office/officeart/2017/3/layout/DropPinTimeline"/>
    <dgm:cxn modelId="{321B22AD-D98A-4374-8CD0-BA2ABE17AA80}" srcId="{5429DBCE-0710-4ADA-835A-8751FC27BD44}" destId="{D7E5CD9D-C467-4096-AE15-0B97FEC882C5}" srcOrd="0" destOrd="0" parTransId="{2EC6EFCA-603B-41FC-A90E-0E0E8E8C88BD}" sibTransId="{6ECA3F20-7D4D-4337-BC6B-9B56D58D074D}"/>
    <dgm:cxn modelId="{160510B6-AFAF-044E-B782-A6F5341C796D}" type="presOf" srcId="{03E18354-7F25-458A-930B-F16FE836D9E8}" destId="{A53FC8FA-761D-9D46-9B8B-621363BB50A8}" srcOrd="0" destOrd="0" presId="urn:microsoft.com/office/officeart/2017/3/layout/DropPinTimeline"/>
    <dgm:cxn modelId="{32421DBC-53A3-C24A-823E-F9F955DCB490}" type="presOf" srcId="{31CDB2DD-199C-496D-B877-50CC73B67357}" destId="{FDF4AA2D-CBBE-914A-B71D-0F82BD95CD70}" srcOrd="0" destOrd="0" presId="urn:microsoft.com/office/officeart/2017/3/layout/DropPinTimeline"/>
    <dgm:cxn modelId="{4E33EEC2-ABFC-4654-8094-ABAA19421E5B}" srcId="{390E4040-3EAE-4D5F-9B8A-64D0FD8F64BC}" destId="{2EC7ED5E-FEA8-4EAA-BED9-A9B5DBD81B2E}" srcOrd="0" destOrd="0" parTransId="{7799EBCC-E5B7-40E7-8B0A-1572227703E8}" sibTransId="{FDC8537B-47E9-4D33-A876-AE544C1A3710}"/>
    <dgm:cxn modelId="{8B318BC4-E94F-4811-89EC-7AD2BD29FE74}" srcId="{34CD04A7-3BB7-468B-88C7-D9DCA2AD0968}" destId="{C79095FA-86FE-4677-B054-863E2E040690}" srcOrd="0" destOrd="0" parTransId="{A68EB33C-CFB0-4181-B4BC-ED19F478B2CC}" sibTransId="{4C2CCC3E-38C8-4354-A56C-54392E2CF770}"/>
    <dgm:cxn modelId="{CCE586D5-064C-B84D-99CE-ADFD2D558D22}" type="presOf" srcId="{116BCC0A-C9CB-4BDB-ADDE-2E2AD8F5CBB4}" destId="{0649FFF6-C4FB-E44D-9152-F82F080501D4}" srcOrd="0" destOrd="0" presId="urn:microsoft.com/office/officeart/2017/3/layout/DropPinTimeline"/>
    <dgm:cxn modelId="{12F654D9-B3A4-454F-B1AE-CCA2CB4EEAC8}" srcId="{5B0BF224-158A-4D8B-BE9F-7A94AEB0E3D2}" destId="{03E18354-7F25-458A-930B-F16FE836D9E8}" srcOrd="0" destOrd="0" parTransId="{582D0693-7511-43A3-B346-399CB3EC7C32}" sibTransId="{F5720C87-DB47-4963-8CC8-8560EC5A43BB}"/>
    <dgm:cxn modelId="{9E10BEDD-6856-8D4C-B64F-11935D009C98}" type="presOf" srcId="{390E4040-3EAE-4D5F-9B8A-64D0FD8F64BC}" destId="{CC8652A6-D361-904E-956F-ADC549FB2CC1}" srcOrd="0" destOrd="0" presId="urn:microsoft.com/office/officeart/2017/3/layout/DropPinTimeline"/>
    <dgm:cxn modelId="{6E0425DE-CF4A-48C7-9AB9-165B6A28DF74}" srcId="{7501E135-4BAB-4945-BBB4-066821A0FF75}" destId="{08C2C327-A68B-4FEF-93F8-239314E37A55}" srcOrd="0" destOrd="0" parTransId="{9BE3AFD1-D5CE-40D2-93C7-1AF889A87BF4}" sibTransId="{3A608ECD-EADF-408A-A72F-C6792B931ED0}"/>
    <dgm:cxn modelId="{EAC94FDF-CC5A-4BCE-B7D8-A1F8F809D6B1}" srcId="{B0B2F667-04D6-48E3-97AC-86ECE4D1633C}" destId="{7501E135-4BAB-4945-BBB4-066821A0FF75}" srcOrd="2" destOrd="0" parTransId="{2D3F3A9F-BAC7-4B5F-A994-C537B5078F24}" sibTransId="{D22B3B16-C3CB-4A9A-84B3-FE37EA7CAAD6}"/>
    <dgm:cxn modelId="{D4FCBBE2-61D8-4A45-AD49-87278667B16D}" type="presOf" srcId="{9AD635B3-426D-4A82-B5E6-1419D26E3740}" destId="{7AB3984B-5A04-B84C-A6D6-CB06393FF378}" srcOrd="0" destOrd="0" presId="urn:microsoft.com/office/officeart/2017/3/layout/DropPinTimeline"/>
    <dgm:cxn modelId="{70BA5CF0-8382-6B42-BA40-A94FEA3320D2}" type="presOf" srcId="{F6F0506B-B29D-4FD3-A776-253DD71FE9F6}" destId="{B3E5B7C7-457A-BC41-8CFA-C97CE8022ACA}" srcOrd="0" destOrd="0" presId="urn:microsoft.com/office/officeart/2017/3/layout/DropPinTimeline"/>
    <dgm:cxn modelId="{C60F21F3-B370-3546-B56F-5FA079812AA0}" type="presOf" srcId="{5429DBCE-0710-4ADA-835A-8751FC27BD44}" destId="{C01BD9BB-6F3F-FD4B-94B7-4383D822F95C}" srcOrd="0" destOrd="0" presId="urn:microsoft.com/office/officeart/2017/3/layout/DropPinTimeline"/>
    <dgm:cxn modelId="{469C5AF5-1D73-4DB9-8FA6-924EF77F806B}" srcId="{B0B2F667-04D6-48E3-97AC-86ECE4D1633C}" destId="{31CDB2DD-199C-496D-B877-50CC73B67357}" srcOrd="7" destOrd="0" parTransId="{ADE7CFBD-6DFF-4DA7-8590-B5E05136B01D}" sibTransId="{C843E649-3166-408A-AB55-2AC9F3681CB9}"/>
    <dgm:cxn modelId="{D8EDDFF7-BD09-BA40-99EC-61EE9C419DF1}" type="presOf" srcId="{34CD04A7-3BB7-468B-88C7-D9DCA2AD0968}" destId="{1CA5D23B-4DA6-3A4E-8FC5-F323B451F023}" srcOrd="0" destOrd="0" presId="urn:microsoft.com/office/officeart/2017/3/layout/DropPinTimeline"/>
    <dgm:cxn modelId="{BEFA06F8-D6BD-4124-9D37-6B3A5968E00C}" srcId="{6232D631-EEEF-46DC-B220-D990AFA5729E}" destId="{2B1D0671-8909-4EBA-B436-D75CB0425F47}" srcOrd="0" destOrd="0" parTransId="{AC7DC1D5-0DF9-47AE-A4A4-257F1008FCBD}" sibTransId="{69EA1C91-C27B-4E67-994B-55EF8B73629A}"/>
    <dgm:cxn modelId="{107753F8-C3F6-3D45-B716-5DA28578B2B8}" type="presOf" srcId="{39818303-959C-41B1-9B1A-E1FBB0AB9071}" destId="{A53FC8FA-761D-9D46-9B8B-621363BB50A8}" srcOrd="0" destOrd="1" presId="urn:microsoft.com/office/officeart/2017/3/layout/DropPinTimeline"/>
    <dgm:cxn modelId="{428D16D3-87CC-9542-A348-BBD46C7A3C60}" type="presParOf" srcId="{002515B8-4390-124E-8494-DE97010421B6}" destId="{277E10C9-ECA2-FA43-9309-513CD720BEC1}" srcOrd="0" destOrd="0" presId="urn:microsoft.com/office/officeart/2017/3/layout/DropPinTimeline"/>
    <dgm:cxn modelId="{02FB4C3F-4249-2745-8092-9012BACD4B4F}" type="presParOf" srcId="{002515B8-4390-124E-8494-DE97010421B6}" destId="{524F72CD-53AD-E044-A1AC-7F099202606F}" srcOrd="1" destOrd="0" presId="urn:microsoft.com/office/officeart/2017/3/layout/DropPinTimeline"/>
    <dgm:cxn modelId="{F4581A8C-1798-9D4E-964C-C1DAC4F1961D}" type="presParOf" srcId="{524F72CD-53AD-E044-A1AC-7F099202606F}" destId="{3FD02499-86AD-0F47-B32B-245F140714D1}" srcOrd="0" destOrd="0" presId="urn:microsoft.com/office/officeart/2017/3/layout/DropPinTimeline"/>
    <dgm:cxn modelId="{320919AC-C7F4-BC4D-89A9-7EA2FD74BB6C}" type="presParOf" srcId="{3FD02499-86AD-0F47-B32B-245F140714D1}" destId="{BD1DCD9A-0E02-CB41-AD4E-5002A70F608E}" srcOrd="0" destOrd="0" presId="urn:microsoft.com/office/officeart/2017/3/layout/DropPinTimeline"/>
    <dgm:cxn modelId="{A6022603-59CE-4843-8410-8BBA9B5A6EC0}" type="presParOf" srcId="{3FD02499-86AD-0F47-B32B-245F140714D1}" destId="{B4B94BD2-D326-BC48-9DFD-910A7370CD5C}" srcOrd="1" destOrd="0" presId="urn:microsoft.com/office/officeart/2017/3/layout/DropPinTimeline"/>
    <dgm:cxn modelId="{9C7CEF79-030D-A747-B7C4-B7B2C0110989}" type="presParOf" srcId="{B4B94BD2-D326-BC48-9DFD-910A7370CD5C}" destId="{A7255CC9-C856-7242-922D-FF1472734858}" srcOrd="0" destOrd="0" presId="urn:microsoft.com/office/officeart/2017/3/layout/DropPinTimeline"/>
    <dgm:cxn modelId="{F031E1E9-0D15-3347-B900-316A52E09FDC}" type="presParOf" srcId="{B4B94BD2-D326-BC48-9DFD-910A7370CD5C}" destId="{9D9F71FA-D2E3-4243-85E3-B48CB6DDA423}" srcOrd="1" destOrd="0" presId="urn:microsoft.com/office/officeart/2017/3/layout/DropPinTimeline"/>
    <dgm:cxn modelId="{02914ED3-2150-E949-8242-59766264FEA4}" type="presParOf" srcId="{3FD02499-86AD-0F47-B32B-245F140714D1}" destId="{B59D68FC-5792-1D4D-B9F1-9EECF4B4EEC7}" srcOrd="2" destOrd="0" presId="urn:microsoft.com/office/officeart/2017/3/layout/DropPinTimeline"/>
    <dgm:cxn modelId="{C787F143-767F-0940-B720-57E1A87436D7}" type="presParOf" srcId="{3FD02499-86AD-0F47-B32B-245F140714D1}" destId="{CC8652A6-D361-904E-956F-ADC549FB2CC1}" srcOrd="3" destOrd="0" presId="urn:microsoft.com/office/officeart/2017/3/layout/DropPinTimeline"/>
    <dgm:cxn modelId="{7F1565B3-0755-FF42-B093-01BCFB36B497}" type="presParOf" srcId="{3FD02499-86AD-0F47-B32B-245F140714D1}" destId="{37457B2D-2700-5645-B17F-A2E1D597E958}" srcOrd="4" destOrd="0" presId="urn:microsoft.com/office/officeart/2017/3/layout/DropPinTimeline"/>
    <dgm:cxn modelId="{8ACF73A5-94F6-0940-8495-E3B7DBBD26A2}" type="presParOf" srcId="{3FD02499-86AD-0F47-B32B-245F140714D1}" destId="{EEE97EE0-565F-994E-B524-E0FB0164D362}" srcOrd="5" destOrd="0" presId="urn:microsoft.com/office/officeart/2017/3/layout/DropPinTimeline"/>
    <dgm:cxn modelId="{E98D0C2F-D8D5-0842-822B-91B03592038D}" type="presParOf" srcId="{524F72CD-53AD-E044-A1AC-7F099202606F}" destId="{4C5A04E2-0A81-B84C-9AF6-FCC6ACFED115}" srcOrd="1" destOrd="0" presId="urn:microsoft.com/office/officeart/2017/3/layout/DropPinTimeline"/>
    <dgm:cxn modelId="{3E24AF8D-8A81-2040-B156-63921FF5E434}" type="presParOf" srcId="{524F72CD-53AD-E044-A1AC-7F099202606F}" destId="{8D349721-B95C-CD4F-A34F-5DFC8EDFDC2E}" srcOrd="2" destOrd="0" presId="urn:microsoft.com/office/officeart/2017/3/layout/DropPinTimeline"/>
    <dgm:cxn modelId="{A603EF48-C242-CA46-B836-BD95B6C09837}" type="presParOf" srcId="{8D349721-B95C-CD4F-A34F-5DFC8EDFDC2E}" destId="{789DCD74-C2EF-D746-AEB7-9841D6383C45}" srcOrd="0" destOrd="0" presId="urn:microsoft.com/office/officeart/2017/3/layout/DropPinTimeline"/>
    <dgm:cxn modelId="{3F3FE95F-0F49-4543-A720-498D15047219}" type="presParOf" srcId="{8D349721-B95C-CD4F-A34F-5DFC8EDFDC2E}" destId="{D220A627-1E2D-0A48-B503-63E878046ED8}" srcOrd="1" destOrd="0" presId="urn:microsoft.com/office/officeart/2017/3/layout/DropPinTimeline"/>
    <dgm:cxn modelId="{29A1ED82-301F-8742-AEB1-36B73B32364B}" type="presParOf" srcId="{D220A627-1E2D-0A48-B503-63E878046ED8}" destId="{297ADD75-B022-E144-BE66-D1C79A4178EA}" srcOrd="0" destOrd="0" presId="urn:microsoft.com/office/officeart/2017/3/layout/DropPinTimeline"/>
    <dgm:cxn modelId="{22A9CC2D-3152-4643-93FF-CA38AA0F75CD}" type="presParOf" srcId="{D220A627-1E2D-0A48-B503-63E878046ED8}" destId="{CA8414A8-809E-9748-B1DC-110DFE3CFD06}" srcOrd="1" destOrd="0" presId="urn:microsoft.com/office/officeart/2017/3/layout/DropPinTimeline"/>
    <dgm:cxn modelId="{84B928A7-89F0-1C4C-8A1F-94F808FFFEE0}" type="presParOf" srcId="{8D349721-B95C-CD4F-A34F-5DFC8EDFDC2E}" destId="{A53FC8FA-761D-9D46-9B8B-621363BB50A8}" srcOrd="2" destOrd="0" presId="urn:microsoft.com/office/officeart/2017/3/layout/DropPinTimeline"/>
    <dgm:cxn modelId="{5AFBF4FE-0D3E-F141-9AC5-3B3455F5A658}" type="presParOf" srcId="{8D349721-B95C-CD4F-A34F-5DFC8EDFDC2E}" destId="{0E3B9FA9-AA35-1948-AF62-BA48E334F917}" srcOrd="3" destOrd="0" presId="urn:microsoft.com/office/officeart/2017/3/layout/DropPinTimeline"/>
    <dgm:cxn modelId="{32489ACE-29EF-CC4D-83D3-EF29A7A36A0A}" type="presParOf" srcId="{8D349721-B95C-CD4F-A34F-5DFC8EDFDC2E}" destId="{518651C5-7036-1844-A86A-24D79C7D86D2}" srcOrd="4" destOrd="0" presId="urn:microsoft.com/office/officeart/2017/3/layout/DropPinTimeline"/>
    <dgm:cxn modelId="{2F77C52E-C0EA-EE4B-9D5F-04DB5CA6C73F}" type="presParOf" srcId="{8D349721-B95C-CD4F-A34F-5DFC8EDFDC2E}" destId="{DAF9C76B-96C4-594E-AB99-96CC481397C8}" srcOrd="5" destOrd="0" presId="urn:microsoft.com/office/officeart/2017/3/layout/DropPinTimeline"/>
    <dgm:cxn modelId="{CFDF1D59-1F7E-BC4C-84AD-4D24DBFF1CA6}" type="presParOf" srcId="{524F72CD-53AD-E044-A1AC-7F099202606F}" destId="{5A5CB3F1-D692-4A4B-B90D-7056A1C75C92}" srcOrd="3" destOrd="0" presId="urn:microsoft.com/office/officeart/2017/3/layout/DropPinTimeline"/>
    <dgm:cxn modelId="{2A667F93-0719-6A4A-866C-CEFDBC0E8038}" type="presParOf" srcId="{524F72CD-53AD-E044-A1AC-7F099202606F}" destId="{99F50FBF-0D6C-454B-BFD6-B8375AE017EC}" srcOrd="4" destOrd="0" presId="urn:microsoft.com/office/officeart/2017/3/layout/DropPinTimeline"/>
    <dgm:cxn modelId="{5DBDEF29-C408-424E-AF93-809BB873134B}" type="presParOf" srcId="{99F50FBF-0D6C-454B-BFD6-B8375AE017EC}" destId="{B784E8B0-DDBD-ED4E-B543-3F52EDCEBD3A}" srcOrd="0" destOrd="0" presId="urn:microsoft.com/office/officeart/2017/3/layout/DropPinTimeline"/>
    <dgm:cxn modelId="{9951D967-3F9D-FD40-BB12-1A506AEADDE2}" type="presParOf" srcId="{99F50FBF-0D6C-454B-BFD6-B8375AE017EC}" destId="{667C7B90-8749-F942-950E-6DC13CA775BC}" srcOrd="1" destOrd="0" presId="urn:microsoft.com/office/officeart/2017/3/layout/DropPinTimeline"/>
    <dgm:cxn modelId="{888158D0-4505-694B-8CAF-88981C086258}" type="presParOf" srcId="{667C7B90-8749-F942-950E-6DC13CA775BC}" destId="{E8C82A9F-BB11-054F-8937-C5CFBD4D645D}" srcOrd="0" destOrd="0" presId="urn:microsoft.com/office/officeart/2017/3/layout/DropPinTimeline"/>
    <dgm:cxn modelId="{7DCD0749-DDC3-634B-AD47-DE52D93B2B97}" type="presParOf" srcId="{667C7B90-8749-F942-950E-6DC13CA775BC}" destId="{00ADF94C-0810-8140-973A-A0DCEE7A0942}" srcOrd="1" destOrd="0" presId="urn:microsoft.com/office/officeart/2017/3/layout/DropPinTimeline"/>
    <dgm:cxn modelId="{8F3CB83F-B04C-A144-9AE6-A534A84235E3}" type="presParOf" srcId="{99F50FBF-0D6C-454B-BFD6-B8375AE017EC}" destId="{898C9961-759D-404B-9249-6766EF434EBD}" srcOrd="2" destOrd="0" presId="urn:microsoft.com/office/officeart/2017/3/layout/DropPinTimeline"/>
    <dgm:cxn modelId="{3A5ACED4-F525-6140-9F00-AEC44D869F49}" type="presParOf" srcId="{99F50FBF-0D6C-454B-BFD6-B8375AE017EC}" destId="{F036C358-1FCF-2847-8238-3827B36F3F9D}" srcOrd="3" destOrd="0" presId="urn:microsoft.com/office/officeart/2017/3/layout/DropPinTimeline"/>
    <dgm:cxn modelId="{C2F6A4BD-34BB-604A-8710-EB3D80DA30C8}" type="presParOf" srcId="{99F50FBF-0D6C-454B-BFD6-B8375AE017EC}" destId="{8B752A6C-70FB-C440-8AD8-3B01BB30DD63}" srcOrd="4" destOrd="0" presId="urn:microsoft.com/office/officeart/2017/3/layout/DropPinTimeline"/>
    <dgm:cxn modelId="{A090DBA8-03A3-7D42-9637-B5481917FC6D}" type="presParOf" srcId="{99F50FBF-0D6C-454B-BFD6-B8375AE017EC}" destId="{C3C8AE77-0C7E-7C46-A579-02D6CD9A84BE}" srcOrd="5" destOrd="0" presId="urn:microsoft.com/office/officeart/2017/3/layout/DropPinTimeline"/>
    <dgm:cxn modelId="{671494A4-6F8B-2F4D-B06B-E99D8E90692B}" type="presParOf" srcId="{524F72CD-53AD-E044-A1AC-7F099202606F}" destId="{98C96FA3-EFE6-C746-B521-A1511A08D804}" srcOrd="5" destOrd="0" presId="urn:microsoft.com/office/officeart/2017/3/layout/DropPinTimeline"/>
    <dgm:cxn modelId="{9B2D8A2E-D938-1740-B446-71C298AAD268}" type="presParOf" srcId="{524F72CD-53AD-E044-A1AC-7F099202606F}" destId="{C6D9F69E-3D3B-8745-8698-3A20B8E30B9C}" srcOrd="6" destOrd="0" presId="urn:microsoft.com/office/officeart/2017/3/layout/DropPinTimeline"/>
    <dgm:cxn modelId="{A718530F-B38A-DF41-920B-5A6D2ABF49F8}" type="presParOf" srcId="{C6D9F69E-3D3B-8745-8698-3A20B8E30B9C}" destId="{00259934-9B2C-B04A-AC49-636012FBF658}" srcOrd="0" destOrd="0" presId="urn:microsoft.com/office/officeart/2017/3/layout/DropPinTimeline"/>
    <dgm:cxn modelId="{3E13D623-079C-B441-A45D-FF8F2486C2A9}" type="presParOf" srcId="{C6D9F69E-3D3B-8745-8698-3A20B8E30B9C}" destId="{2C8404BE-289C-B046-84F9-65E02686EEA9}" srcOrd="1" destOrd="0" presId="urn:microsoft.com/office/officeart/2017/3/layout/DropPinTimeline"/>
    <dgm:cxn modelId="{A7672E53-2034-CB46-8302-320D48F43C4B}" type="presParOf" srcId="{2C8404BE-289C-B046-84F9-65E02686EEA9}" destId="{9115935C-05E8-D94D-A86A-FCBDB59B837E}" srcOrd="0" destOrd="0" presId="urn:microsoft.com/office/officeart/2017/3/layout/DropPinTimeline"/>
    <dgm:cxn modelId="{B10DC3E4-CF66-9846-AEBD-364835FB33D2}" type="presParOf" srcId="{2C8404BE-289C-B046-84F9-65E02686EEA9}" destId="{B435A2CB-7CE5-F74D-A079-B3443AD832B8}" srcOrd="1" destOrd="0" presId="urn:microsoft.com/office/officeart/2017/3/layout/DropPinTimeline"/>
    <dgm:cxn modelId="{8EE34922-5E27-A24E-B8A3-FE0C8C5BBD88}" type="presParOf" srcId="{C6D9F69E-3D3B-8745-8698-3A20B8E30B9C}" destId="{0649FFF6-C4FB-E44D-9152-F82F080501D4}" srcOrd="2" destOrd="0" presId="urn:microsoft.com/office/officeart/2017/3/layout/DropPinTimeline"/>
    <dgm:cxn modelId="{32707C78-AECC-1249-BDF0-65E45CC29D8D}" type="presParOf" srcId="{C6D9F69E-3D3B-8745-8698-3A20B8E30B9C}" destId="{89C4EB16-9AED-874A-A947-1DB9BBF611A9}" srcOrd="3" destOrd="0" presId="urn:microsoft.com/office/officeart/2017/3/layout/DropPinTimeline"/>
    <dgm:cxn modelId="{8AB2444E-F7ED-D343-BA7B-A8073086EDB5}" type="presParOf" srcId="{C6D9F69E-3D3B-8745-8698-3A20B8E30B9C}" destId="{2087836D-842C-E147-9FC9-69D0B56FBBD8}" srcOrd="4" destOrd="0" presId="urn:microsoft.com/office/officeart/2017/3/layout/DropPinTimeline"/>
    <dgm:cxn modelId="{1D6D0D50-1044-EF4C-9920-98CAA500DB83}" type="presParOf" srcId="{C6D9F69E-3D3B-8745-8698-3A20B8E30B9C}" destId="{30C7CE35-7354-0C40-9AC6-70DA3CECE106}" srcOrd="5" destOrd="0" presId="urn:microsoft.com/office/officeart/2017/3/layout/DropPinTimeline"/>
    <dgm:cxn modelId="{E0DD607D-2409-154F-B03E-53FA50913E65}" type="presParOf" srcId="{524F72CD-53AD-E044-A1AC-7F099202606F}" destId="{4D689C30-05EE-A943-8CA6-25DB9ED9D9FE}" srcOrd="7" destOrd="0" presId="urn:microsoft.com/office/officeart/2017/3/layout/DropPinTimeline"/>
    <dgm:cxn modelId="{6210CB66-249F-EE45-BC7A-3656BC1084F9}" type="presParOf" srcId="{524F72CD-53AD-E044-A1AC-7F099202606F}" destId="{1DA583F6-4039-6F4C-8A7E-609B541BE45D}" srcOrd="8" destOrd="0" presId="urn:microsoft.com/office/officeart/2017/3/layout/DropPinTimeline"/>
    <dgm:cxn modelId="{D8D875A5-E7BE-E74C-9268-CE02B11846BD}" type="presParOf" srcId="{1DA583F6-4039-6F4C-8A7E-609B541BE45D}" destId="{F4AA9A67-3A12-2744-A38A-970D07DF74FE}" srcOrd="0" destOrd="0" presId="urn:microsoft.com/office/officeart/2017/3/layout/DropPinTimeline"/>
    <dgm:cxn modelId="{34049873-54AD-8D41-B9D2-72C6651D0C8A}" type="presParOf" srcId="{1DA583F6-4039-6F4C-8A7E-609B541BE45D}" destId="{6185438A-4C61-9147-B0DC-573874B87B24}" srcOrd="1" destOrd="0" presId="urn:microsoft.com/office/officeart/2017/3/layout/DropPinTimeline"/>
    <dgm:cxn modelId="{B24E4CDF-ECCD-0B4A-8786-31A527CE61B8}" type="presParOf" srcId="{6185438A-4C61-9147-B0DC-573874B87B24}" destId="{62377927-6CE2-C746-8640-C29B50AEA05A}" srcOrd="0" destOrd="0" presId="urn:microsoft.com/office/officeart/2017/3/layout/DropPinTimeline"/>
    <dgm:cxn modelId="{F6C6E823-F43D-1544-907A-1C92EA283A53}" type="presParOf" srcId="{6185438A-4C61-9147-B0DC-573874B87B24}" destId="{A2CF5C6A-4955-064F-9D77-57F53390CB6C}" srcOrd="1" destOrd="0" presId="urn:microsoft.com/office/officeart/2017/3/layout/DropPinTimeline"/>
    <dgm:cxn modelId="{336555EF-2C53-8642-B8B3-14E5988E117D}" type="presParOf" srcId="{1DA583F6-4039-6F4C-8A7E-609B541BE45D}" destId="{941BEE1B-F68C-2243-A359-D10FD261B59B}" srcOrd="2" destOrd="0" presId="urn:microsoft.com/office/officeart/2017/3/layout/DropPinTimeline"/>
    <dgm:cxn modelId="{3C6475D3-45FB-524D-BF55-C4C91A952C1B}" type="presParOf" srcId="{1DA583F6-4039-6F4C-8A7E-609B541BE45D}" destId="{B3E5B7C7-457A-BC41-8CFA-C97CE8022ACA}" srcOrd="3" destOrd="0" presId="urn:microsoft.com/office/officeart/2017/3/layout/DropPinTimeline"/>
    <dgm:cxn modelId="{5B84D1E9-AE35-9149-96A3-194F3F3F239F}" type="presParOf" srcId="{1DA583F6-4039-6F4C-8A7E-609B541BE45D}" destId="{8B69CB56-CEB1-414A-9F43-03C20C3DCB60}" srcOrd="4" destOrd="0" presId="urn:microsoft.com/office/officeart/2017/3/layout/DropPinTimeline"/>
    <dgm:cxn modelId="{74608FF2-3DEE-9C4D-81A6-A70CCA731577}" type="presParOf" srcId="{1DA583F6-4039-6F4C-8A7E-609B541BE45D}" destId="{1D6692C4-3699-9940-8BDF-6EE2B65F8D6F}" srcOrd="5" destOrd="0" presId="urn:microsoft.com/office/officeart/2017/3/layout/DropPinTimeline"/>
    <dgm:cxn modelId="{66ECED75-95BB-C342-B403-175AA2A0CBB2}" type="presParOf" srcId="{524F72CD-53AD-E044-A1AC-7F099202606F}" destId="{CE7EB7BE-8D16-0F40-A378-B5864E658EB5}" srcOrd="9" destOrd="0" presId="urn:microsoft.com/office/officeart/2017/3/layout/DropPinTimeline"/>
    <dgm:cxn modelId="{A4131FA4-DE1D-0345-A83F-F20EC2EC8EF1}" type="presParOf" srcId="{524F72CD-53AD-E044-A1AC-7F099202606F}" destId="{DBDF3B76-AC8E-2E47-8914-4F10FAB905A5}" srcOrd="10" destOrd="0" presId="urn:microsoft.com/office/officeart/2017/3/layout/DropPinTimeline"/>
    <dgm:cxn modelId="{674FB0F4-FEDB-7C46-AF10-3C37F02081A5}" type="presParOf" srcId="{DBDF3B76-AC8E-2E47-8914-4F10FAB905A5}" destId="{5C731CF0-8A4C-D14E-AD30-3392285D58E5}" srcOrd="0" destOrd="0" presId="urn:microsoft.com/office/officeart/2017/3/layout/DropPinTimeline"/>
    <dgm:cxn modelId="{3EADA12A-CB83-EE49-90B2-E997F91764E3}" type="presParOf" srcId="{DBDF3B76-AC8E-2E47-8914-4F10FAB905A5}" destId="{51959AED-8754-924E-8B8F-8DD27C7F046D}" srcOrd="1" destOrd="0" presId="urn:microsoft.com/office/officeart/2017/3/layout/DropPinTimeline"/>
    <dgm:cxn modelId="{3B3F9AFB-680F-C44F-844E-F0E5BE699869}" type="presParOf" srcId="{51959AED-8754-924E-8B8F-8DD27C7F046D}" destId="{30A028FF-F845-234D-B7F9-51995463E7E3}" srcOrd="0" destOrd="0" presId="urn:microsoft.com/office/officeart/2017/3/layout/DropPinTimeline"/>
    <dgm:cxn modelId="{2691E5E4-A659-AB44-87D2-C6B438D502FA}" type="presParOf" srcId="{51959AED-8754-924E-8B8F-8DD27C7F046D}" destId="{2F7491CF-6F1E-144E-89FC-02B6217E3FD6}" srcOrd="1" destOrd="0" presId="urn:microsoft.com/office/officeart/2017/3/layout/DropPinTimeline"/>
    <dgm:cxn modelId="{C3D20D6F-6A98-7A4D-8CBB-DAD7B84EA80E}" type="presParOf" srcId="{DBDF3B76-AC8E-2E47-8914-4F10FAB905A5}" destId="{10224373-9DCC-9C4A-A3C5-CF845AC3488F}" srcOrd="2" destOrd="0" presId="urn:microsoft.com/office/officeart/2017/3/layout/DropPinTimeline"/>
    <dgm:cxn modelId="{90C7722B-0B67-2745-9011-EC3BB54877F6}" type="presParOf" srcId="{DBDF3B76-AC8E-2E47-8914-4F10FAB905A5}" destId="{7AB3984B-5A04-B84C-A6D6-CB06393FF378}" srcOrd="3" destOrd="0" presId="urn:microsoft.com/office/officeart/2017/3/layout/DropPinTimeline"/>
    <dgm:cxn modelId="{1ADCC583-8C9D-4246-A898-05BB9075358A}" type="presParOf" srcId="{DBDF3B76-AC8E-2E47-8914-4F10FAB905A5}" destId="{B59D3DAE-9AB4-1741-B40D-617881F64385}" srcOrd="4" destOrd="0" presId="urn:microsoft.com/office/officeart/2017/3/layout/DropPinTimeline"/>
    <dgm:cxn modelId="{E90735BB-9E6E-8749-87F7-238A1310D8BD}" type="presParOf" srcId="{DBDF3B76-AC8E-2E47-8914-4F10FAB905A5}" destId="{92E46285-C882-124D-B8D6-B3D0681D3B12}" srcOrd="5" destOrd="0" presId="urn:microsoft.com/office/officeart/2017/3/layout/DropPinTimeline"/>
    <dgm:cxn modelId="{F735DABA-11D6-4E47-B559-27562A831D61}" type="presParOf" srcId="{524F72CD-53AD-E044-A1AC-7F099202606F}" destId="{C7D93D72-8D0A-C640-946E-CB72149D968B}" srcOrd="11" destOrd="0" presId="urn:microsoft.com/office/officeart/2017/3/layout/DropPinTimeline"/>
    <dgm:cxn modelId="{E9BAAFA5-DEC8-EA40-902A-054B6B43A53C}" type="presParOf" srcId="{524F72CD-53AD-E044-A1AC-7F099202606F}" destId="{92F02AA8-DA64-D746-8FDF-FC107C807C96}" srcOrd="12" destOrd="0" presId="urn:microsoft.com/office/officeart/2017/3/layout/DropPinTimeline"/>
    <dgm:cxn modelId="{BCF5B3EF-CAD8-8340-9713-739643C49AF3}" type="presParOf" srcId="{92F02AA8-DA64-D746-8FDF-FC107C807C96}" destId="{DF3F7228-8AB2-AE4B-97AC-D7A0ED943B31}" srcOrd="0" destOrd="0" presId="urn:microsoft.com/office/officeart/2017/3/layout/DropPinTimeline"/>
    <dgm:cxn modelId="{3F8BA23B-4CAC-1C4E-945F-A470EBE6EAF0}" type="presParOf" srcId="{92F02AA8-DA64-D746-8FDF-FC107C807C96}" destId="{907579DE-631E-114A-871E-91DAD90A5D51}" srcOrd="1" destOrd="0" presId="urn:microsoft.com/office/officeart/2017/3/layout/DropPinTimeline"/>
    <dgm:cxn modelId="{3005CA3F-72A7-3949-B66C-DD9EC5DDF805}" type="presParOf" srcId="{907579DE-631E-114A-871E-91DAD90A5D51}" destId="{7A594E58-76D3-8546-829B-96590E373DEB}" srcOrd="0" destOrd="0" presId="urn:microsoft.com/office/officeart/2017/3/layout/DropPinTimeline"/>
    <dgm:cxn modelId="{93914118-ACAE-024A-87A6-D133C8B4ADC6}" type="presParOf" srcId="{907579DE-631E-114A-871E-91DAD90A5D51}" destId="{3090997A-4D2C-D549-803C-83CB6DC8F823}" srcOrd="1" destOrd="0" presId="urn:microsoft.com/office/officeart/2017/3/layout/DropPinTimeline"/>
    <dgm:cxn modelId="{D2B90181-D563-CA44-BD6F-42DE31C6050A}" type="presParOf" srcId="{92F02AA8-DA64-D746-8FDF-FC107C807C96}" destId="{1CA5D23B-4DA6-3A4E-8FC5-F323B451F023}" srcOrd="2" destOrd="0" presId="urn:microsoft.com/office/officeart/2017/3/layout/DropPinTimeline"/>
    <dgm:cxn modelId="{1C3BFBB7-156B-A748-BB4D-52D74D79E06F}" type="presParOf" srcId="{92F02AA8-DA64-D746-8FDF-FC107C807C96}" destId="{A39FF463-21FA-4049-A439-D2D6B704144B}" srcOrd="3" destOrd="0" presId="urn:microsoft.com/office/officeart/2017/3/layout/DropPinTimeline"/>
    <dgm:cxn modelId="{B259BA8D-4745-2942-91B6-79FCC2B95CB8}" type="presParOf" srcId="{92F02AA8-DA64-D746-8FDF-FC107C807C96}" destId="{C5773AA8-F77E-FD48-A740-3E3F251CDFFF}" srcOrd="4" destOrd="0" presId="urn:microsoft.com/office/officeart/2017/3/layout/DropPinTimeline"/>
    <dgm:cxn modelId="{D163CEB9-6237-2D4C-9212-FAF57225C915}" type="presParOf" srcId="{92F02AA8-DA64-D746-8FDF-FC107C807C96}" destId="{7B997AD6-5B4C-B547-A175-30E545A0BACA}" srcOrd="5" destOrd="0" presId="urn:microsoft.com/office/officeart/2017/3/layout/DropPinTimeline"/>
    <dgm:cxn modelId="{2F39D3D7-5583-DB40-80D5-0844AA3419A5}" type="presParOf" srcId="{524F72CD-53AD-E044-A1AC-7F099202606F}" destId="{103F5A92-A2E3-0B44-9E95-1524D867D7B4}" srcOrd="13" destOrd="0" presId="urn:microsoft.com/office/officeart/2017/3/layout/DropPinTimeline"/>
    <dgm:cxn modelId="{B2303F52-A2CE-1E4C-BFD7-826AFC471726}" type="presParOf" srcId="{524F72CD-53AD-E044-A1AC-7F099202606F}" destId="{C712E15F-3E72-0240-B632-ECC2561073CC}" srcOrd="14" destOrd="0" presId="urn:microsoft.com/office/officeart/2017/3/layout/DropPinTimeline"/>
    <dgm:cxn modelId="{77221802-6495-8840-8A13-2F4BCBE85300}" type="presParOf" srcId="{C712E15F-3E72-0240-B632-ECC2561073CC}" destId="{D7CB3EC4-3207-1647-B541-0A885A7EA1A8}" srcOrd="0" destOrd="0" presId="urn:microsoft.com/office/officeart/2017/3/layout/DropPinTimeline"/>
    <dgm:cxn modelId="{CC5C1164-8743-5241-8CA9-F23E88D4C833}" type="presParOf" srcId="{C712E15F-3E72-0240-B632-ECC2561073CC}" destId="{2549961C-132B-BF42-A7EE-BBAC9B9E5E4B}" srcOrd="1" destOrd="0" presId="urn:microsoft.com/office/officeart/2017/3/layout/DropPinTimeline"/>
    <dgm:cxn modelId="{E8BC3E9C-826E-3B45-9024-F88728D8AADC}" type="presParOf" srcId="{2549961C-132B-BF42-A7EE-BBAC9B9E5E4B}" destId="{2631F2CD-CE1F-D841-A314-E647C53ECDD8}" srcOrd="0" destOrd="0" presId="urn:microsoft.com/office/officeart/2017/3/layout/DropPinTimeline"/>
    <dgm:cxn modelId="{05078975-F9F1-144F-AA67-1BAB368C2432}" type="presParOf" srcId="{2549961C-132B-BF42-A7EE-BBAC9B9E5E4B}" destId="{CF055E6B-6536-2942-84CF-69105785B123}" srcOrd="1" destOrd="0" presId="urn:microsoft.com/office/officeart/2017/3/layout/DropPinTimeline"/>
    <dgm:cxn modelId="{30EC8C66-1B3B-344D-AEB9-D99C46B93CB3}" type="presParOf" srcId="{C712E15F-3E72-0240-B632-ECC2561073CC}" destId="{C01BD9BB-6F3F-FD4B-94B7-4383D822F95C}" srcOrd="2" destOrd="0" presId="urn:microsoft.com/office/officeart/2017/3/layout/DropPinTimeline"/>
    <dgm:cxn modelId="{1681E3D3-A958-F343-BB59-CC535AE8E3D1}" type="presParOf" srcId="{C712E15F-3E72-0240-B632-ECC2561073CC}" destId="{FDF4AA2D-CBBE-914A-B71D-0F82BD95CD70}" srcOrd="3" destOrd="0" presId="urn:microsoft.com/office/officeart/2017/3/layout/DropPinTimeline"/>
    <dgm:cxn modelId="{192DD148-2398-9E4A-83B5-D500854833AB}" type="presParOf" srcId="{C712E15F-3E72-0240-B632-ECC2561073CC}" destId="{CF62E589-0132-5249-ADB9-29FC7921ABA7}" srcOrd="4" destOrd="0" presId="urn:microsoft.com/office/officeart/2017/3/layout/DropPinTimeline"/>
    <dgm:cxn modelId="{BE10A2AA-AD34-684F-A7D9-0495B7468EEB}" type="presParOf" srcId="{C712E15F-3E72-0240-B632-ECC2561073CC}" destId="{B26664D7-2063-6246-AAFD-872E982297F4}"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3EAA58C-BB43-492F-BC52-46F3EFFAB655}" type="doc">
      <dgm:prSet loTypeId="urn:microsoft.com/office/officeart/2018/2/layout/IconLabelDescriptionList" loCatId="icon" qsTypeId="urn:microsoft.com/office/officeart/2005/8/quickstyle/simple5" qsCatId="simple" csTypeId="urn:microsoft.com/office/officeart/2018/5/colors/Iconchunking_neutralbg_colorful1" csCatId="colorful" phldr="1"/>
      <dgm:spPr/>
      <dgm:t>
        <a:bodyPr/>
        <a:lstStyle/>
        <a:p>
          <a:endParaRPr lang="en-US"/>
        </a:p>
      </dgm:t>
    </dgm:pt>
    <dgm:pt modelId="{7EC6A40D-2144-44A4-BCE3-27E0FCFC22EA}">
      <dgm:prSet/>
      <dgm:spPr/>
      <dgm:t>
        <a:bodyPr/>
        <a:lstStyle/>
        <a:p>
          <a:pPr>
            <a:lnSpc>
              <a:spcPct val="100000"/>
            </a:lnSpc>
            <a:defRPr b="1"/>
          </a:pPr>
          <a:r>
            <a:rPr lang="en-AE"/>
            <a:t>Evolution from Linear to Nonlinear Methods</a:t>
          </a:r>
          <a:endParaRPr lang="en-US"/>
        </a:p>
      </dgm:t>
    </dgm:pt>
    <dgm:pt modelId="{B513043D-26E5-4171-B3F4-2B0F0E3D6318}" type="parTrans" cxnId="{794D203A-AC56-42F3-B2A0-0DFD0002A940}">
      <dgm:prSet/>
      <dgm:spPr/>
      <dgm:t>
        <a:bodyPr/>
        <a:lstStyle/>
        <a:p>
          <a:endParaRPr lang="en-US"/>
        </a:p>
      </dgm:t>
    </dgm:pt>
    <dgm:pt modelId="{46444E34-E2E7-4A7C-97FA-D8A88B73322B}" type="sibTrans" cxnId="{794D203A-AC56-42F3-B2A0-0DFD0002A940}">
      <dgm:prSet/>
      <dgm:spPr/>
      <dgm:t>
        <a:bodyPr/>
        <a:lstStyle/>
        <a:p>
          <a:endParaRPr lang="en-US"/>
        </a:p>
      </dgm:t>
    </dgm:pt>
    <dgm:pt modelId="{FA520260-4091-44C9-83D1-FB4B03E6DA07}">
      <dgm:prSet/>
      <dgm:spPr/>
      <dgm:t>
        <a:bodyPr/>
        <a:lstStyle/>
        <a:p>
          <a:pPr>
            <a:lnSpc>
              <a:spcPct val="100000"/>
            </a:lnSpc>
          </a:pPr>
          <a:r>
            <a:rPr lang="en-AE"/>
            <a:t>Early methods focu</a:t>
          </a:r>
          <a:r>
            <a:rPr lang="en-US"/>
            <a:t>s</a:t>
          </a:r>
          <a:r>
            <a:rPr lang="en-AE"/>
            <a:t> on </a:t>
          </a:r>
          <a:r>
            <a:rPr lang="en-AE" b="1" u="sng"/>
            <a:t>linear transformations</a:t>
          </a:r>
          <a:r>
            <a:rPr lang="en-AE"/>
            <a:t>.</a:t>
          </a:r>
          <a:endParaRPr lang="en-US"/>
        </a:p>
      </dgm:t>
    </dgm:pt>
    <dgm:pt modelId="{3E0656B6-2739-49C5-92A7-7313CCAEFBB8}" type="parTrans" cxnId="{00A76A32-656F-43FE-BB74-0DD2BACDB54C}">
      <dgm:prSet/>
      <dgm:spPr/>
      <dgm:t>
        <a:bodyPr/>
        <a:lstStyle/>
        <a:p>
          <a:endParaRPr lang="en-US"/>
        </a:p>
      </dgm:t>
    </dgm:pt>
    <dgm:pt modelId="{08346862-CBAB-4992-8E11-74ECA44F2EA7}" type="sibTrans" cxnId="{00A76A32-656F-43FE-BB74-0DD2BACDB54C}">
      <dgm:prSet/>
      <dgm:spPr/>
      <dgm:t>
        <a:bodyPr/>
        <a:lstStyle/>
        <a:p>
          <a:endParaRPr lang="en-US"/>
        </a:p>
      </dgm:t>
    </dgm:pt>
    <dgm:pt modelId="{473E3E89-D346-4F93-BC18-B201EDBC87B4}">
      <dgm:prSet/>
      <dgm:spPr/>
      <dgm:t>
        <a:bodyPr/>
        <a:lstStyle/>
        <a:p>
          <a:pPr>
            <a:lnSpc>
              <a:spcPct val="100000"/>
            </a:lnSpc>
          </a:pPr>
          <a:r>
            <a:rPr lang="en-US" b="1" u="sng"/>
            <a:t>Nonlinear methods</a:t>
          </a:r>
          <a:r>
            <a:rPr lang="en-US"/>
            <a:t> evolved to undercover complex and high dimensional data structures.</a:t>
          </a:r>
        </a:p>
      </dgm:t>
    </dgm:pt>
    <dgm:pt modelId="{8D60BD7C-43F3-452A-A0CD-563079DFD418}" type="parTrans" cxnId="{918B4F98-FDE3-4390-938E-60E1A8CCB99E}">
      <dgm:prSet/>
      <dgm:spPr/>
      <dgm:t>
        <a:bodyPr/>
        <a:lstStyle/>
        <a:p>
          <a:endParaRPr lang="en-US"/>
        </a:p>
      </dgm:t>
    </dgm:pt>
    <dgm:pt modelId="{C0BE89A4-AF6E-48E9-B08C-7C83C4BFBFD3}" type="sibTrans" cxnId="{918B4F98-FDE3-4390-938E-60E1A8CCB99E}">
      <dgm:prSet/>
      <dgm:spPr/>
      <dgm:t>
        <a:bodyPr/>
        <a:lstStyle/>
        <a:p>
          <a:endParaRPr lang="en-US"/>
        </a:p>
      </dgm:t>
    </dgm:pt>
    <dgm:pt modelId="{A49580A7-32D7-48BB-B274-9A6FBF13593D}">
      <dgm:prSet/>
      <dgm:spPr/>
      <dgm:t>
        <a:bodyPr/>
        <a:lstStyle/>
        <a:p>
          <a:pPr>
            <a:lnSpc>
              <a:spcPct val="100000"/>
            </a:lnSpc>
            <a:defRPr b="1"/>
          </a:pPr>
          <a:r>
            <a:rPr lang="en-AE" dirty="0"/>
            <a:t>Various Fields</a:t>
          </a:r>
          <a:endParaRPr lang="en-US" dirty="0"/>
        </a:p>
      </dgm:t>
    </dgm:pt>
    <dgm:pt modelId="{2F184566-D0A9-4393-9510-ED3485C3C3D8}" type="parTrans" cxnId="{12872665-33A3-40E5-A111-A5C193EB6A63}">
      <dgm:prSet/>
      <dgm:spPr/>
      <dgm:t>
        <a:bodyPr/>
        <a:lstStyle/>
        <a:p>
          <a:endParaRPr lang="en-US"/>
        </a:p>
      </dgm:t>
    </dgm:pt>
    <dgm:pt modelId="{214F0FC2-B414-4BB3-AE4A-743D2D60A020}" type="sibTrans" cxnId="{12872665-33A3-40E5-A111-A5C193EB6A63}">
      <dgm:prSet/>
      <dgm:spPr/>
      <dgm:t>
        <a:bodyPr/>
        <a:lstStyle/>
        <a:p>
          <a:endParaRPr lang="en-US"/>
        </a:p>
      </dgm:t>
    </dgm:pt>
    <dgm:pt modelId="{ABC4DD41-8488-4C75-8274-7772BB064D2F}">
      <dgm:prSet/>
      <dgm:spPr/>
      <dgm:t>
        <a:bodyPr/>
        <a:lstStyle/>
        <a:p>
          <a:pPr>
            <a:lnSpc>
              <a:spcPct val="100000"/>
            </a:lnSpc>
          </a:pPr>
          <a:r>
            <a:rPr lang="en-US" dirty="0"/>
            <a:t>Autoencoders and </a:t>
          </a:r>
          <a:r>
            <a:rPr lang="en-US" dirty="0" err="1"/>
            <a:t>Isomap</a:t>
          </a:r>
          <a:r>
            <a:rPr lang="en-US" dirty="0"/>
            <a:t> have enhanced feature extraction and image reconstruction in </a:t>
          </a:r>
          <a:r>
            <a:rPr lang="en-US" b="1" u="sng" dirty="0"/>
            <a:t>image processing</a:t>
          </a:r>
          <a:r>
            <a:rPr lang="en-US" dirty="0"/>
            <a:t>.</a:t>
          </a:r>
        </a:p>
      </dgm:t>
    </dgm:pt>
    <dgm:pt modelId="{52F66921-AE58-4073-9730-E41A2AB21A84}" type="parTrans" cxnId="{196827A7-A6A6-42E6-95D7-A5B806CDB809}">
      <dgm:prSet/>
      <dgm:spPr/>
      <dgm:t>
        <a:bodyPr/>
        <a:lstStyle/>
        <a:p>
          <a:endParaRPr lang="en-US"/>
        </a:p>
      </dgm:t>
    </dgm:pt>
    <dgm:pt modelId="{D54AE4A3-AA2C-4D1E-B632-6E056534A0EB}" type="sibTrans" cxnId="{196827A7-A6A6-42E6-95D7-A5B806CDB809}">
      <dgm:prSet/>
      <dgm:spPr/>
      <dgm:t>
        <a:bodyPr/>
        <a:lstStyle/>
        <a:p>
          <a:endParaRPr lang="en-US"/>
        </a:p>
      </dgm:t>
    </dgm:pt>
    <dgm:pt modelId="{D1580E40-C034-4F69-85E9-914DEEF1C826}">
      <dgm:prSet/>
      <dgm:spPr/>
      <dgm:t>
        <a:bodyPr/>
        <a:lstStyle/>
        <a:p>
          <a:pPr>
            <a:lnSpc>
              <a:spcPct val="100000"/>
            </a:lnSpc>
          </a:pPr>
          <a:r>
            <a:rPr lang="en-US" dirty="0"/>
            <a:t>In </a:t>
          </a:r>
          <a:r>
            <a:rPr lang="en-US" b="1" u="sng" dirty="0"/>
            <a:t>natural language processing</a:t>
          </a:r>
          <a:r>
            <a:rPr lang="en-US" dirty="0"/>
            <a:t>, techniques like t-SNE and UMAP have improved the visualization of word embeddings.</a:t>
          </a:r>
        </a:p>
      </dgm:t>
    </dgm:pt>
    <dgm:pt modelId="{E7641C35-D5DE-47AD-A648-21FF872C1708}" type="parTrans" cxnId="{4A024614-2823-4C6A-B210-1FD912BDA15F}">
      <dgm:prSet/>
      <dgm:spPr/>
      <dgm:t>
        <a:bodyPr/>
        <a:lstStyle/>
        <a:p>
          <a:endParaRPr lang="en-US"/>
        </a:p>
      </dgm:t>
    </dgm:pt>
    <dgm:pt modelId="{25603C79-0D46-4574-BA7A-CC7BD2CC4C4F}" type="sibTrans" cxnId="{4A024614-2823-4C6A-B210-1FD912BDA15F}">
      <dgm:prSet/>
      <dgm:spPr/>
      <dgm:t>
        <a:bodyPr/>
        <a:lstStyle/>
        <a:p>
          <a:endParaRPr lang="en-US"/>
        </a:p>
      </dgm:t>
    </dgm:pt>
    <dgm:pt modelId="{B0443E79-9CFA-422F-9D64-7DDB9B0F0524}">
      <dgm:prSet/>
      <dgm:spPr/>
      <dgm:t>
        <a:bodyPr/>
        <a:lstStyle/>
        <a:p>
          <a:pPr>
            <a:lnSpc>
              <a:spcPct val="100000"/>
            </a:lnSpc>
          </a:pPr>
          <a:r>
            <a:rPr lang="en-US" dirty="0"/>
            <a:t>PCA and Kernel PCA have been instrumental in analyzing gene expression data in </a:t>
          </a:r>
          <a:r>
            <a:rPr lang="en-US" b="1" u="sng" dirty="0"/>
            <a:t>genomics</a:t>
          </a:r>
          <a:r>
            <a:rPr lang="en-US" dirty="0"/>
            <a:t>.</a:t>
          </a:r>
        </a:p>
      </dgm:t>
    </dgm:pt>
    <dgm:pt modelId="{9E533E87-94A4-4B21-9649-369638888716}" type="parTrans" cxnId="{D75E8F6A-97E8-4D1B-87CD-E7CF221637DA}">
      <dgm:prSet/>
      <dgm:spPr/>
      <dgm:t>
        <a:bodyPr/>
        <a:lstStyle/>
        <a:p>
          <a:endParaRPr lang="en-US"/>
        </a:p>
      </dgm:t>
    </dgm:pt>
    <dgm:pt modelId="{2B788ADF-0A1E-4309-B36F-C3A204995E84}" type="sibTrans" cxnId="{D75E8F6A-97E8-4D1B-87CD-E7CF221637DA}">
      <dgm:prSet/>
      <dgm:spPr/>
      <dgm:t>
        <a:bodyPr/>
        <a:lstStyle/>
        <a:p>
          <a:endParaRPr lang="en-US"/>
        </a:p>
      </dgm:t>
    </dgm:pt>
    <dgm:pt modelId="{F37F244E-1C1F-4BDA-83FF-470B6517106E}" type="pres">
      <dgm:prSet presAssocID="{73EAA58C-BB43-492F-BC52-46F3EFFAB655}" presName="root" presStyleCnt="0">
        <dgm:presLayoutVars>
          <dgm:dir/>
          <dgm:resizeHandles val="exact"/>
        </dgm:presLayoutVars>
      </dgm:prSet>
      <dgm:spPr/>
    </dgm:pt>
    <dgm:pt modelId="{EEFC1277-C4CD-457E-AFEF-5F26B6C6F9A5}" type="pres">
      <dgm:prSet presAssocID="{7EC6A40D-2144-44A4-BCE3-27E0FCFC22EA}" presName="compNode" presStyleCnt="0"/>
      <dgm:spPr/>
    </dgm:pt>
    <dgm:pt modelId="{81D80220-FEEC-43D6-BB1E-83D4FC8D70CC}" type="pres">
      <dgm:prSet presAssocID="{7EC6A40D-2144-44A4-BCE3-27E0FCFC22E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icroscope"/>
        </a:ext>
      </dgm:extLst>
    </dgm:pt>
    <dgm:pt modelId="{A3878A4F-DE77-4F6F-8177-14671D4F62D6}" type="pres">
      <dgm:prSet presAssocID="{7EC6A40D-2144-44A4-BCE3-27E0FCFC22EA}" presName="iconSpace" presStyleCnt="0"/>
      <dgm:spPr/>
    </dgm:pt>
    <dgm:pt modelId="{07F1D748-45B2-46BA-81FA-520FE20F27D9}" type="pres">
      <dgm:prSet presAssocID="{7EC6A40D-2144-44A4-BCE3-27E0FCFC22EA}" presName="parTx" presStyleLbl="revTx" presStyleIdx="0" presStyleCnt="4">
        <dgm:presLayoutVars>
          <dgm:chMax val="0"/>
          <dgm:chPref val="0"/>
        </dgm:presLayoutVars>
      </dgm:prSet>
      <dgm:spPr/>
    </dgm:pt>
    <dgm:pt modelId="{F2BD6845-9EE7-4143-924A-FD8BAB2EF7F3}" type="pres">
      <dgm:prSet presAssocID="{7EC6A40D-2144-44A4-BCE3-27E0FCFC22EA}" presName="txSpace" presStyleCnt="0"/>
      <dgm:spPr/>
    </dgm:pt>
    <dgm:pt modelId="{EAA8FCC3-D64E-455C-9AF8-59C4A19DD16D}" type="pres">
      <dgm:prSet presAssocID="{7EC6A40D-2144-44A4-BCE3-27E0FCFC22EA}" presName="desTx" presStyleLbl="revTx" presStyleIdx="1" presStyleCnt="4">
        <dgm:presLayoutVars/>
      </dgm:prSet>
      <dgm:spPr/>
    </dgm:pt>
    <dgm:pt modelId="{ECE526CD-E0A1-40B3-8BF8-8162BF92B3F3}" type="pres">
      <dgm:prSet presAssocID="{46444E34-E2E7-4A7C-97FA-D8A88B73322B}" presName="sibTrans" presStyleCnt="0"/>
      <dgm:spPr/>
    </dgm:pt>
    <dgm:pt modelId="{33496ED7-9552-4FA6-A451-452792B3ADF5}" type="pres">
      <dgm:prSet presAssocID="{A49580A7-32D7-48BB-B274-9A6FBF13593D}" presName="compNode" presStyleCnt="0"/>
      <dgm:spPr/>
    </dgm:pt>
    <dgm:pt modelId="{5475E850-3BAC-4A05-A12D-3225118ACEA6}" type="pres">
      <dgm:prSet presAssocID="{A49580A7-32D7-48BB-B274-9A6FBF13593D}" presName="iconRect" presStyleLbl="node1" presStyleIdx="1" presStyleCnt="2"/>
      <dgm:spPr>
        <a:prstGeom prst="quadArrowCallout">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t="-2000" b="-2000"/>
          </a:stretch>
        </a:blipFill>
      </dgm:spPr>
      <dgm:extLst>
        <a:ext uri="{E40237B7-FDA0-4F09-8148-C483321AD2D9}">
          <dgm14:cNvPr xmlns:dgm14="http://schemas.microsoft.com/office/drawing/2010/diagram" id="0" name="" descr="Image"/>
        </a:ext>
      </dgm:extLst>
    </dgm:pt>
    <dgm:pt modelId="{87D9250C-7DE3-4799-A0DF-07DA9E1FE65E}" type="pres">
      <dgm:prSet presAssocID="{A49580A7-32D7-48BB-B274-9A6FBF13593D}" presName="iconSpace" presStyleCnt="0"/>
      <dgm:spPr/>
    </dgm:pt>
    <dgm:pt modelId="{107FDF65-917A-47BA-910E-3AF1E56BE1C1}" type="pres">
      <dgm:prSet presAssocID="{A49580A7-32D7-48BB-B274-9A6FBF13593D}" presName="parTx" presStyleLbl="revTx" presStyleIdx="2" presStyleCnt="4">
        <dgm:presLayoutVars>
          <dgm:chMax val="0"/>
          <dgm:chPref val="0"/>
        </dgm:presLayoutVars>
      </dgm:prSet>
      <dgm:spPr/>
    </dgm:pt>
    <dgm:pt modelId="{53487434-F805-4662-8E9E-8C89E22F2427}" type="pres">
      <dgm:prSet presAssocID="{A49580A7-32D7-48BB-B274-9A6FBF13593D}" presName="txSpace" presStyleCnt="0"/>
      <dgm:spPr/>
    </dgm:pt>
    <dgm:pt modelId="{7BF43DB7-DA1C-4C8E-85C5-392F765E9E28}" type="pres">
      <dgm:prSet presAssocID="{A49580A7-32D7-48BB-B274-9A6FBF13593D}" presName="desTx" presStyleLbl="revTx" presStyleIdx="3" presStyleCnt="4">
        <dgm:presLayoutVars/>
      </dgm:prSet>
      <dgm:spPr/>
    </dgm:pt>
  </dgm:ptLst>
  <dgm:cxnLst>
    <dgm:cxn modelId="{3C565B07-5034-AD41-A2AE-7E6F310D320D}" type="presOf" srcId="{ABC4DD41-8488-4C75-8274-7772BB064D2F}" destId="{7BF43DB7-DA1C-4C8E-85C5-392F765E9E28}" srcOrd="0" destOrd="0" presId="urn:microsoft.com/office/officeart/2018/2/layout/IconLabelDescriptionList"/>
    <dgm:cxn modelId="{4A024614-2823-4C6A-B210-1FD912BDA15F}" srcId="{A49580A7-32D7-48BB-B274-9A6FBF13593D}" destId="{D1580E40-C034-4F69-85E9-914DEEF1C826}" srcOrd="1" destOrd="0" parTransId="{E7641C35-D5DE-47AD-A648-21FF872C1708}" sibTransId="{25603C79-0D46-4574-BA7A-CC7BD2CC4C4F}"/>
    <dgm:cxn modelId="{BBCF881E-734C-E943-A61B-798BEF269A7B}" type="presOf" srcId="{D1580E40-C034-4F69-85E9-914DEEF1C826}" destId="{7BF43DB7-DA1C-4C8E-85C5-392F765E9E28}" srcOrd="0" destOrd="1" presId="urn:microsoft.com/office/officeart/2018/2/layout/IconLabelDescriptionList"/>
    <dgm:cxn modelId="{00A76A32-656F-43FE-BB74-0DD2BACDB54C}" srcId="{7EC6A40D-2144-44A4-BCE3-27E0FCFC22EA}" destId="{FA520260-4091-44C9-83D1-FB4B03E6DA07}" srcOrd="0" destOrd="0" parTransId="{3E0656B6-2739-49C5-92A7-7313CCAEFBB8}" sibTransId="{08346862-CBAB-4992-8E11-74ECA44F2EA7}"/>
    <dgm:cxn modelId="{794D203A-AC56-42F3-B2A0-0DFD0002A940}" srcId="{73EAA58C-BB43-492F-BC52-46F3EFFAB655}" destId="{7EC6A40D-2144-44A4-BCE3-27E0FCFC22EA}" srcOrd="0" destOrd="0" parTransId="{B513043D-26E5-4171-B3F4-2B0F0E3D6318}" sibTransId="{46444E34-E2E7-4A7C-97FA-D8A88B73322B}"/>
    <dgm:cxn modelId="{92553D3D-AD5A-D94E-89F8-41370E8F2238}" type="presOf" srcId="{B0443E79-9CFA-422F-9D64-7DDB9B0F0524}" destId="{7BF43DB7-DA1C-4C8E-85C5-392F765E9E28}" srcOrd="0" destOrd="2" presId="urn:microsoft.com/office/officeart/2018/2/layout/IconLabelDescriptionList"/>
    <dgm:cxn modelId="{631FAC4A-1FE0-A849-A387-20DCEACD9EFC}" type="presOf" srcId="{FA520260-4091-44C9-83D1-FB4B03E6DA07}" destId="{EAA8FCC3-D64E-455C-9AF8-59C4A19DD16D}" srcOrd="0" destOrd="0" presId="urn:microsoft.com/office/officeart/2018/2/layout/IconLabelDescriptionList"/>
    <dgm:cxn modelId="{12872665-33A3-40E5-A111-A5C193EB6A63}" srcId="{73EAA58C-BB43-492F-BC52-46F3EFFAB655}" destId="{A49580A7-32D7-48BB-B274-9A6FBF13593D}" srcOrd="1" destOrd="0" parTransId="{2F184566-D0A9-4393-9510-ED3485C3C3D8}" sibTransId="{214F0FC2-B414-4BB3-AE4A-743D2D60A020}"/>
    <dgm:cxn modelId="{5DF0856A-E922-BF47-891E-2C057A62026E}" type="presOf" srcId="{A49580A7-32D7-48BB-B274-9A6FBF13593D}" destId="{107FDF65-917A-47BA-910E-3AF1E56BE1C1}" srcOrd="0" destOrd="0" presId="urn:microsoft.com/office/officeart/2018/2/layout/IconLabelDescriptionList"/>
    <dgm:cxn modelId="{D75E8F6A-97E8-4D1B-87CD-E7CF221637DA}" srcId="{A49580A7-32D7-48BB-B274-9A6FBF13593D}" destId="{B0443E79-9CFA-422F-9D64-7DDB9B0F0524}" srcOrd="2" destOrd="0" parTransId="{9E533E87-94A4-4B21-9649-369638888716}" sibTransId="{2B788ADF-0A1E-4309-B36F-C3A204995E84}"/>
    <dgm:cxn modelId="{5791C870-5D0B-7B48-A10B-F90D9FEC943E}" type="presOf" srcId="{73EAA58C-BB43-492F-BC52-46F3EFFAB655}" destId="{F37F244E-1C1F-4BDA-83FF-470B6517106E}" srcOrd="0" destOrd="0" presId="urn:microsoft.com/office/officeart/2018/2/layout/IconLabelDescriptionList"/>
    <dgm:cxn modelId="{91559575-7012-4E4D-8A51-1F793EFC22FD}" type="presOf" srcId="{7EC6A40D-2144-44A4-BCE3-27E0FCFC22EA}" destId="{07F1D748-45B2-46BA-81FA-520FE20F27D9}" srcOrd="0" destOrd="0" presId="urn:microsoft.com/office/officeart/2018/2/layout/IconLabelDescriptionList"/>
    <dgm:cxn modelId="{918B4F98-FDE3-4390-938E-60E1A8CCB99E}" srcId="{7EC6A40D-2144-44A4-BCE3-27E0FCFC22EA}" destId="{473E3E89-D346-4F93-BC18-B201EDBC87B4}" srcOrd="1" destOrd="0" parTransId="{8D60BD7C-43F3-452A-A0CD-563079DFD418}" sibTransId="{C0BE89A4-AF6E-48E9-B08C-7C83C4BFBFD3}"/>
    <dgm:cxn modelId="{196827A7-A6A6-42E6-95D7-A5B806CDB809}" srcId="{A49580A7-32D7-48BB-B274-9A6FBF13593D}" destId="{ABC4DD41-8488-4C75-8274-7772BB064D2F}" srcOrd="0" destOrd="0" parTransId="{52F66921-AE58-4073-9730-E41A2AB21A84}" sibTransId="{D54AE4A3-AA2C-4D1E-B632-6E056534A0EB}"/>
    <dgm:cxn modelId="{BD2141E0-A694-394F-BF2D-426E055C051D}" type="presOf" srcId="{473E3E89-D346-4F93-BC18-B201EDBC87B4}" destId="{EAA8FCC3-D64E-455C-9AF8-59C4A19DD16D}" srcOrd="0" destOrd="1" presId="urn:microsoft.com/office/officeart/2018/2/layout/IconLabelDescriptionList"/>
    <dgm:cxn modelId="{7E5E470C-A386-1C44-889E-15EBAB06C7F9}" type="presParOf" srcId="{F37F244E-1C1F-4BDA-83FF-470B6517106E}" destId="{EEFC1277-C4CD-457E-AFEF-5F26B6C6F9A5}" srcOrd="0" destOrd="0" presId="urn:microsoft.com/office/officeart/2018/2/layout/IconLabelDescriptionList"/>
    <dgm:cxn modelId="{93C126F7-46B4-AC48-8B71-C4085003FD63}" type="presParOf" srcId="{EEFC1277-C4CD-457E-AFEF-5F26B6C6F9A5}" destId="{81D80220-FEEC-43D6-BB1E-83D4FC8D70CC}" srcOrd="0" destOrd="0" presId="urn:microsoft.com/office/officeart/2018/2/layout/IconLabelDescriptionList"/>
    <dgm:cxn modelId="{BA2D8297-79A5-BB4A-8057-2EF2A3B0B397}" type="presParOf" srcId="{EEFC1277-C4CD-457E-AFEF-5F26B6C6F9A5}" destId="{A3878A4F-DE77-4F6F-8177-14671D4F62D6}" srcOrd="1" destOrd="0" presId="urn:microsoft.com/office/officeart/2018/2/layout/IconLabelDescriptionList"/>
    <dgm:cxn modelId="{597976BB-0DBE-404F-B960-9BA73A8B3FB6}" type="presParOf" srcId="{EEFC1277-C4CD-457E-AFEF-5F26B6C6F9A5}" destId="{07F1D748-45B2-46BA-81FA-520FE20F27D9}" srcOrd="2" destOrd="0" presId="urn:microsoft.com/office/officeart/2018/2/layout/IconLabelDescriptionList"/>
    <dgm:cxn modelId="{A9FBA2FD-B45B-024F-A2CD-75F644107580}" type="presParOf" srcId="{EEFC1277-C4CD-457E-AFEF-5F26B6C6F9A5}" destId="{F2BD6845-9EE7-4143-924A-FD8BAB2EF7F3}" srcOrd="3" destOrd="0" presId="urn:microsoft.com/office/officeart/2018/2/layout/IconLabelDescriptionList"/>
    <dgm:cxn modelId="{6CA580A0-D9BE-6447-95BC-12632DC22CDA}" type="presParOf" srcId="{EEFC1277-C4CD-457E-AFEF-5F26B6C6F9A5}" destId="{EAA8FCC3-D64E-455C-9AF8-59C4A19DD16D}" srcOrd="4" destOrd="0" presId="urn:microsoft.com/office/officeart/2018/2/layout/IconLabelDescriptionList"/>
    <dgm:cxn modelId="{877AA8B9-A3F6-BA42-B1FF-1BB6C269754E}" type="presParOf" srcId="{F37F244E-1C1F-4BDA-83FF-470B6517106E}" destId="{ECE526CD-E0A1-40B3-8BF8-8162BF92B3F3}" srcOrd="1" destOrd="0" presId="urn:microsoft.com/office/officeart/2018/2/layout/IconLabelDescriptionList"/>
    <dgm:cxn modelId="{E558F49A-DEA6-CF4C-A98D-539FE2A149FF}" type="presParOf" srcId="{F37F244E-1C1F-4BDA-83FF-470B6517106E}" destId="{33496ED7-9552-4FA6-A451-452792B3ADF5}" srcOrd="2" destOrd="0" presId="urn:microsoft.com/office/officeart/2018/2/layout/IconLabelDescriptionList"/>
    <dgm:cxn modelId="{97F9DFDD-17B2-7448-B750-A9216A1C91E5}" type="presParOf" srcId="{33496ED7-9552-4FA6-A451-452792B3ADF5}" destId="{5475E850-3BAC-4A05-A12D-3225118ACEA6}" srcOrd="0" destOrd="0" presId="urn:microsoft.com/office/officeart/2018/2/layout/IconLabelDescriptionList"/>
    <dgm:cxn modelId="{BA1A54AD-24E7-4247-9ED4-D495BDC674A0}" type="presParOf" srcId="{33496ED7-9552-4FA6-A451-452792B3ADF5}" destId="{87D9250C-7DE3-4799-A0DF-07DA9E1FE65E}" srcOrd="1" destOrd="0" presId="urn:microsoft.com/office/officeart/2018/2/layout/IconLabelDescriptionList"/>
    <dgm:cxn modelId="{45D3BF22-CBE2-F942-B0DC-95A1F36F4629}" type="presParOf" srcId="{33496ED7-9552-4FA6-A451-452792B3ADF5}" destId="{107FDF65-917A-47BA-910E-3AF1E56BE1C1}" srcOrd="2" destOrd="0" presId="urn:microsoft.com/office/officeart/2018/2/layout/IconLabelDescriptionList"/>
    <dgm:cxn modelId="{DAA8B00D-CF68-7647-986A-373F5BF4AE37}" type="presParOf" srcId="{33496ED7-9552-4FA6-A451-452792B3ADF5}" destId="{53487434-F805-4662-8E9E-8C89E22F2427}" srcOrd="3" destOrd="0" presId="urn:microsoft.com/office/officeart/2018/2/layout/IconLabelDescriptionList"/>
    <dgm:cxn modelId="{E19B4D4E-5FFF-9046-9CB9-61A96CFE24B9}" type="presParOf" srcId="{33496ED7-9552-4FA6-A451-452792B3ADF5}" destId="{7BF43DB7-DA1C-4C8E-85C5-392F765E9E28}"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16B78B8-ED97-9540-A09C-3778EE472EC9}"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mc:AlternateContent xmlns:mc="http://schemas.openxmlformats.org/markup-compatibility/2006" xmlns:a14="http://schemas.microsoft.com/office/drawing/2010/main">
      <mc:Choice Requires="a14">
        <dgm:pt modelId="{2FBFE32B-78F7-2C46-BFB5-761FA7F74A03}">
          <dgm:prSet>
            <dgm:style>
              <a:lnRef idx="2">
                <a:schemeClr val="dk1"/>
              </a:lnRef>
              <a:fillRef idx="1">
                <a:schemeClr val="lt1"/>
              </a:fillRef>
              <a:effectRef idx="0">
                <a:schemeClr val="dk1"/>
              </a:effectRef>
              <a:fontRef idx="minor">
                <a:schemeClr val="dk1"/>
              </a:fontRef>
            </dgm:style>
          </dgm:prSet>
          <dgm:spPr/>
          <dgm:t>
            <a:bodyPr/>
            <a:lstStyle/>
            <a:p>
              <a:r>
                <a:rPr lang="en-US" baseline="0" dirty="0"/>
                <a:t>Centralize the dataset by taking the mean as </a:t>
              </a:r>
              <a14:m>
                <m:oMath xmlns:m="http://schemas.openxmlformats.org/officeDocument/2006/math">
                  <m:sSub>
                    <m:sSubPr>
                      <m:ctrlPr>
                        <a:rPr lang="en-US" i="1" baseline="0">
                          <a:latin typeface="Cambria Math" panose="02040503050406030204" pitchFamily="18" charset="0"/>
                        </a:rPr>
                      </m:ctrlPr>
                    </m:sSubPr>
                    <m:e>
                      <m:acc>
                        <m:accPr>
                          <m:chr m:val="̅"/>
                          <m:ctrlPr>
                            <a:rPr lang="en-US" i="1" baseline="0">
                              <a:latin typeface="Cambria Math" panose="02040503050406030204" pitchFamily="18" charset="0"/>
                            </a:rPr>
                          </m:ctrlPr>
                        </m:accPr>
                        <m:e>
                          <m:r>
                            <a:rPr lang="en-US" i="1" baseline="0">
                              <a:latin typeface="Cambria Math" panose="02040503050406030204" pitchFamily="18" charset="0"/>
                            </a:rPr>
                            <m:t>𝑋</m:t>
                          </m:r>
                        </m:e>
                      </m:acc>
                    </m:e>
                    <m:sub>
                      <m:r>
                        <a:rPr lang="en-US" i="1" baseline="0">
                          <a:latin typeface="Cambria Math" panose="02040503050406030204" pitchFamily="18" charset="0"/>
                        </a:rPr>
                        <m:t>𝑖</m:t>
                      </m:r>
                    </m:sub>
                  </m:sSub>
                </m:oMath>
              </a14:m>
              <a:r>
                <a:rPr lang="en-US" baseline="0" dirty="0"/>
                <a:t> of each feature to centralize it by subtracting them from each sample, we’ll call this </a:t>
              </a:r>
              <a14:m>
                <m:oMath xmlns:m="http://schemas.openxmlformats.org/officeDocument/2006/math">
                  <m:sSub>
                    <m:sSubPr>
                      <m:ctrlPr>
                        <a:rPr lang="en-US" b="0" i="1" baseline="0">
                          <a:latin typeface="Cambria Math" panose="02040503050406030204" pitchFamily="18" charset="0"/>
                        </a:rPr>
                      </m:ctrlPr>
                    </m:sSubPr>
                    <m:e>
                      <m:acc>
                        <m:accPr>
                          <m:chr m:val="̂"/>
                          <m:ctrlPr>
                            <a:rPr lang="en-US" b="0" i="1" baseline="0">
                              <a:latin typeface="Cambria Math" panose="02040503050406030204" pitchFamily="18" charset="0"/>
                            </a:rPr>
                          </m:ctrlPr>
                        </m:accPr>
                        <m:e>
                          <m:r>
                            <a:rPr lang="en-US" b="0" i="1" baseline="0">
                              <a:latin typeface="Cambria Math" panose="02040503050406030204" pitchFamily="18" charset="0"/>
                            </a:rPr>
                            <m:t>𝑋</m:t>
                          </m:r>
                        </m:e>
                      </m:acc>
                    </m:e>
                    <m:sub>
                      <m:r>
                        <a:rPr lang="en-US" b="0" i="1" baseline="0">
                          <a:latin typeface="Cambria Math" panose="02040503050406030204" pitchFamily="18" charset="0"/>
                        </a:rPr>
                        <m:t>𝑖</m:t>
                      </m:r>
                      <m:r>
                        <a:rPr lang="en-US" b="0" i="1" baseline="0">
                          <a:latin typeface="Cambria Math" panose="02040503050406030204" pitchFamily="18" charset="0"/>
                        </a:rPr>
                        <m:t>,</m:t>
                      </m:r>
                      <m:r>
                        <a:rPr lang="en-US" b="0" i="1" baseline="0">
                          <a:latin typeface="Cambria Math" panose="02040503050406030204" pitchFamily="18" charset="0"/>
                        </a:rPr>
                        <m:t>𝑛</m:t>
                      </m:r>
                    </m:sub>
                  </m:sSub>
                  <m:r>
                    <a:rPr lang="en-US" b="0" i="1" baseline="0">
                      <a:latin typeface="Cambria Math" panose="02040503050406030204" pitchFamily="18" charset="0"/>
                    </a:rPr>
                    <m:t>=</m:t>
                  </m:r>
                  <m:sSub>
                    <m:sSubPr>
                      <m:ctrlPr>
                        <a:rPr lang="en-US" b="0" i="1" baseline="0">
                          <a:latin typeface="Cambria Math" panose="02040503050406030204" pitchFamily="18" charset="0"/>
                        </a:rPr>
                      </m:ctrlPr>
                    </m:sSubPr>
                    <m:e>
                      <m:r>
                        <a:rPr lang="en-US" b="0" i="1" baseline="0">
                          <a:latin typeface="Cambria Math" panose="02040503050406030204" pitchFamily="18" charset="0"/>
                        </a:rPr>
                        <m:t>𝑋</m:t>
                      </m:r>
                    </m:e>
                    <m:sub>
                      <m:r>
                        <a:rPr lang="en-US" b="0" i="1" baseline="0">
                          <a:latin typeface="Cambria Math" panose="02040503050406030204" pitchFamily="18" charset="0"/>
                        </a:rPr>
                        <m:t>𝑖</m:t>
                      </m:r>
                      <m:r>
                        <a:rPr lang="en-US" b="0" i="1" baseline="0">
                          <a:latin typeface="Cambria Math" panose="02040503050406030204" pitchFamily="18" charset="0"/>
                        </a:rPr>
                        <m:t>,</m:t>
                      </m:r>
                      <m:r>
                        <a:rPr lang="en-US" b="0" i="1" baseline="0">
                          <a:latin typeface="Cambria Math" panose="02040503050406030204" pitchFamily="18" charset="0"/>
                        </a:rPr>
                        <m:t>𝑛</m:t>
                      </m:r>
                    </m:sub>
                  </m:sSub>
                  <m:r>
                    <a:rPr lang="en-US" i="1" baseline="0">
                      <a:latin typeface="Cambria Math" panose="02040503050406030204" pitchFamily="18" charset="0"/>
                    </a:rPr>
                    <m:t>−</m:t>
                  </m:r>
                  <m:sSub>
                    <m:sSubPr>
                      <m:ctrlPr>
                        <a:rPr lang="en-US" i="1" baseline="0">
                          <a:latin typeface="Cambria Math" panose="02040503050406030204" pitchFamily="18" charset="0"/>
                        </a:rPr>
                      </m:ctrlPr>
                    </m:sSubPr>
                    <m:e>
                      <m:acc>
                        <m:accPr>
                          <m:chr m:val="̅"/>
                          <m:ctrlPr>
                            <a:rPr lang="en-US" i="1" baseline="0">
                              <a:latin typeface="Cambria Math" panose="02040503050406030204" pitchFamily="18" charset="0"/>
                            </a:rPr>
                          </m:ctrlPr>
                        </m:accPr>
                        <m:e>
                          <m:r>
                            <a:rPr lang="en-US" i="1" baseline="0">
                              <a:latin typeface="Cambria Math" panose="02040503050406030204" pitchFamily="18" charset="0"/>
                            </a:rPr>
                            <m:t>𝑋</m:t>
                          </m:r>
                        </m:e>
                      </m:acc>
                    </m:e>
                    <m:sub>
                      <m:r>
                        <a:rPr lang="en-US" i="1" baseline="0">
                          <a:latin typeface="Cambria Math" panose="02040503050406030204" pitchFamily="18" charset="0"/>
                        </a:rPr>
                        <m:t>𝑖</m:t>
                      </m:r>
                    </m:sub>
                  </m:sSub>
                </m:oMath>
              </a14:m>
              <a:r>
                <a:rPr lang="en-US" baseline="0" dirty="0"/>
                <a:t>.</a:t>
              </a:r>
              <a:endParaRPr lang="en-JO" dirty="0"/>
            </a:p>
          </dgm:t>
        </dgm:pt>
      </mc:Choice>
      <mc:Fallback xmlns="">
        <dgm:pt modelId="{2FBFE32B-78F7-2C46-BFB5-761FA7F74A03}">
          <dgm:prSet>
            <dgm:style>
              <a:lnRef idx="2">
                <a:schemeClr val="dk1"/>
              </a:lnRef>
              <a:fillRef idx="1">
                <a:schemeClr val="lt1"/>
              </a:fillRef>
              <a:effectRef idx="0">
                <a:schemeClr val="dk1"/>
              </a:effectRef>
              <a:fontRef idx="minor">
                <a:schemeClr val="dk1"/>
              </a:fontRef>
            </dgm:style>
          </dgm:prSet>
          <dgm:spPr/>
          <dgm:t>
            <a:bodyPr/>
            <a:lstStyle/>
            <a:p>
              <a:r>
                <a:rPr lang="en-US" baseline="0" dirty="0"/>
                <a:t>Centralize the dataset by taking the mean as </a:t>
              </a:r>
              <a:r>
                <a:rPr lang="en-US" i="0" baseline="0">
                  <a:latin typeface="Cambria Math" panose="02040503050406030204" pitchFamily="18" charset="0"/>
                </a:rPr>
                <a:t>𝑋 ̅_𝑖</a:t>
              </a:r>
              <a:r>
                <a:rPr lang="en-US" baseline="0" dirty="0"/>
                <a:t> of each feature to centralize it by subtracting them from each sample, we’ll call this </a:t>
              </a:r>
              <a:r>
                <a:rPr lang="en-US" b="0" i="0" baseline="0">
                  <a:latin typeface="Cambria Math" panose="02040503050406030204" pitchFamily="18" charset="0"/>
                </a:rPr>
                <a:t>𝑋 ̂_(𝑖,𝑛)=𝑋_(𝑖,𝑛)</a:t>
              </a:r>
              <a:r>
                <a:rPr lang="en-US" i="0" baseline="0">
                  <a:latin typeface="Cambria Math" panose="02040503050406030204" pitchFamily="18" charset="0"/>
                </a:rPr>
                <a:t>−𝑋 ̅_𝑖</a:t>
              </a:r>
              <a:r>
                <a:rPr lang="en-US" baseline="0" dirty="0"/>
                <a:t>.</a:t>
              </a:r>
              <a:endParaRPr lang="en-JO" dirty="0"/>
            </a:p>
          </dgm:t>
        </dgm:pt>
      </mc:Fallback>
    </mc:AlternateContent>
    <dgm:pt modelId="{21C8C63D-5126-7644-9703-E9068438782E}" type="parTrans" cxnId="{9F83F51F-712C-1D49-A3E9-AFA5FF8F4D29}">
      <dgm:prSet/>
      <dgm:spPr/>
      <dgm:t>
        <a:bodyPr/>
        <a:lstStyle/>
        <a:p>
          <a:endParaRPr lang="en-US"/>
        </a:p>
      </dgm:t>
    </dgm:pt>
    <dgm:pt modelId="{15561010-1417-0945-8D0C-92663BDA9C2A}" type="sibTrans" cxnId="{9F83F51F-712C-1D49-A3E9-AFA5FF8F4D29}">
      <dgm:prSet/>
      <dgm:spPr/>
      <dgm:t>
        <a:bodyPr/>
        <a:lstStyle/>
        <a:p>
          <a:endParaRPr lang="en-US"/>
        </a:p>
      </dgm:t>
    </dgm:pt>
    <mc:AlternateContent xmlns:mc="http://schemas.openxmlformats.org/markup-compatibility/2006" xmlns:a14="http://schemas.microsoft.com/office/drawing/2010/main">
      <mc:Choice Requires="a14">
        <dgm:pt modelId="{D02CC24D-486B-CD4B-B5B0-23341269A816}">
          <dgm:prSet>
            <dgm:style>
              <a:lnRef idx="2">
                <a:schemeClr val="dk1"/>
              </a:lnRef>
              <a:fillRef idx="1">
                <a:schemeClr val="lt1"/>
              </a:fillRef>
              <a:effectRef idx="0">
                <a:schemeClr val="dk1"/>
              </a:effectRef>
              <a:fontRef idx="minor">
                <a:schemeClr val="dk1"/>
              </a:fontRef>
            </dgm:style>
          </dgm:prSet>
          <dgm:spPr/>
          <dgm:t>
            <a:bodyPr/>
            <a:lstStyle/>
            <a:p>
              <a:r>
                <a:rPr lang="en-US" baseline="0"/>
                <a:t>Find the covariance matrix by this: </a:t>
              </a:r>
              <a14:m>
                <m:oMath xmlns:m="http://schemas.openxmlformats.org/officeDocument/2006/math">
                  <m:r>
                    <a:rPr lang="en-US" b="0" i="1" baseline="0">
                      <a:latin typeface="Cambria Math" panose="02040503050406030204" pitchFamily="18" charset="0"/>
                    </a:rPr>
                    <m:t>𝐶</m:t>
                  </m:r>
                  <m:r>
                    <a:rPr lang="en-US" b="0" i="1" baseline="0">
                      <a:latin typeface="Cambria Math" panose="02040503050406030204" pitchFamily="18" charset="0"/>
                    </a:rPr>
                    <m:t>=</m:t>
                  </m:r>
                  <m:f>
                    <m:fPr>
                      <m:ctrlPr>
                        <a:rPr lang="en-US" b="0" i="1" baseline="0">
                          <a:latin typeface="Cambria Math" panose="02040503050406030204" pitchFamily="18" charset="0"/>
                        </a:rPr>
                      </m:ctrlPr>
                    </m:fPr>
                    <m:num>
                      <m:r>
                        <a:rPr lang="en-US" b="0" i="1" baseline="0">
                          <a:latin typeface="Cambria Math" panose="02040503050406030204" pitchFamily="18" charset="0"/>
                        </a:rPr>
                        <m:t>1</m:t>
                      </m:r>
                    </m:num>
                    <m:den>
                      <m:r>
                        <a:rPr lang="en-US" b="0" i="1" baseline="0">
                          <a:latin typeface="Cambria Math" panose="02040503050406030204" pitchFamily="18" charset="0"/>
                        </a:rPr>
                        <m:t>𝑛</m:t>
                      </m:r>
                      <m:r>
                        <a:rPr lang="en-US" b="0" i="1" baseline="0">
                          <a:latin typeface="Cambria Math" panose="02040503050406030204" pitchFamily="18" charset="0"/>
                        </a:rPr>
                        <m:t>−1</m:t>
                      </m:r>
                    </m:den>
                  </m:f>
                  <m:sSup>
                    <m:sSupPr>
                      <m:ctrlPr>
                        <a:rPr lang="en-US" b="0" i="1" baseline="0">
                          <a:latin typeface="Cambria Math" panose="02040503050406030204" pitchFamily="18" charset="0"/>
                        </a:rPr>
                      </m:ctrlPr>
                    </m:sSupPr>
                    <m:e>
                      <m:acc>
                        <m:accPr>
                          <m:chr m:val="̂"/>
                          <m:ctrlPr>
                            <a:rPr lang="en-US" b="0" i="1" baseline="0">
                              <a:latin typeface="Cambria Math" panose="02040503050406030204" pitchFamily="18" charset="0"/>
                            </a:rPr>
                          </m:ctrlPr>
                        </m:accPr>
                        <m:e>
                          <m:r>
                            <a:rPr lang="en-US" b="0" i="1" baseline="0">
                              <a:latin typeface="Cambria Math" panose="02040503050406030204" pitchFamily="18" charset="0"/>
                            </a:rPr>
                            <m:t>𝑋</m:t>
                          </m:r>
                        </m:e>
                      </m:acc>
                    </m:e>
                    <m:sup>
                      <m:r>
                        <a:rPr lang="en-US" b="0" i="1" baseline="0">
                          <a:latin typeface="Cambria Math" panose="02040503050406030204" pitchFamily="18" charset="0"/>
                        </a:rPr>
                        <m:t>𝑇</m:t>
                      </m:r>
                    </m:sup>
                  </m:sSup>
                  <m:acc>
                    <m:accPr>
                      <m:chr m:val="̂"/>
                      <m:ctrlPr>
                        <a:rPr lang="en-US" b="0" i="1" baseline="0">
                          <a:latin typeface="Cambria Math" panose="02040503050406030204" pitchFamily="18" charset="0"/>
                        </a:rPr>
                      </m:ctrlPr>
                    </m:accPr>
                    <m:e>
                      <m:r>
                        <a:rPr lang="en-US" b="0" i="1" baseline="0">
                          <a:latin typeface="Cambria Math" panose="02040503050406030204" pitchFamily="18" charset="0"/>
                        </a:rPr>
                        <m:t>𝑋</m:t>
                      </m:r>
                    </m:e>
                  </m:acc>
                </m:oMath>
              </a14:m>
              <a:endParaRPr lang="en-JO"/>
            </a:p>
          </dgm:t>
        </dgm:pt>
      </mc:Choice>
      <mc:Fallback xmlns="">
        <dgm:pt modelId="{D02CC24D-486B-CD4B-B5B0-23341269A816}">
          <dgm:prSet>
            <dgm:style>
              <a:lnRef idx="2">
                <a:schemeClr val="dk1"/>
              </a:lnRef>
              <a:fillRef idx="1">
                <a:schemeClr val="lt1"/>
              </a:fillRef>
              <a:effectRef idx="0">
                <a:schemeClr val="dk1"/>
              </a:effectRef>
              <a:fontRef idx="minor">
                <a:schemeClr val="dk1"/>
              </a:fontRef>
            </dgm:style>
          </dgm:prSet>
          <dgm:spPr/>
          <dgm:t>
            <a:bodyPr/>
            <a:lstStyle/>
            <a:p>
              <a:r>
                <a:rPr lang="en-US" baseline="0"/>
                <a:t>Find the covariance matrix by this: </a:t>
              </a:r>
              <a:r>
                <a:rPr lang="en-US" b="0" i="0" baseline="0">
                  <a:latin typeface="Cambria Math" panose="02040503050406030204" pitchFamily="18" charset="0"/>
                </a:rPr>
                <a:t>𝐶=1/(𝑛−1) 𝑋 ̂^𝑇 𝑋 ̂</a:t>
              </a:r>
              <a:endParaRPr lang="en-JO"/>
            </a:p>
          </dgm:t>
        </dgm:pt>
      </mc:Fallback>
    </mc:AlternateContent>
    <dgm:pt modelId="{62D1DA9D-B010-EE4E-B095-12D06E04135C}" type="parTrans" cxnId="{6F48696C-C343-DF43-9063-C28E511A09D0}">
      <dgm:prSet/>
      <dgm:spPr/>
      <dgm:t>
        <a:bodyPr/>
        <a:lstStyle/>
        <a:p>
          <a:endParaRPr lang="en-US"/>
        </a:p>
      </dgm:t>
    </dgm:pt>
    <dgm:pt modelId="{45DD2F4E-478B-644B-ACE3-C203602719A9}" type="sibTrans" cxnId="{6F48696C-C343-DF43-9063-C28E511A09D0}">
      <dgm:prSet/>
      <dgm:spPr/>
      <dgm:t>
        <a:bodyPr/>
        <a:lstStyle/>
        <a:p>
          <a:endParaRPr lang="en-US"/>
        </a:p>
      </dgm:t>
    </dgm:pt>
    <mc:AlternateContent xmlns:mc="http://schemas.openxmlformats.org/markup-compatibility/2006" xmlns:a14="http://schemas.microsoft.com/office/drawing/2010/main">
      <mc:Choice Requires="a14">
        <dgm:pt modelId="{D9F9053A-FA5E-0D4B-89AF-658B4F74E571}">
          <dgm:prSet>
            <dgm:style>
              <a:lnRef idx="2">
                <a:schemeClr val="dk1"/>
              </a:lnRef>
              <a:fillRef idx="1">
                <a:schemeClr val="lt1"/>
              </a:fillRef>
              <a:effectRef idx="0">
                <a:schemeClr val="dk1"/>
              </a:effectRef>
              <a:fontRef idx="minor">
                <a:schemeClr val="dk1"/>
              </a:fontRef>
            </dgm:style>
          </dgm:prSet>
          <dgm:spPr/>
          <dgm:t>
            <a:bodyPr/>
            <a:lstStyle/>
            <a:p>
              <a:r>
                <a:rPr lang="en-US" baseline="0" dirty="0"/>
                <a:t>Find the eigenvalues of the covariance matrix (</a:t>
              </a:r>
              <a14:m>
                <m:oMath xmlns:m="http://schemas.openxmlformats.org/officeDocument/2006/math">
                  <m:func>
                    <m:funcPr>
                      <m:ctrlPr>
                        <a:rPr lang="en-US" b="0" i="1" baseline="0">
                          <a:latin typeface="Cambria Math" panose="02040503050406030204" pitchFamily="18" charset="0"/>
                        </a:rPr>
                      </m:ctrlPr>
                    </m:funcPr>
                    <m:fName>
                      <m:r>
                        <m:rPr>
                          <m:sty m:val="p"/>
                        </m:rPr>
                        <a:rPr lang="en-US" b="0" i="0" baseline="0">
                          <a:latin typeface="Cambria Math" panose="02040503050406030204" pitchFamily="18" charset="0"/>
                        </a:rPr>
                        <m:t>det</m:t>
                      </m:r>
                    </m:fName>
                    <m:e>
                      <m:d>
                        <m:dPr>
                          <m:ctrlPr>
                            <a:rPr lang="en-US" b="0" i="1" baseline="0">
                              <a:latin typeface="Cambria Math" panose="02040503050406030204" pitchFamily="18" charset="0"/>
                            </a:rPr>
                          </m:ctrlPr>
                        </m:dPr>
                        <m:e>
                          <m:r>
                            <a:rPr lang="en-US" b="0" i="1" baseline="0">
                              <a:latin typeface="Cambria Math" panose="02040503050406030204" pitchFamily="18" charset="0"/>
                            </a:rPr>
                            <m:t>𝐶</m:t>
                          </m:r>
                          <m:r>
                            <a:rPr lang="en-US" b="0" i="1" baseline="0">
                              <a:latin typeface="Cambria Math" panose="02040503050406030204" pitchFamily="18" charset="0"/>
                            </a:rPr>
                            <m:t>−</m:t>
                          </m:r>
                          <m:r>
                            <a:rPr lang="en-US" b="0" i="1" baseline="0">
                              <a:latin typeface="Cambria Math" panose="02040503050406030204" pitchFamily="18" charset="0"/>
                            </a:rPr>
                            <m:t>𝜆</m:t>
                          </m:r>
                          <m:r>
                            <a:rPr lang="en-US" b="0" i="1" baseline="0">
                              <a:latin typeface="Cambria Math" panose="02040503050406030204" pitchFamily="18" charset="0"/>
                            </a:rPr>
                            <m:t>𝐼</m:t>
                          </m:r>
                        </m:e>
                      </m:d>
                    </m:e>
                  </m:func>
                  <m:r>
                    <a:rPr lang="en-US" b="0" i="1" baseline="0">
                      <a:latin typeface="Cambria Math" panose="02040503050406030204" pitchFamily="18" charset="0"/>
                    </a:rPr>
                    <m:t>=0</m:t>
                  </m:r>
                </m:oMath>
              </a14:m>
              <a:r>
                <a:rPr lang="en-US" baseline="0" dirty="0"/>
                <a:t>) and depending what size to reduce it to take the top </a:t>
              </a:r>
              <a14:m>
                <m:oMath xmlns:m="http://schemas.openxmlformats.org/officeDocument/2006/math">
                  <m:r>
                    <a:rPr lang="en-US" b="0" i="1" baseline="0">
                      <a:latin typeface="Cambria Math" panose="02040503050406030204" pitchFamily="18" charset="0"/>
                    </a:rPr>
                    <m:t>𝑝</m:t>
                  </m:r>
                </m:oMath>
              </a14:m>
              <a:r>
                <a:rPr lang="en-US" baseline="0" dirty="0"/>
                <a:t> largest eigenvalues (call it </a:t>
              </a:r>
              <a14:m>
                <m:oMath xmlns:m="http://schemas.openxmlformats.org/officeDocument/2006/math">
                  <m:sSup>
                    <m:sSupPr>
                      <m:ctrlPr>
                        <a:rPr lang="en-US" i="1" baseline="0">
                          <a:latin typeface="Cambria Math" panose="02040503050406030204" pitchFamily="18" charset="0"/>
                        </a:rPr>
                      </m:ctrlPr>
                    </m:sSupPr>
                    <m:e>
                      <m:r>
                        <a:rPr lang="en-US" i="1" baseline="0">
                          <a:latin typeface="Cambria Math" panose="02040503050406030204" pitchFamily="18" charset="0"/>
                        </a:rPr>
                        <m:t>𝜆</m:t>
                      </m:r>
                    </m:e>
                    <m:sup>
                      <m:r>
                        <a:rPr lang="en-US" b="0" i="1" baseline="0">
                          <a:latin typeface="Cambria Math" panose="02040503050406030204" pitchFamily="18" charset="0"/>
                        </a:rPr>
                        <m:t>′</m:t>
                      </m:r>
                    </m:sup>
                  </m:sSup>
                </m:oMath>
              </a14:m>
              <a:r>
                <a:rPr lang="en-US" baseline="0" dirty="0"/>
                <a:t>)</a:t>
              </a:r>
              <a:endParaRPr lang="en-JO" dirty="0"/>
            </a:p>
          </dgm:t>
        </dgm:pt>
      </mc:Choice>
      <mc:Fallback xmlns="">
        <dgm:pt modelId="{D9F9053A-FA5E-0D4B-89AF-658B4F74E571}">
          <dgm:prSet>
            <dgm:style>
              <a:lnRef idx="2">
                <a:schemeClr val="dk1"/>
              </a:lnRef>
              <a:fillRef idx="1">
                <a:schemeClr val="lt1"/>
              </a:fillRef>
              <a:effectRef idx="0">
                <a:schemeClr val="dk1"/>
              </a:effectRef>
              <a:fontRef idx="minor">
                <a:schemeClr val="dk1"/>
              </a:fontRef>
            </dgm:style>
          </dgm:prSet>
          <dgm:spPr/>
          <dgm:t>
            <a:bodyPr/>
            <a:lstStyle/>
            <a:p>
              <a:r>
                <a:rPr lang="en-US" baseline="0" dirty="0"/>
                <a:t>Find the eigenvalues of the covariance matrix (</a:t>
              </a:r>
              <a:r>
                <a:rPr lang="en-US" b="0" i="0" baseline="0">
                  <a:latin typeface="Cambria Math" panose="02040503050406030204" pitchFamily="18" charset="0"/>
                </a:rPr>
                <a:t>det⁡(𝐶−𝜆𝐼)=0</a:t>
              </a:r>
              <a:r>
                <a:rPr lang="en-US" baseline="0" dirty="0"/>
                <a:t>) and depending what size to reduce it to take the top </a:t>
              </a:r>
              <a:r>
                <a:rPr lang="en-US" b="0" i="0" baseline="0">
                  <a:latin typeface="Cambria Math" panose="02040503050406030204" pitchFamily="18" charset="0"/>
                </a:rPr>
                <a:t>𝑝</a:t>
              </a:r>
              <a:r>
                <a:rPr lang="en-US" baseline="0" dirty="0"/>
                <a:t> largest eigenvalues (call it </a:t>
              </a:r>
              <a:r>
                <a:rPr lang="en-US" i="0" baseline="0">
                  <a:latin typeface="Cambria Math" panose="02040503050406030204" pitchFamily="18" charset="0"/>
                </a:rPr>
                <a:t>𝜆^</a:t>
              </a:r>
              <a:r>
                <a:rPr lang="en-US" b="0" i="0" baseline="0">
                  <a:latin typeface="Cambria Math" panose="02040503050406030204" pitchFamily="18" charset="0"/>
                </a:rPr>
                <a:t>′</a:t>
              </a:r>
              <a:r>
                <a:rPr lang="en-US" baseline="0" dirty="0"/>
                <a:t>)</a:t>
              </a:r>
              <a:endParaRPr lang="en-JO" dirty="0"/>
            </a:p>
          </dgm:t>
        </dgm:pt>
      </mc:Fallback>
    </mc:AlternateContent>
    <dgm:pt modelId="{9306E9A2-4B3A-B24C-B7B3-C73712B16BEF}" type="parTrans" cxnId="{61C8B08D-3208-C244-A659-85BCE506B476}">
      <dgm:prSet/>
      <dgm:spPr/>
      <dgm:t>
        <a:bodyPr/>
        <a:lstStyle/>
        <a:p>
          <a:endParaRPr lang="en-US"/>
        </a:p>
      </dgm:t>
    </dgm:pt>
    <dgm:pt modelId="{4C70FD77-43AD-4444-90F5-AED9A58BE715}" type="sibTrans" cxnId="{61C8B08D-3208-C244-A659-85BCE506B476}">
      <dgm:prSet/>
      <dgm:spPr/>
      <dgm:t>
        <a:bodyPr/>
        <a:lstStyle/>
        <a:p>
          <a:endParaRPr lang="en-US"/>
        </a:p>
      </dgm:t>
    </dgm:pt>
    <mc:AlternateContent xmlns:mc="http://schemas.openxmlformats.org/markup-compatibility/2006" xmlns:a14="http://schemas.microsoft.com/office/drawing/2010/main">
      <mc:Choice Requires="a14">
        <dgm:pt modelId="{0BD841F5-03BB-6B4C-AEAA-0F7515E1341F}">
          <dgm:prSet>
            <dgm:style>
              <a:lnRef idx="2">
                <a:schemeClr val="dk1"/>
              </a:lnRef>
              <a:fillRef idx="1">
                <a:schemeClr val="lt1"/>
              </a:fillRef>
              <a:effectRef idx="0">
                <a:schemeClr val="dk1"/>
              </a:effectRef>
              <a:fontRef idx="minor">
                <a:schemeClr val="dk1"/>
              </a:fontRef>
            </dgm:style>
          </dgm:prSet>
          <dgm:spPr/>
          <dgm:t>
            <a:bodyPr/>
            <a:lstStyle/>
            <a:p>
              <a:r>
                <a:rPr lang="en-US" baseline="0" dirty="0"/>
                <a:t>Find the eigenvector </a:t>
              </a:r>
              <a14:m>
                <m:oMath xmlns:m="http://schemas.openxmlformats.org/officeDocument/2006/math">
                  <m:r>
                    <a:rPr lang="en-US" b="0" i="1" baseline="0">
                      <a:latin typeface="Cambria Math" panose="02040503050406030204" pitchFamily="18" charset="0"/>
                    </a:rPr>
                    <m:t>𝑈</m:t>
                  </m:r>
                </m:oMath>
              </a14:m>
              <a:r>
                <a:rPr lang="en-US" baseline="0" dirty="0"/>
                <a:t> by using the largest found eigenvalues </a:t>
              </a:r>
              <a14:m>
                <m:oMath xmlns:m="http://schemas.openxmlformats.org/officeDocument/2006/math">
                  <m:sSup>
                    <m:sSupPr>
                      <m:ctrlPr>
                        <a:rPr lang="en-US" i="1" baseline="0">
                          <a:latin typeface="Cambria Math" panose="02040503050406030204" pitchFamily="18" charset="0"/>
                        </a:rPr>
                      </m:ctrlPr>
                    </m:sSupPr>
                    <m:e>
                      <m:r>
                        <a:rPr lang="en-US" i="1" baseline="0">
                          <a:latin typeface="Cambria Math" panose="02040503050406030204" pitchFamily="18" charset="0"/>
                        </a:rPr>
                        <m:t>𝜆</m:t>
                      </m:r>
                    </m:e>
                    <m:sup>
                      <m:r>
                        <a:rPr lang="en-US" i="1" baseline="0">
                          <a:latin typeface="Cambria Math" panose="02040503050406030204" pitchFamily="18" charset="0"/>
                        </a:rPr>
                        <m:t>′</m:t>
                      </m:r>
                    </m:sup>
                  </m:sSup>
                </m:oMath>
              </a14:m>
              <a:endParaRPr lang="en-JO" dirty="0"/>
            </a:p>
          </dgm:t>
        </dgm:pt>
      </mc:Choice>
      <mc:Fallback xmlns="">
        <dgm:pt modelId="{0BD841F5-03BB-6B4C-AEAA-0F7515E1341F}">
          <dgm:prSet>
            <dgm:style>
              <a:lnRef idx="2">
                <a:schemeClr val="dk1"/>
              </a:lnRef>
              <a:fillRef idx="1">
                <a:schemeClr val="lt1"/>
              </a:fillRef>
              <a:effectRef idx="0">
                <a:schemeClr val="dk1"/>
              </a:effectRef>
              <a:fontRef idx="minor">
                <a:schemeClr val="dk1"/>
              </a:fontRef>
            </dgm:style>
          </dgm:prSet>
          <dgm:spPr/>
          <dgm:t>
            <a:bodyPr/>
            <a:lstStyle/>
            <a:p>
              <a:r>
                <a:rPr lang="en-US" baseline="0" dirty="0"/>
                <a:t>Find the eigenvector </a:t>
              </a:r>
              <a:r>
                <a:rPr lang="en-US" b="0" i="0" baseline="0">
                  <a:latin typeface="Cambria Math" panose="02040503050406030204" pitchFamily="18" charset="0"/>
                </a:rPr>
                <a:t>𝑈</a:t>
              </a:r>
              <a:r>
                <a:rPr lang="en-US" baseline="0" dirty="0"/>
                <a:t> by using the largest found eigenvalues </a:t>
              </a:r>
              <a:r>
                <a:rPr lang="en-US" i="0" baseline="0">
                  <a:latin typeface="Cambria Math" panose="02040503050406030204" pitchFamily="18" charset="0"/>
                </a:rPr>
                <a:t>𝜆^′</a:t>
              </a:r>
              <a:endParaRPr lang="en-JO" dirty="0"/>
            </a:p>
          </dgm:t>
        </dgm:pt>
      </mc:Fallback>
    </mc:AlternateContent>
    <dgm:pt modelId="{D3695AA0-23B0-4E43-BB2A-7A07093E446F}" type="parTrans" cxnId="{A868D470-BC76-E742-A763-E6299707DF26}">
      <dgm:prSet/>
      <dgm:spPr/>
      <dgm:t>
        <a:bodyPr/>
        <a:lstStyle/>
        <a:p>
          <a:endParaRPr lang="en-US"/>
        </a:p>
      </dgm:t>
    </dgm:pt>
    <dgm:pt modelId="{7B813FD6-76DA-DE40-AAAB-45C93F43A527}" type="sibTrans" cxnId="{A868D470-BC76-E742-A763-E6299707DF26}">
      <dgm:prSet/>
      <dgm:spPr/>
      <dgm:t>
        <a:bodyPr/>
        <a:lstStyle/>
        <a:p>
          <a:endParaRPr lang="en-US"/>
        </a:p>
      </dgm:t>
    </dgm:pt>
    <mc:AlternateContent xmlns:mc="http://schemas.openxmlformats.org/markup-compatibility/2006" xmlns:a14="http://schemas.microsoft.com/office/drawing/2010/main">
      <mc:Choice Requires="a14">
        <dgm:pt modelId="{79377915-C036-F14B-B6FC-466789231251}">
          <dgm:prSet>
            <dgm:style>
              <a:lnRef idx="2">
                <a:schemeClr val="dk1"/>
              </a:lnRef>
              <a:fillRef idx="1">
                <a:schemeClr val="lt1"/>
              </a:fillRef>
              <a:effectRef idx="0">
                <a:schemeClr val="dk1"/>
              </a:effectRef>
              <a:fontRef idx="minor">
                <a:schemeClr val="dk1"/>
              </a:fontRef>
            </dgm:style>
          </dgm:prSet>
          <dgm:spPr/>
          <dgm:t>
            <a:bodyPr/>
            <a:lstStyle/>
            <a:p>
              <a:r>
                <a:rPr lang="en-US" baseline="0" dirty="0"/>
                <a:t>Normalize the eigenvectors by this: </a:t>
              </a:r>
              <a14:m>
                <m:oMath xmlns:m="http://schemas.openxmlformats.org/officeDocument/2006/math">
                  <m:r>
                    <a:rPr lang="en-US" b="0" i="1" baseline="0">
                      <a:latin typeface="Cambria Math" panose="02040503050406030204" pitchFamily="18" charset="0"/>
                    </a:rPr>
                    <m:t>𝑒</m:t>
                  </m:r>
                  <m:r>
                    <a:rPr lang="en-US" b="0" i="1" baseline="0">
                      <a:latin typeface="Cambria Math" panose="02040503050406030204" pitchFamily="18" charset="0"/>
                    </a:rPr>
                    <m:t>=</m:t>
                  </m:r>
                  <m:f>
                    <m:fPr>
                      <m:ctrlPr>
                        <a:rPr lang="en-US" b="0" i="1" baseline="0">
                          <a:latin typeface="Cambria Math" panose="02040503050406030204" pitchFamily="18" charset="0"/>
                        </a:rPr>
                      </m:ctrlPr>
                    </m:fPr>
                    <m:num>
                      <m:r>
                        <a:rPr lang="en-US" b="0" i="1" baseline="0">
                          <a:latin typeface="Cambria Math" panose="02040503050406030204" pitchFamily="18" charset="0"/>
                        </a:rPr>
                        <m:t>𝑈</m:t>
                      </m:r>
                    </m:num>
                    <m:den>
                      <m:d>
                        <m:dPr>
                          <m:begChr m:val="‖"/>
                          <m:endChr m:val="‖"/>
                          <m:ctrlPr>
                            <a:rPr lang="en-US" b="0" i="1" baseline="0">
                              <a:latin typeface="Cambria Math" panose="02040503050406030204" pitchFamily="18" charset="0"/>
                            </a:rPr>
                          </m:ctrlPr>
                        </m:dPr>
                        <m:e>
                          <m:r>
                            <a:rPr lang="en-US" b="0" i="1" baseline="0">
                              <a:latin typeface="Cambria Math" panose="02040503050406030204" pitchFamily="18" charset="0"/>
                            </a:rPr>
                            <m:t>𝑈</m:t>
                          </m:r>
                        </m:e>
                      </m:d>
                    </m:den>
                  </m:f>
                </m:oMath>
              </a14:m>
              <a:endParaRPr lang="en-JO" dirty="0"/>
            </a:p>
          </dgm:t>
        </dgm:pt>
      </mc:Choice>
      <mc:Fallback xmlns="">
        <dgm:pt modelId="{79377915-C036-F14B-B6FC-466789231251}">
          <dgm:prSet>
            <dgm:style>
              <a:lnRef idx="2">
                <a:schemeClr val="dk1"/>
              </a:lnRef>
              <a:fillRef idx="1">
                <a:schemeClr val="lt1"/>
              </a:fillRef>
              <a:effectRef idx="0">
                <a:schemeClr val="dk1"/>
              </a:effectRef>
              <a:fontRef idx="minor">
                <a:schemeClr val="dk1"/>
              </a:fontRef>
            </dgm:style>
          </dgm:prSet>
          <dgm:spPr/>
          <dgm:t>
            <a:bodyPr/>
            <a:lstStyle/>
            <a:p>
              <a:r>
                <a:rPr lang="en-US" baseline="0" dirty="0"/>
                <a:t>Normalize the eigenvectors by this: </a:t>
              </a:r>
              <a:r>
                <a:rPr lang="en-US" b="0" i="0" baseline="0">
                  <a:latin typeface="Cambria Math" panose="02040503050406030204" pitchFamily="18" charset="0"/>
                </a:rPr>
                <a:t>𝑒=𝑈/‖𝑈‖ </a:t>
              </a:r>
              <a:endParaRPr lang="en-JO" dirty="0"/>
            </a:p>
          </dgm:t>
        </dgm:pt>
      </mc:Fallback>
    </mc:AlternateContent>
    <dgm:pt modelId="{2C7403E4-C240-364D-BF1E-668D786D7E95}" type="parTrans" cxnId="{5ADC37BA-A310-3646-8072-EDA1F759BB0A}">
      <dgm:prSet/>
      <dgm:spPr/>
      <dgm:t>
        <a:bodyPr/>
        <a:lstStyle/>
        <a:p>
          <a:endParaRPr lang="en-US"/>
        </a:p>
      </dgm:t>
    </dgm:pt>
    <dgm:pt modelId="{74726A68-4F3F-5347-8633-689137F68934}" type="sibTrans" cxnId="{5ADC37BA-A310-3646-8072-EDA1F759BB0A}">
      <dgm:prSet/>
      <dgm:spPr/>
      <dgm:t>
        <a:bodyPr/>
        <a:lstStyle/>
        <a:p>
          <a:endParaRPr lang="en-US"/>
        </a:p>
      </dgm:t>
    </dgm:pt>
    <mc:AlternateContent xmlns:mc="http://schemas.openxmlformats.org/markup-compatibility/2006" xmlns:a14="http://schemas.microsoft.com/office/drawing/2010/main">
      <mc:Choice Requires="a14">
        <dgm:pt modelId="{86DF46E0-9A2D-3A4F-AEC5-1F5A1F9E9FE6}">
          <dgm:prSet>
            <dgm:style>
              <a:lnRef idx="2">
                <a:schemeClr val="dk1"/>
              </a:lnRef>
              <a:fillRef idx="1">
                <a:schemeClr val="lt1"/>
              </a:fillRef>
              <a:effectRef idx="0">
                <a:schemeClr val="dk1"/>
              </a:effectRef>
              <a:fontRef idx="minor">
                <a:schemeClr val="dk1"/>
              </a:fontRef>
            </dgm:style>
          </dgm:prSet>
          <dgm:spPr/>
          <dgm:t>
            <a:bodyPr/>
            <a:lstStyle/>
            <a:p>
              <a:r>
                <a:rPr lang="en-US" baseline="0" dirty="0"/>
                <a:t>Find the reduced PCA to </a:t>
              </a:r>
              <a14:m>
                <m:oMath xmlns:m="http://schemas.openxmlformats.org/officeDocument/2006/math">
                  <m:r>
                    <a:rPr lang="en-US" b="0" i="1" baseline="0">
                      <a:latin typeface="Cambria Math" panose="02040503050406030204" pitchFamily="18" charset="0"/>
                    </a:rPr>
                    <m:t>𝑝</m:t>
                  </m:r>
                </m:oMath>
              </a14:m>
              <a:r>
                <a:rPr lang="en-US" baseline="0" dirty="0"/>
                <a:t> features results by this: </a:t>
              </a:r>
              <a14:m>
                <m:oMath xmlns:m="http://schemas.openxmlformats.org/officeDocument/2006/math">
                  <m:r>
                    <a:rPr lang="en-US" b="0" i="1" baseline="0">
                      <a:latin typeface="Cambria Math" panose="02040503050406030204" pitchFamily="18" charset="0"/>
                    </a:rPr>
                    <m:t>𝑃𝐶𝐴</m:t>
                  </m:r>
                  <m:r>
                    <a:rPr lang="en-US" b="0" i="1" baseline="0">
                      <a:latin typeface="Cambria Math" panose="02040503050406030204" pitchFamily="18" charset="0"/>
                    </a:rPr>
                    <m:t>=</m:t>
                  </m:r>
                  <m:sSup>
                    <m:sSupPr>
                      <m:ctrlPr>
                        <a:rPr lang="en-US" b="0" i="1" baseline="0">
                          <a:latin typeface="Cambria Math" panose="02040503050406030204" pitchFamily="18" charset="0"/>
                        </a:rPr>
                      </m:ctrlPr>
                    </m:sSupPr>
                    <m:e>
                      <m:r>
                        <a:rPr lang="en-US" b="0" i="1" baseline="0">
                          <a:latin typeface="Cambria Math" panose="02040503050406030204" pitchFamily="18" charset="0"/>
                        </a:rPr>
                        <m:t>𝑒</m:t>
                      </m:r>
                    </m:e>
                    <m:sup>
                      <m:r>
                        <a:rPr lang="en-US" b="0" i="1" baseline="0">
                          <a:latin typeface="Cambria Math" panose="02040503050406030204" pitchFamily="18" charset="0"/>
                        </a:rPr>
                        <m:t>𝑇</m:t>
                      </m:r>
                    </m:sup>
                  </m:sSup>
                  <m:sSup>
                    <m:sSupPr>
                      <m:ctrlPr>
                        <a:rPr lang="en-US" b="0" i="1" baseline="0">
                          <a:latin typeface="Cambria Math" panose="02040503050406030204" pitchFamily="18" charset="0"/>
                        </a:rPr>
                      </m:ctrlPr>
                    </m:sSupPr>
                    <m:e>
                      <m:acc>
                        <m:accPr>
                          <m:chr m:val="̂"/>
                          <m:ctrlPr>
                            <a:rPr lang="en-US" b="0" i="1" baseline="0">
                              <a:latin typeface="Cambria Math" panose="02040503050406030204" pitchFamily="18" charset="0"/>
                            </a:rPr>
                          </m:ctrlPr>
                        </m:accPr>
                        <m:e>
                          <m:r>
                            <a:rPr lang="en-US" b="0" i="1" baseline="0">
                              <a:latin typeface="Cambria Math" panose="02040503050406030204" pitchFamily="18" charset="0"/>
                            </a:rPr>
                            <m:t>𝑋</m:t>
                          </m:r>
                        </m:e>
                      </m:acc>
                    </m:e>
                    <m:sup>
                      <m:r>
                        <a:rPr lang="en-US" b="0" i="1" baseline="0">
                          <a:latin typeface="Cambria Math" panose="02040503050406030204" pitchFamily="18" charset="0"/>
                        </a:rPr>
                        <m:t>𝑇</m:t>
                      </m:r>
                    </m:sup>
                  </m:sSup>
                </m:oMath>
              </a14:m>
              <a:r>
                <a:rPr lang="en-US" baseline="0" dirty="0"/>
                <a:t> </a:t>
              </a:r>
              <a:endParaRPr lang="en-JO" dirty="0"/>
            </a:p>
          </dgm:t>
        </dgm:pt>
      </mc:Choice>
      <mc:Fallback xmlns="">
        <dgm:pt modelId="{86DF46E0-9A2D-3A4F-AEC5-1F5A1F9E9FE6}">
          <dgm:prSet>
            <dgm:style>
              <a:lnRef idx="2">
                <a:schemeClr val="dk1"/>
              </a:lnRef>
              <a:fillRef idx="1">
                <a:schemeClr val="lt1"/>
              </a:fillRef>
              <a:effectRef idx="0">
                <a:schemeClr val="dk1"/>
              </a:effectRef>
              <a:fontRef idx="minor">
                <a:schemeClr val="dk1"/>
              </a:fontRef>
            </dgm:style>
          </dgm:prSet>
          <dgm:spPr/>
          <dgm:t>
            <a:bodyPr/>
            <a:lstStyle/>
            <a:p>
              <a:r>
                <a:rPr lang="en-US" baseline="0" dirty="0"/>
                <a:t>Find the reduced PCA to </a:t>
              </a:r>
              <a:r>
                <a:rPr lang="en-US" b="0" i="0" baseline="0">
                  <a:latin typeface="Cambria Math" panose="02040503050406030204" pitchFamily="18" charset="0"/>
                </a:rPr>
                <a:t>𝑝</a:t>
              </a:r>
              <a:r>
                <a:rPr lang="en-US" baseline="0" dirty="0"/>
                <a:t> features results by this: </a:t>
              </a:r>
              <a:r>
                <a:rPr lang="en-US" b="0" i="0" baseline="0">
                  <a:latin typeface="Cambria Math" panose="02040503050406030204" pitchFamily="18" charset="0"/>
                </a:rPr>
                <a:t>𝑃𝐶𝐴=𝑒^𝑇 𝑋 ̂^𝑇</a:t>
              </a:r>
              <a:r>
                <a:rPr lang="en-US" baseline="0" dirty="0"/>
                <a:t> </a:t>
              </a:r>
              <a:endParaRPr lang="en-JO" dirty="0"/>
            </a:p>
          </dgm:t>
        </dgm:pt>
      </mc:Fallback>
    </mc:AlternateContent>
    <dgm:pt modelId="{BC8F7483-93D1-F84B-956E-46067B94E9FF}" type="parTrans" cxnId="{D646D03C-9A60-2B40-8A2C-9C1DF44D7824}">
      <dgm:prSet/>
      <dgm:spPr/>
      <dgm:t>
        <a:bodyPr/>
        <a:lstStyle/>
        <a:p>
          <a:endParaRPr lang="en-US"/>
        </a:p>
      </dgm:t>
    </dgm:pt>
    <dgm:pt modelId="{6007B3F7-9355-AA45-BB51-FEF1A4B5B003}" type="sibTrans" cxnId="{D646D03C-9A60-2B40-8A2C-9C1DF44D7824}">
      <dgm:prSet/>
      <dgm:spPr/>
      <dgm:t>
        <a:bodyPr/>
        <a:lstStyle/>
        <a:p>
          <a:endParaRPr lang="en-US"/>
        </a:p>
      </dgm:t>
    </dgm:pt>
    <dgm:pt modelId="{8B296A95-EE16-D24E-AE30-AE88827F58AF}" type="pres">
      <dgm:prSet presAssocID="{216B78B8-ED97-9540-A09C-3778EE472EC9}" presName="Name0" presStyleCnt="0">
        <dgm:presLayoutVars>
          <dgm:dir/>
          <dgm:resizeHandles val="exact"/>
        </dgm:presLayoutVars>
      </dgm:prSet>
      <dgm:spPr/>
    </dgm:pt>
    <dgm:pt modelId="{B4A0C69B-0B37-A643-8D36-75C293F0C3CB}" type="pres">
      <dgm:prSet presAssocID="{2FBFE32B-78F7-2C46-BFB5-761FA7F74A03}" presName="node" presStyleLbl="node1" presStyleIdx="0" presStyleCnt="6">
        <dgm:presLayoutVars>
          <dgm:bulletEnabled val="1"/>
        </dgm:presLayoutVars>
      </dgm:prSet>
      <dgm:spPr/>
    </dgm:pt>
    <dgm:pt modelId="{7F338D17-05DE-C742-906C-1A4684ECB7C4}" type="pres">
      <dgm:prSet presAssocID="{15561010-1417-0945-8D0C-92663BDA9C2A}" presName="sibTrans" presStyleLbl="sibTrans1D1" presStyleIdx="0" presStyleCnt="5"/>
      <dgm:spPr/>
    </dgm:pt>
    <dgm:pt modelId="{FFEBB2FD-5031-DD44-B78D-9A17BE12957A}" type="pres">
      <dgm:prSet presAssocID="{15561010-1417-0945-8D0C-92663BDA9C2A}" presName="connectorText" presStyleLbl="sibTrans1D1" presStyleIdx="0" presStyleCnt="5"/>
      <dgm:spPr/>
    </dgm:pt>
    <dgm:pt modelId="{D90460EB-DF46-FE4E-A6E9-2858454F0A40}" type="pres">
      <dgm:prSet presAssocID="{D02CC24D-486B-CD4B-B5B0-23341269A816}" presName="node" presStyleLbl="node1" presStyleIdx="1" presStyleCnt="6">
        <dgm:presLayoutVars>
          <dgm:bulletEnabled val="1"/>
        </dgm:presLayoutVars>
      </dgm:prSet>
      <dgm:spPr/>
    </dgm:pt>
    <dgm:pt modelId="{7D107FEE-5D5C-9841-BB29-CBE9F01651DF}" type="pres">
      <dgm:prSet presAssocID="{45DD2F4E-478B-644B-ACE3-C203602719A9}" presName="sibTrans" presStyleLbl="sibTrans1D1" presStyleIdx="1" presStyleCnt="5"/>
      <dgm:spPr/>
    </dgm:pt>
    <dgm:pt modelId="{CB15C17B-C852-A347-9133-8A6426AFB843}" type="pres">
      <dgm:prSet presAssocID="{45DD2F4E-478B-644B-ACE3-C203602719A9}" presName="connectorText" presStyleLbl="sibTrans1D1" presStyleIdx="1" presStyleCnt="5"/>
      <dgm:spPr/>
    </dgm:pt>
    <dgm:pt modelId="{49B6F1C7-EF3E-7742-9814-8522BF1629F9}" type="pres">
      <dgm:prSet presAssocID="{D9F9053A-FA5E-0D4B-89AF-658B4F74E571}" presName="node" presStyleLbl="node1" presStyleIdx="2" presStyleCnt="6">
        <dgm:presLayoutVars>
          <dgm:bulletEnabled val="1"/>
        </dgm:presLayoutVars>
      </dgm:prSet>
      <dgm:spPr/>
    </dgm:pt>
    <dgm:pt modelId="{7CD2C327-CE75-7E41-8C5B-8BB581E77FDE}" type="pres">
      <dgm:prSet presAssocID="{4C70FD77-43AD-4444-90F5-AED9A58BE715}" presName="sibTrans" presStyleLbl="sibTrans1D1" presStyleIdx="2" presStyleCnt="5"/>
      <dgm:spPr/>
    </dgm:pt>
    <dgm:pt modelId="{26F9AB72-083E-0D49-8427-5B751B87FADF}" type="pres">
      <dgm:prSet presAssocID="{4C70FD77-43AD-4444-90F5-AED9A58BE715}" presName="connectorText" presStyleLbl="sibTrans1D1" presStyleIdx="2" presStyleCnt="5"/>
      <dgm:spPr/>
    </dgm:pt>
    <dgm:pt modelId="{65436FD5-8240-2346-A151-0219AC51E446}" type="pres">
      <dgm:prSet presAssocID="{0BD841F5-03BB-6B4C-AEAA-0F7515E1341F}" presName="node" presStyleLbl="node1" presStyleIdx="3" presStyleCnt="6">
        <dgm:presLayoutVars>
          <dgm:bulletEnabled val="1"/>
        </dgm:presLayoutVars>
      </dgm:prSet>
      <dgm:spPr/>
    </dgm:pt>
    <dgm:pt modelId="{F55A37BC-3BC2-7E45-AD01-2BC5E3EBB66A}" type="pres">
      <dgm:prSet presAssocID="{7B813FD6-76DA-DE40-AAAB-45C93F43A527}" presName="sibTrans" presStyleLbl="sibTrans1D1" presStyleIdx="3" presStyleCnt="5"/>
      <dgm:spPr/>
    </dgm:pt>
    <dgm:pt modelId="{94A18AFD-C8C2-7747-9279-9AE615BBFEB2}" type="pres">
      <dgm:prSet presAssocID="{7B813FD6-76DA-DE40-AAAB-45C93F43A527}" presName="connectorText" presStyleLbl="sibTrans1D1" presStyleIdx="3" presStyleCnt="5"/>
      <dgm:spPr/>
    </dgm:pt>
    <dgm:pt modelId="{103B0B78-F62C-6043-9E15-E23B9F8D1EC6}" type="pres">
      <dgm:prSet presAssocID="{79377915-C036-F14B-B6FC-466789231251}" presName="node" presStyleLbl="node1" presStyleIdx="4" presStyleCnt="6">
        <dgm:presLayoutVars>
          <dgm:bulletEnabled val="1"/>
        </dgm:presLayoutVars>
      </dgm:prSet>
      <dgm:spPr/>
    </dgm:pt>
    <dgm:pt modelId="{C48D04A2-6242-D74D-883D-9FECDAA84E43}" type="pres">
      <dgm:prSet presAssocID="{74726A68-4F3F-5347-8633-689137F68934}" presName="sibTrans" presStyleLbl="sibTrans1D1" presStyleIdx="4" presStyleCnt="5"/>
      <dgm:spPr/>
    </dgm:pt>
    <dgm:pt modelId="{20254227-9F5F-F341-8C86-FD0A237C51CD}" type="pres">
      <dgm:prSet presAssocID="{74726A68-4F3F-5347-8633-689137F68934}" presName="connectorText" presStyleLbl="sibTrans1D1" presStyleIdx="4" presStyleCnt="5"/>
      <dgm:spPr/>
    </dgm:pt>
    <dgm:pt modelId="{26AC53B6-CE3B-9C42-81E5-F70C7563E8A1}" type="pres">
      <dgm:prSet presAssocID="{86DF46E0-9A2D-3A4F-AEC5-1F5A1F9E9FE6}" presName="node" presStyleLbl="node1" presStyleIdx="5" presStyleCnt="6">
        <dgm:presLayoutVars>
          <dgm:bulletEnabled val="1"/>
        </dgm:presLayoutVars>
      </dgm:prSet>
      <dgm:spPr/>
    </dgm:pt>
  </dgm:ptLst>
  <dgm:cxnLst>
    <dgm:cxn modelId="{9F83F51F-712C-1D49-A3E9-AFA5FF8F4D29}" srcId="{216B78B8-ED97-9540-A09C-3778EE472EC9}" destId="{2FBFE32B-78F7-2C46-BFB5-761FA7F74A03}" srcOrd="0" destOrd="0" parTransId="{21C8C63D-5126-7644-9703-E9068438782E}" sibTransId="{15561010-1417-0945-8D0C-92663BDA9C2A}"/>
    <dgm:cxn modelId="{BAE25B25-DA11-7B4A-9AEC-149BE651B9E7}" type="presOf" srcId="{45DD2F4E-478B-644B-ACE3-C203602719A9}" destId="{7D107FEE-5D5C-9841-BB29-CBE9F01651DF}" srcOrd="0" destOrd="0" presId="urn:microsoft.com/office/officeart/2016/7/layout/RepeatingBendingProcessNew"/>
    <dgm:cxn modelId="{D646D03C-9A60-2B40-8A2C-9C1DF44D7824}" srcId="{216B78B8-ED97-9540-A09C-3778EE472EC9}" destId="{86DF46E0-9A2D-3A4F-AEC5-1F5A1F9E9FE6}" srcOrd="5" destOrd="0" parTransId="{BC8F7483-93D1-F84B-956E-46067B94E9FF}" sibTransId="{6007B3F7-9355-AA45-BB51-FEF1A4B5B003}"/>
    <dgm:cxn modelId="{30B2B642-3A59-864D-871C-31259D09EE67}" type="presOf" srcId="{4C70FD77-43AD-4444-90F5-AED9A58BE715}" destId="{7CD2C327-CE75-7E41-8C5B-8BB581E77FDE}" srcOrd="0" destOrd="0" presId="urn:microsoft.com/office/officeart/2016/7/layout/RepeatingBendingProcessNew"/>
    <dgm:cxn modelId="{FBC84055-295C-3944-9030-E20849171CAF}" type="presOf" srcId="{216B78B8-ED97-9540-A09C-3778EE472EC9}" destId="{8B296A95-EE16-D24E-AE30-AE88827F58AF}" srcOrd="0" destOrd="0" presId="urn:microsoft.com/office/officeart/2016/7/layout/RepeatingBendingProcessNew"/>
    <dgm:cxn modelId="{26C9435B-C7C1-9B4A-A800-1BEA116AF922}" type="presOf" srcId="{D02CC24D-486B-CD4B-B5B0-23341269A816}" destId="{D90460EB-DF46-FE4E-A6E9-2858454F0A40}" srcOrd="0" destOrd="0" presId="urn:microsoft.com/office/officeart/2016/7/layout/RepeatingBendingProcessNew"/>
    <dgm:cxn modelId="{4F16255C-4CCD-E84C-AF41-E5080CA3A771}" type="presOf" srcId="{0BD841F5-03BB-6B4C-AEAA-0F7515E1341F}" destId="{65436FD5-8240-2346-A151-0219AC51E446}" srcOrd="0" destOrd="0" presId="urn:microsoft.com/office/officeart/2016/7/layout/RepeatingBendingProcessNew"/>
    <dgm:cxn modelId="{3727535D-0D51-2443-A686-2587DDB82B46}" type="presOf" srcId="{4C70FD77-43AD-4444-90F5-AED9A58BE715}" destId="{26F9AB72-083E-0D49-8427-5B751B87FADF}" srcOrd="1" destOrd="0" presId="urn:microsoft.com/office/officeart/2016/7/layout/RepeatingBendingProcessNew"/>
    <dgm:cxn modelId="{6F48696C-C343-DF43-9063-C28E511A09D0}" srcId="{216B78B8-ED97-9540-A09C-3778EE472EC9}" destId="{D02CC24D-486B-CD4B-B5B0-23341269A816}" srcOrd="1" destOrd="0" parTransId="{62D1DA9D-B010-EE4E-B095-12D06E04135C}" sibTransId="{45DD2F4E-478B-644B-ACE3-C203602719A9}"/>
    <dgm:cxn modelId="{A868D470-BC76-E742-A763-E6299707DF26}" srcId="{216B78B8-ED97-9540-A09C-3778EE472EC9}" destId="{0BD841F5-03BB-6B4C-AEAA-0F7515E1341F}" srcOrd="3" destOrd="0" parTransId="{D3695AA0-23B0-4E43-BB2A-7A07093E446F}" sibTransId="{7B813FD6-76DA-DE40-AAAB-45C93F43A527}"/>
    <dgm:cxn modelId="{10259680-BCA8-554E-BA80-9A3BCDB7755E}" type="presOf" srcId="{7B813FD6-76DA-DE40-AAAB-45C93F43A527}" destId="{94A18AFD-C8C2-7747-9279-9AE615BBFEB2}" srcOrd="1" destOrd="0" presId="urn:microsoft.com/office/officeart/2016/7/layout/RepeatingBendingProcessNew"/>
    <dgm:cxn modelId="{3F1C7981-5378-9E43-8AC5-051ECA7205D6}" type="presOf" srcId="{86DF46E0-9A2D-3A4F-AEC5-1F5A1F9E9FE6}" destId="{26AC53B6-CE3B-9C42-81E5-F70C7563E8A1}" srcOrd="0" destOrd="0" presId="urn:microsoft.com/office/officeart/2016/7/layout/RepeatingBendingProcessNew"/>
    <dgm:cxn modelId="{BCC54587-8C4F-D840-8B3B-13A5A7BB74AE}" type="presOf" srcId="{74726A68-4F3F-5347-8633-689137F68934}" destId="{C48D04A2-6242-D74D-883D-9FECDAA84E43}" srcOrd="0" destOrd="0" presId="urn:microsoft.com/office/officeart/2016/7/layout/RepeatingBendingProcessNew"/>
    <dgm:cxn modelId="{61C8B08D-3208-C244-A659-85BCE506B476}" srcId="{216B78B8-ED97-9540-A09C-3778EE472EC9}" destId="{D9F9053A-FA5E-0D4B-89AF-658B4F74E571}" srcOrd="2" destOrd="0" parTransId="{9306E9A2-4B3A-B24C-B7B3-C73712B16BEF}" sibTransId="{4C70FD77-43AD-4444-90F5-AED9A58BE715}"/>
    <dgm:cxn modelId="{1D012E93-8207-9B4E-9251-39B1794BDAA8}" type="presOf" srcId="{7B813FD6-76DA-DE40-AAAB-45C93F43A527}" destId="{F55A37BC-3BC2-7E45-AD01-2BC5E3EBB66A}" srcOrd="0" destOrd="0" presId="urn:microsoft.com/office/officeart/2016/7/layout/RepeatingBendingProcessNew"/>
    <dgm:cxn modelId="{E5CC89B8-1C60-7A42-8795-CE1F89F597B7}" type="presOf" srcId="{2FBFE32B-78F7-2C46-BFB5-761FA7F74A03}" destId="{B4A0C69B-0B37-A643-8D36-75C293F0C3CB}" srcOrd="0" destOrd="0" presId="urn:microsoft.com/office/officeart/2016/7/layout/RepeatingBendingProcessNew"/>
    <dgm:cxn modelId="{5ADC37BA-A310-3646-8072-EDA1F759BB0A}" srcId="{216B78B8-ED97-9540-A09C-3778EE472EC9}" destId="{79377915-C036-F14B-B6FC-466789231251}" srcOrd="4" destOrd="0" parTransId="{2C7403E4-C240-364D-BF1E-668D786D7E95}" sibTransId="{74726A68-4F3F-5347-8633-689137F68934}"/>
    <dgm:cxn modelId="{76AF6FBE-E082-E341-83DD-F314E627EA37}" type="presOf" srcId="{79377915-C036-F14B-B6FC-466789231251}" destId="{103B0B78-F62C-6043-9E15-E23B9F8D1EC6}" srcOrd="0" destOrd="0" presId="urn:microsoft.com/office/officeart/2016/7/layout/RepeatingBendingProcessNew"/>
    <dgm:cxn modelId="{727F12C8-DB5E-B84D-A77A-2BE5FE370783}" type="presOf" srcId="{15561010-1417-0945-8D0C-92663BDA9C2A}" destId="{FFEBB2FD-5031-DD44-B78D-9A17BE12957A}" srcOrd="1" destOrd="0" presId="urn:microsoft.com/office/officeart/2016/7/layout/RepeatingBendingProcessNew"/>
    <dgm:cxn modelId="{C5909ED5-A781-CB4F-828B-DACD981C5620}" type="presOf" srcId="{74726A68-4F3F-5347-8633-689137F68934}" destId="{20254227-9F5F-F341-8C86-FD0A237C51CD}" srcOrd="1" destOrd="0" presId="urn:microsoft.com/office/officeart/2016/7/layout/RepeatingBendingProcessNew"/>
    <dgm:cxn modelId="{C907E4DA-28CF-144F-AB9C-9074968D3BE7}" type="presOf" srcId="{15561010-1417-0945-8D0C-92663BDA9C2A}" destId="{7F338D17-05DE-C742-906C-1A4684ECB7C4}" srcOrd="0" destOrd="0" presId="urn:microsoft.com/office/officeart/2016/7/layout/RepeatingBendingProcessNew"/>
    <dgm:cxn modelId="{230C79E1-55C7-1549-A767-08981DC7BEA2}" type="presOf" srcId="{D9F9053A-FA5E-0D4B-89AF-658B4F74E571}" destId="{49B6F1C7-EF3E-7742-9814-8522BF1629F9}" srcOrd="0" destOrd="0" presId="urn:microsoft.com/office/officeart/2016/7/layout/RepeatingBendingProcessNew"/>
    <dgm:cxn modelId="{DF6023F8-6054-3346-93DC-EE9877EC8B78}" type="presOf" srcId="{45DD2F4E-478B-644B-ACE3-C203602719A9}" destId="{CB15C17B-C852-A347-9133-8A6426AFB843}" srcOrd="1" destOrd="0" presId="urn:microsoft.com/office/officeart/2016/7/layout/RepeatingBendingProcessNew"/>
    <dgm:cxn modelId="{95CCCDCB-111A-2443-872E-B931706D8D88}" type="presParOf" srcId="{8B296A95-EE16-D24E-AE30-AE88827F58AF}" destId="{B4A0C69B-0B37-A643-8D36-75C293F0C3CB}" srcOrd="0" destOrd="0" presId="urn:microsoft.com/office/officeart/2016/7/layout/RepeatingBendingProcessNew"/>
    <dgm:cxn modelId="{F3359C6C-BBE4-6F47-B725-47877FD8C538}" type="presParOf" srcId="{8B296A95-EE16-D24E-AE30-AE88827F58AF}" destId="{7F338D17-05DE-C742-906C-1A4684ECB7C4}" srcOrd="1" destOrd="0" presId="urn:microsoft.com/office/officeart/2016/7/layout/RepeatingBendingProcessNew"/>
    <dgm:cxn modelId="{E91B07A5-D3B8-084C-B951-5521623F9AE9}" type="presParOf" srcId="{7F338D17-05DE-C742-906C-1A4684ECB7C4}" destId="{FFEBB2FD-5031-DD44-B78D-9A17BE12957A}" srcOrd="0" destOrd="0" presId="urn:microsoft.com/office/officeart/2016/7/layout/RepeatingBendingProcessNew"/>
    <dgm:cxn modelId="{B7B9C6AC-4F13-564A-9862-D1A382EE45AD}" type="presParOf" srcId="{8B296A95-EE16-D24E-AE30-AE88827F58AF}" destId="{D90460EB-DF46-FE4E-A6E9-2858454F0A40}" srcOrd="2" destOrd="0" presId="urn:microsoft.com/office/officeart/2016/7/layout/RepeatingBendingProcessNew"/>
    <dgm:cxn modelId="{64D2519C-72D8-DD46-BC5B-099CD00DD29B}" type="presParOf" srcId="{8B296A95-EE16-D24E-AE30-AE88827F58AF}" destId="{7D107FEE-5D5C-9841-BB29-CBE9F01651DF}" srcOrd="3" destOrd="0" presId="urn:microsoft.com/office/officeart/2016/7/layout/RepeatingBendingProcessNew"/>
    <dgm:cxn modelId="{427D7E24-4350-204E-81DE-1606A127EF97}" type="presParOf" srcId="{7D107FEE-5D5C-9841-BB29-CBE9F01651DF}" destId="{CB15C17B-C852-A347-9133-8A6426AFB843}" srcOrd="0" destOrd="0" presId="urn:microsoft.com/office/officeart/2016/7/layout/RepeatingBendingProcessNew"/>
    <dgm:cxn modelId="{A0E27EBE-C9E4-1043-9082-2204EAAC0A23}" type="presParOf" srcId="{8B296A95-EE16-D24E-AE30-AE88827F58AF}" destId="{49B6F1C7-EF3E-7742-9814-8522BF1629F9}" srcOrd="4" destOrd="0" presId="urn:microsoft.com/office/officeart/2016/7/layout/RepeatingBendingProcessNew"/>
    <dgm:cxn modelId="{186C32A7-8482-6145-B428-750B461E7EF0}" type="presParOf" srcId="{8B296A95-EE16-D24E-AE30-AE88827F58AF}" destId="{7CD2C327-CE75-7E41-8C5B-8BB581E77FDE}" srcOrd="5" destOrd="0" presId="urn:microsoft.com/office/officeart/2016/7/layout/RepeatingBendingProcessNew"/>
    <dgm:cxn modelId="{17AED609-0B52-4A4A-9FBD-4B940718F546}" type="presParOf" srcId="{7CD2C327-CE75-7E41-8C5B-8BB581E77FDE}" destId="{26F9AB72-083E-0D49-8427-5B751B87FADF}" srcOrd="0" destOrd="0" presId="urn:microsoft.com/office/officeart/2016/7/layout/RepeatingBendingProcessNew"/>
    <dgm:cxn modelId="{164E992F-BDB2-4543-AFBD-D2DD7B159BA9}" type="presParOf" srcId="{8B296A95-EE16-D24E-AE30-AE88827F58AF}" destId="{65436FD5-8240-2346-A151-0219AC51E446}" srcOrd="6" destOrd="0" presId="urn:microsoft.com/office/officeart/2016/7/layout/RepeatingBendingProcessNew"/>
    <dgm:cxn modelId="{5517A389-224E-0E40-A69F-9791957CCAC8}" type="presParOf" srcId="{8B296A95-EE16-D24E-AE30-AE88827F58AF}" destId="{F55A37BC-3BC2-7E45-AD01-2BC5E3EBB66A}" srcOrd="7" destOrd="0" presId="urn:microsoft.com/office/officeart/2016/7/layout/RepeatingBendingProcessNew"/>
    <dgm:cxn modelId="{77047DC7-90EC-DB46-9DB0-1CD003AF3EA6}" type="presParOf" srcId="{F55A37BC-3BC2-7E45-AD01-2BC5E3EBB66A}" destId="{94A18AFD-C8C2-7747-9279-9AE615BBFEB2}" srcOrd="0" destOrd="0" presId="urn:microsoft.com/office/officeart/2016/7/layout/RepeatingBendingProcessNew"/>
    <dgm:cxn modelId="{EA6D8FBD-B869-B74F-BDF4-7171E310571F}" type="presParOf" srcId="{8B296A95-EE16-D24E-AE30-AE88827F58AF}" destId="{103B0B78-F62C-6043-9E15-E23B9F8D1EC6}" srcOrd="8" destOrd="0" presId="urn:microsoft.com/office/officeart/2016/7/layout/RepeatingBendingProcessNew"/>
    <dgm:cxn modelId="{5FD80488-BCD0-F840-9A2B-6E1150ADE0D3}" type="presParOf" srcId="{8B296A95-EE16-D24E-AE30-AE88827F58AF}" destId="{C48D04A2-6242-D74D-883D-9FECDAA84E43}" srcOrd="9" destOrd="0" presId="urn:microsoft.com/office/officeart/2016/7/layout/RepeatingBendingProcessNew"/>
    <dgm:cxn modelId="{727337ED-F28F-2148-AEE3-155129671E11}" type="presParOf" srcId="{C48D04A2-6242-D74D-883D-9FECDAA84E43}" destId="{20254227-9F5F-F341-8C86-FD0A237C51CD}" srcOrd="0" destOrd="0" presId="urn:microsoft.com/office/officeart/2016/7/layout/RepeatingBendingProcessNew"/>
    <dgm:cxn modelId="{A4B50692-4E17-E442-8A0C-4D3883035BEE}" type="presParOf" srcId="{8B296A95-EE16-D24E-AE30-AE88827F58AF}" destId="{26AC53B6-CE3B-9C42-81E5-F70C7563E8A1}" srcOrd="10" destOrd="0" presId="urn:microsoft.com/office/officeart/2016/7/layout/RepeatingBendingProcessNew"/>
  </dgm:cxnLst>
  <dgm:bg>
    <a:noFill/>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6B78B8-ED97-9540-A09C-3778EE472EC9}"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2FBFE32B-78F7-2C46-BFB5-761FA7F74A03}">
      <dgm:prSet>
        <dgm:style>
          <a:lnRef idx="2">
            <a:schemeClr val="dk1"/>
          </a:lnRef>
          <a:fillRef idx="1">
            <a:schemeClr val="lt1"/>
          </a:fillRef>
          <a:effectRef idx="0">
            <a:schemeClr val="dk1"/>
          </a:effectRef>
          <a:fontRef idx="minor">
            <a:schemeClr val="dk1"/>
          </a:fontRef>
        </dgm:style>
      </dgm:prSet>
      <dgm:spPr>
        <a:blipFill>
          <a:blip xmlns:r="http://schemas.openxmlformats.org/officeDocument/2006/relationships" r:embed="rId1"/>
          <a:stretch>
            <a:fillRect r="-565"/>
          </a:stretch>
        </a:blipFill>
      </dgm:spPr>
      <dgm:t>
        <a:bodyPr/>
        <a:lstStyle/>
        <a:p>
          <a:r>
            <a:rPr lang="en-JO">
              <a:noFill/>
            </a:rPr>
            <a:t> </a:t>
          </a:r>
        </a:p>
      </dgm:t>
    </dgm:pt>
    <dgm:pt modelId="{21C8C63D-5126-7644-9703-E9068438782E}" type="parTrans" cxnId="{9F83F51F-712C-1D49-A3E9-AFA5FF8F4D29}">
      <dgm:prSet/>
      <dgm:spPr/>
      <dgm:t>
        <a:bodyPr/>
        <a:lstStyle/>
        <a:p>
          <a:endParaRPr lang="en-US"/>
        </a:p>
      </dgm:t>
    </dgm:pt>
    <dgm:pt modelId="{15561010-1417-0945-8D0C-92663BDA9C2A}" type="sibTrans" cxnId="{9F83F51F-712C-1D49-A3E9-AFA5FF8F4D29}">
      <dgm:prSet/>
      <dgm:spPr/>
      <dgm:t>
        <a:bodyPr/>
        <a:lstStyle/>
        <a:p>
          <a:endParaRPr lang="en-US"/>
        </a:p>
      </dgm:t>
    </dgm:pt>
    <dgm:pt modelId="{D02CC24D-486B-CD4B-B5B0-23341269A816}">
      <dgm:prSet>
        <dgm:style>
          <a:lnRef idx="2">
            <a:schemeClr val="dk1"/>
          </a:lnRef>
          <a:fillRef idx="1">
            <a:schemeClr val="lt1"/>
          </a:fillRef>
          <a:effectRef idx="0">
            <a:schemeClr val="dk1"/>
          </a:effectRef>
          <a:fontRef idx="minor">
            <a:schemeClr val="dk1"/>
          </a:fontRef>
        </dgm:style>
      </dgm:prSet>
      <dgm:spPr>
        <a:blipFill>
          <a:blip xmlns:r="http://schemas.openxmlformats.org/officeDocument/2006/relationships" r:embed="rId2"/>
          <a:stretch>
            <a:fillRect/>
          </a:stretch>
        </a:blipFill>
      </dgm:spPr>
      <dgm:t>
        <a:bodyPr/>
        <a:lstStyle/>
        <a:p>
          <a:r>
            <a:rPr lang="en-JO">
              <a:noFill/>
            </a:rPr>
            <a:t> </a:t>
          </a:r>
        </a:p>
      </dgm:t>
    </dgm:pt>
    <dgm:pt modelId="{62D1DA9D-B010-EE4E-B095-12D06E04135C}" type="parTrans" cxnId="{6F48696C-C343-DF43-9063-C28E511A09D0}">
      <dgm:prSet/>
      <dgm:spPr/>
      <dgm:t>
        <a:bodyPr/>
        <a:lstStyle/>
        <a:p>
          <a:endParaRPr lang="en-US"/>
        </a:p>
      </dgm:t>
    </dgm:pt>
    <dgm:pt modelId="{45DD2F4E-478B-644B-ACE3-C203602719A9}" type="sibTrans" cxnId="{6F48696C-C343-DF43-9063-C28E511A09D0}">
      <dgm:prSet/>
      <dgm:spPr/>
      <dgm:t>
        <a:bodyPr/>
        <a:lstStyle/>
        <a:p>
          <a:endParaRPr lang="en-US"/>
        </a:p>
      </dgm:t>
    </dgm:pt>
    <dgm:pt modelId="{D9F9053A-FA5E-0D4B-89AF-658B4F74E571}">
      <dgm:prSet>
        <dgm:style>
          <a:lnRef idx="2">
            <a:schemeClr val="dk1"/>
          </a:lnRef>
          <a:fillRef idx="1">
            <a:schemeClr val="lt1"/>
          </a:fillRef>
          <a:effectRef idx="0">
            <a:schemeClr val="dk1"/>
          </a:effectRef>
          <a:fontRef idx="minor">
            <a:schemeClr val="dk1"/>
          </a:fontRef>
        </dgm:style>
      </dgm:prSet>
      <dgm:spPr>
        <a:blipFill>
          <a:blip xmlns:r="http://schemas.openxmlformats.org/officeDocument/2006/relationships" r:embed="rId3"/>
          <a:stretch>
            <a:fillRect l="-1695" t="-2778" r="-565"/>
          </a:stretch>
        </a:blipFill>
      </dgm:spPr>
      <dgm:t>
        <a:bodyPr/>
        <a:lstStyle/>
        <a:p>
          <a:r>
            <a:rPr lang="en-JO">
              <a:noFill/>
            </a:rPr>
            <a:t> </a:t>
          </a:r>
        </a:p>
      </dgm:t>
    </dgm:pt>
    <dgm:pt modelId="{9306E9A2-4B3A-B24C-B7B3-C73712B16BEF}" type="parTrans" cxnId="{61C8B08D-3208-C244-A659-85BCE506B476}">
      <dgm:prSet/>
      <dgm:spPr/>
      <dgm:t>
        <a:bodyPr/>
        <a:lstStyle/>
        <a:p>
          <a:endParaRPr lang="en-US"/>
        </a:p>
      </dgm:t>
    </dgm:pt>
    <dgm:pt modelId="{4C70FD77-43AD-4444-90F5-AED9A58BE715}" type="sibTrans" cxnId="{61C8B08D-3208-C244-A659-85BCE506B476}">
      <dgm:prSet/>
      <dgm:spPr/>
      <dgm:t>
        <a:bodyPr/>
        <a:lstStyle/>
        <a:p>
          <a:endParaRPr lang="en-US"/>
        </a:p>
      </dgm:t>
    </dgm:pt>
    <dgm:pt modelId="{0BD841F5-03BB-6B4C-AEAA-0F7515E1341F}">
      <dgm:prSet>
        <dgm:style>
          <a:lnRef idx="2">
            <a:schemeClr val="dk1"/>
          </a:lnRef>
          <a:fillRef idx="1">
            <a:schemeClr val="lt1"/>
          </a:fillRef>
          <a:effectRef idx="0">
            <a:schemeClr val="dk1"/>
          </a:effectRef>
          <a:fontRef idx="minor">
            <a:schemeClr val="dk1"/>
          </a:fontRef>
        </dgm:style>
      </dgm:prSet>
      <dgm:spPr>
        <a:blipFill>
          <a:blip xmlns:r="http://schemas.openxmlformats.org/officeDocument/2006/relationships" r:embed="rId4"/>
          <a:stretch>
            <a:fillRect/>
          </a:stretch>
        </a:blipFill>
      </dgm:spPr>
      <dgm:t>
        <a:bodyPr/>
        <a:lstStyle/>
        <a:p>
          <a:r>
            <a:rPr lang="en-JO">
              <a:noFill/>
            </a:rPr>
            <a:t> </a:t>
          </a:r>
        </a:p>
      </dgm:t>
    </dgm:pt>
    <dgm:pt modelId="{D3695AA0-23B0-4E43-BB2A-7A07093E446F}" type="parTrans" cxnId="{A868D470-BC76-E742-A763-E6299707DF26}">
      <dgm:prSet/>
      <dgm:spPr/>
      <dgm:t>
        <a:bodyPr/>
        <a:lstStyle/>
        <a:p>
          <a:endParaRPr lang="en-US"/>
        </a:p>
      </dgm:t>
    </dgm:pt>
    <dgm:pt modelId="{7B813FD6-76DA-DE40-AAAB-45C93F43A527}" type="sibTrans" cxnId="{A868D470-BC76-E742-A763-E6299707DF26}">
      <dgm:prSet/>
      <dgm:spPr/>
      <dgm:t>
        <a:bodyPr/>
        <a:lstStyle/>
        <a:p>
          <a:endParaRPr lang="en-US"/>
        </a:p>
      </dgm:t>
    </dgm:pt>
    <dgm:pt modelId="{79377915-C036-F14B-B6FC-466789231251}">
      <dgm:prSet>
        <dgm:style>
          <a:lnRef idx="2">
            <a:schemeClr val="dk1"/>
          </a:lnRef>
          <a:fillRef idx="1">
            <a:schemeClr val="lt1"/>
          </a:fillRef>
          <a:effectRef idx="0">
            <a:schemeClr val="dk1"/>
          </a:effectRef>
          <a:fontRef idx="minor">
            <a:schemeClr val="dk1"/>
          </a:fontRef>
        </dgm:style>
      </dgm:prSet>
      <dgm:spPr>
        <a:blipFill>
          <a:blip xmlns:r="http://schemas.openxmlformats.org/officeDocument/2006/relationships" r:embed="rId5"/>
          <a:stretch>
            <a:fillRect r="-565"/>
          </a:stretch>
        </a:blipFill>
      </dgm:spPr>
      <dgm:t>
        <a:bodyPr/>
        <a:lstStyle/>
        <a:p>
          <a:r>
            <a:rPr lang="en-JO">
              <a:noFill/>
            </a:rPr>
            <a:t> </a:t>
          </a:r>
        </a:p>
      </dgm:t>
    </dgm:pt>
    <dgm:pt modelId="{2C7403E4-C240-364D-BF1E-668D786D7E95}" type="parTrans" cxnId="{5ADC37BA-A310-3646-8072-EDA1F759BB0A}">
      <dgm:prSet/>
      <dgm:spPr/>
      <dgm:t>
        <a:bodyPr/>
        <a:lstStyle/>
        <a:p>
          <a:endParaRPr lang="en-US"/>
        </a:p>
      </dgm:t>
    </dgm:pt>
    <dgm:pt modelId="{74726A68-4F3F-5347-8633-689137F68934}" type="sibTrans" cxnId="{5ADC37BA-A310-3646-8072-EDA1F759BB0A}">
      <dgm:prSet/>
      <dgm:spPr/>
      <dgm:t>
        <a:bodyPr/>
        <a:lstStyle/>
        <a:p>
          <a:endParaRPr lang="en-US"/>
        </a:p>
      </dgm:t>
    </dgm:pt>
    <dgm:pt modelId="{86DF46E0-9A2D-3A4F-AEC5-1F5A1F9E9FE6}">
      <dgm:prSet>
        <dgm:style>
          <a:lnRef idx="2">
            <a:schemeClr val="dk1"/>
          </a:lnRef>
          <a:fillRef idx="1">
            <a:schemeClr val="lt1"/>
          </a:fillRef>
          <a:effectRef idx="0">
            <a:schemeClr val="dk1"/>
          </a:effectRef>
          <a:fontRef idx="minor">
            <a:schemeClr val="dk1"/>
          </a:fontRef>
        </dgm:style>
      </dgm:prSet>
      <dgm:spPr>
        <a:blipFill>
          <a:blip xmlns:r="http://schemas.openxmlformats.org/officeDocument/2006/relationships" r:embed="rId6"/>
          <a:stretch>
            <a:fillRect/>
          </a:stretch>
        </a:blipFill>
      </dgm:spPr>
      <dgm:t>
        <a:bodyPr/>
        <a:lstStyle/>
        <a:p>
          <a:r>
            <a:rPr lang="en-JO">
              <a:noFill/>
            </a:rPr>
            <a:t> </a:t>
          </a:r>
        </a:p>
      </dgm:t>
    </dgm:pt>
    <dgm:pt modelId="{BC8F7483-93D1-F84B-956E-46067B94E9FF}" type="parTrans" cxnId="{D646D03C-9A60-2B40-8A2C-9C1DF44D7824}">
      <dgm:prSet/>
      <dgm:spPr/>
      <dgm:t>
        <a:bodyPr/>
        <a:lstStyle/>
        <a:p>
          <a:endParaRPr lang="en-US"/>
        </a:p>
      </dgm:t>
    </dgm:pt>
    <dgm:pt modelId="{6007B3F7-9355-AA45-BB51-FEF1A4B5B003}" type="sibTrans" cxnId="{D646D03C-9A60-2B40-8A2C-9C1DF44D7824}">
      <dgm:prSet/>
      <dgm:spPr/>
      <dgm:t>
        <a:bodyPr/>
        <a:lstStyle/>
        <a:p>
          <a:endParaRPr lang="en-US"/>
        </a:p>
      </dgm:t>
    </dgm:pt>
    <dgm:pt modelId="{8B296A95-EE16-D24E-AE30-AE88827F58AF}" type="pres">
      <dgm:prSet presAssocID="{216B78B8-ED97-9540-A09C-3778EE472EC9}" presName="Name0" presStyleCnt="0">
        <dgm:presLayoutVars>
          <dgm:dir/>
          <dgm:resizeHandles val="exact"/>
        </dgm:presLayoutVars>
      </dgm:prSet>
      <dgm:spPr/>
    </dgm:pt>
    <dgm:pt modelId="{B4A0C69B-0B37-A643-8D36-75C293F0C3CB}" type="pres">
      <dgm:prSet presAssocID="{2FBFE32B-78F7-2C46-BFB5-761FA7F74A03}" presName="node" presStyleLbl="node1" presStyleIdx="0" presStyleCnt="6">
        <dgm:presLayoutVars>
          <dgm:bulletEnabled val="1"/>
        </dgm:presLayoutVars>
      </dgm:prSet>
      <dgm:spPr/>
    </dgm:pt>
    <dgm:pt modelId="{7F338D17-05DE-C742-906C-1A4684ECB7C4}" type="pres">
      <dgm:prSet presAssocID="{15561010-1417-0945-8D0C-92663BDA9C2A}" presName="sibTrans" presStyleLbl="sibTrans1D1" presStyleIdx="0" presStyleCnt="5"/>
      <dgm:spPr/>
    </dgm:pt>
    <dgm:pt modelId="{FFEBB2FD-5031-DD44-B78D-9A17BE12957A}" type="pres">
      <dgm:prSet presAssocID="{15561010-1417-0945-8D0C-92663BDA9C2A}" presName="connectorText" presStyleLbl="sibTrans1D1" presStyleIdx="0" presStyleCnt="5"/>
      <dgm:spPr/>
    </dgm:pt>
    <dgm:pt modelId="{D90460EB-DF46-FE4E-A6E9-2858454F0A40}" type="pres">
      <dgm:prSet presAssocID="{D02CC24D-486B-CD4B-B5B0-23341269A816}" presName="node" presStyleLbl="node1" presStyleIdx="1" presStyleCnt="6">
        <dgm:presLayoutVars>
          <dgm:bulletEnabled val="1"/>
        </dgm:presLayoutVars>
      </dgm:prSet>
      <dgm:spPr/>
    </dgm:pt>
    <dgm:pt modelId="{7D107FEE-5D5C-9841-BB29-CBE9F01651DF}" type="pres">
      <dgm:prSet presAssocID="{45DD2F4E-478B-644B-ACE3-C203602719A9}" presName="sibTrans" presStyleLbl="sibTrans1D1" presStyleIdx="1" presStyleCnt="5"/>
      <dgm:spPr/>
    </dgm:pt>
    <dgm:pt modelId="{CB15C17B-C852-A347-9133-8A6426AFB843}" type="pres">
      <dgm:prSet presAssocID="{45DD2F4E-478B-644B-ACE3-C203602719A9}" presName="connectorText" presStyleLbl="sibTrans1D1" presStyleIdx="1" presStyleCnt="5"/>
      <dgm:spPr/>
    </dgm:pt>
    <dgm:pt modelId="{49B6F1C7-EF3E-7742-9814-8522BF1629F9}" type="pres">
      <dgm:prSet presAssocID="{D9F9053A-FA5E-0D4B-89AF-658B4F74E571}" presName="node" presStyleLbl="node1" presStyleIdx="2" presStyleCnt="6">
        <dgm:presLayoutVars>
          <dgm:bulletEnabled val="1"/>
        </dgm:presLayoutVars>
      </dgm:prSet>
      <dgm:spPr/>
    </dgm:pt>
    <dgm:pt modelId="{7CD2C327-CE75-7E41-8C5B-8BB581E77FDE}" type="pres">
      <dgm:prSet presAssocID="{4C70FD77-43AD-4444-90F5-AED9A58BE715}" presName="sibTrans" presStyleLbl="sibTrans1D1" presStyleIdx="2" presStyleCnt="5"/>
      <dgm:spPr/>
    </dgm:pt>
    <dgm:pt modelId="{26F9AB72-083E-0D49-8427-5B751B87FADF}" type="pres">
      <dgm:prSet presAssocID="{4C70FD77-43AD-4444-90F5-AED9A58BE715}" presName="connectorText" presStyleLbl="sibTrans1D1" presStyleIdx="2" presStyleCnt="5"/>
      <dgm:spPr/>
    </dgm:pt>
    <dgm:pt modelId="{65436FD5-8240-2346-A151-0219AC51E446}" type="pres">
      <dgm:prSet presAssocID="{0BD841F5-03BB-6B4C-AEAA-0F7515E1341F}" presName="node" presStyleLbl="node1" presStyleIdx="3" presStyleCnt="6">
        <dgm:presLayoutVars>
          <dgm:bulletEnabled val="1"/>
        </dgm:presLayoutVars>
      </dgm:prSet>
      <dgm:spPr/>
    </dgm:pt>
    <dgm:pt modelId="{F55A37BC-3BC2-7E45-AD01-2BC5E3EBB66A}" type="pres">
      <dgm:prSet presAssocID="{7B813FD6-76DA-DE40-AAAB-45C93F43A527}" presName="sibTrans" presStyleLbl="sibTrans1D1" presStyleIdx="3" presStyleCnt="5"/>
      <dgm:spPr/>
    </dgm:pt>
    <dgm:pt modelId="{94A18AFD-C8C2-7747-9279-9AE615BBFEB2}" type="pres">
      <dgm:prSet presAssocID="{7B813FD6-76DA-DE40-AAAB-45C93F43A527}" presName="connectorText" presStyleLbl="sibTrans1D1" presStyleIdx="3" presStyleCnt="5"/>
      <dgm:spPr/>
    </dgm:pt>
    <dgm:pt modelId="{103B0B78-F62C-6043-9E15-E23B9F8D1EC6}" type="pres">
      <dgm:prSet presAssocID="{79377915-C036-F14B-B6FC-466789231251}" presName="node" presStyleLbl="node1" presStyleIdx="4" presStyleCnt="6">
        <dgm:presLayoutVars>
          <dgm:bulletEnabled val="1"/>
        </dgm:presLayoutVars>
      </dgm:prSet>
      <dgm:spPr/>
    </dgm:pt>
    <dgm:pt modelId="{C48D04A2-6242-D74D-883D-9FECDAA84E43}" type="pres">
      <dgm:prSet presAssocID="{74726A68-4F3F-5347-8633-689137F68934}" presName="sibTrans" presStyleLbl="sibTrans1D1" presStyleIdx="4" presStyleCnt="5"/>
      <dgm:spPr/>
    </dgm:pt>
    <dgm:pt modelId="{20254227-9F5F-F341-8C86-FD0A237C51CD}" type="pres">
      <dgm:prSet presAssocID="{74726A68-4F3F-5347-8633-689137F68934}" presName="connectorText" presStyleLbl="sibTrans1D1" presStyleIdx="4" presStyleCnt="5"/>
      <dgm:spPr/>
    </dgm:pt>
    <dgm:pt modelId="{26AC53B6-CE3B-9C42-81E5-F70C7563E8A1}" type="pres">
      <dgm:prSet presAssocID="{86DF46E0-9A2D-3A4F-AEC5-1F5A1F9E9FE6}" presName="node" presStyleLbl="node1" presStyleIdx="5" presStyleCnt="6">
        <dgm:presLayoutVars>
          <dgm:bulletEnabled val="1"/>
        </dgm:presLayoutVars>
      </dgm:prSet>
      <dgm:spPr/>
    </dgm:pt>
  </dgm:ptLst>
  <dgm:cxnLst>
    <dgm:cxn modelId="{9F83F51F-712C-1D49-A3E9-AFA5FF8F4D29}" srcId="{216B78B8-ED97-9540-A09C-3778EE472EC9}" destId="{2FBFE32B-78F7-2C46-BFB5-761FA7F74A03}" srcOrd="0" destOrd="0" parTransId="{21C8C63D-5126-7644-9703-E9068438782E}" sibTransId="{15561010-1417-0945-8D0C-92663BDA9C2A}"/>
    <dgm:cxn modelId="{BAE25B25-DA11-7B4A-9AEC-149BE651B9E7}" type="presOf" srcId="{45DD2F4E-478B-644B-ACE3-C203602719A9}" destId="{7D107FEE-5D5C-9841-BB29-CBE9F01651DF}" srcOrd="0" destOrd="0" presId="urn:microsoft.com/office/officeart/2016/7/layout/RepeatingBendingProcessNew"/>
    <dgm:cxn modelId="{D646D03C-9A60-2B40-8A2C-9C1DF44D7824}" srcId="{216B78B8-ED97-9540-A09C-3778EE472EC9}" destId="{86DF46E0-9A2D-3A4F-AEC5-1F5A1F9E9FE6}" srcOrd="5" destOrd="0" parTransId="{BC8F7483-93D1-F84B-956E-46067B94E9FF}" sibTransId="{6007B3F7-9355-AA45-BB51-FEF1A4B5B003}"/>
    <dgm:cxn modelId="{30B2B642-3A59-864D-871C-31259D09EE67}" type="presOf" srcId="{4C70FD77-43AD-4444-90F5-AED9A58BE715}" destId="{7CD2C327-CE75-7E41-8C5B-8BB581E77FDE}" srcOrd="0" destOrd="0" presId="urn:microsoft.com/office/officeart/2016/7/layout/RepeatingBendingProcessNew"/>
    <dgm:cxn modelId="{FBC84055-295C-3944-9030-E20849171CAF}" type="presOf" srcId="{216B78B8-ED97-9540-A09C-3778EE472EC9}" destId="{8B296A95-EE16-D24E-AE30-AE88827F58AF}" srcOrd="0" destOrd="0" presId="urn:microsoft.com/office/officeart/2016/7/layout/RepeatingBendingProcessNew"/>
    <dgm:cxn modelId="{26C9435B-C7C1-9B4A-A800-1BEA116AF922}" type="presOf" srcId="{D02CC24D-486B-CD4B-B5B0-23341269A816}" destId="{D90460EB-DF46-FE4E-A6E9-2858454F0A40}" srcOrd="0" destOrd="0" presId="urn:microsoft.com/office/officeart/2016/7/layout/RepeatingBendingProcessNew"/>
    <dgm:cxn modelId="{4F16255C-4CCD-E84C-AF41-E5080CA3A771}" type="presOf" srcId="{0BD841F5-03BB-6B4C-AEAA-0F7515E1341F}" destId="{65436FD5-8240-2346-A151-0219AC51E446}" srcOrd="0" destOrd="0" presId="urn:microsoft.com/office/officeart/2016/7/layout/RepeatingBendingProcessNew"/>
    <dgm:cxn modelId="{3727535D-0D51-2443-A686-2587DDB82B46}" type="presOf" srcId="{4C70FD77-43AD-4444-90F5-AED9A58BE715}" destId="{26F9AB72-083E-0D49-8427-5B751B87FADF}" srcOrd="1" destOrd="0" presId="urn:microsoft.com/office/officeart/2016/7/layout/RepeatingBendingProcessNew"/>
    <dgm:cxn modelId="{6F48696C-C343-DF43-9063-C28E511A09D0}" srcId="{216B78B8-ED97-9540-A09C-3778EE472EC9}" destId="{D02CC24D-486B-CD4B-B5B0-23341269A816}" srcOrd="1" destOrd="0" parTransId="{62D1DA9D-B010-EE4E-B095-12D06E04135C}" sibTransId="{45DD2F4E-478B-644B-ACE3-C203602719A9}"/>
    <dgm:cxn modelId="{A868D470-BC76-E742-A763-E6299707DF26}" srcId="{216B78B8-ED97-9540-A09C-3778EE472EC9}" destId="{0BD841F5-03BB-6B4C-AEAA-0F7515E1341F}" srcOrd="3" destOrd="0" parTransId="{D3695AA0-23B0-4E43-BB2A-7A07093E446F}" sibTransId="{7B813FD6-76DA-DE40-AAAB-45C93F43A527}"/>
    <dgm:cxn modelId="{10259680-BCA8-554E-BA80-9A3BCDB7755E}" type="presOf" srcId="{7B813FD6-76DA-DE40-AAAB-45C93F43A527}" destId="{94A18AFD-C8C2-7747-9279-9AE615BBFEB2}" srcOrd="1" destOrd="0" presId="urn:microsoft.com/office/officeart/2016/7/layout/RepeatingBendingProcessNew"/>
    <dgm:cxn modelId="{3F1C7981-5378-9E43-8AC5-051ECA7205D6}" type="presOf" srcId="{86DF46E0-9A2D-3A4F-AEC5-1F5A1F9E9FE6}" destId="{26AC53B6-CE3B-9C42-81E5-F70C7563E8A1}" srcOrd="0" destOrd="0" presId="urn:microsoft.com/office/officeart/2016/7/layout/RepeatingBendingProcessNew"/>
    <dgm:cxn modelId="{BCC54587-8C4F-D840-8B3B-13A5A7BB74AE}" type="presOf" srcId="{74726A68-4F3F-5347-8633-689137F68934}" destId="{C48D04A2-6242-D74D-883D-9FECDAA84E43}" srcOrd="0" destOrd="0" presId="urn:microsoft.com/office/officeart/2016/7/layout/RepeatingBendingProcessNew"/>
    <dgm:cxn modelId="{61C8B08D-3208-C244-A659-85BCE506B476}" srcId="{216B78B8-ED97-9540-A09C-3778EE472EC9}" destId="{D9F9053A-FA5E-0D4B-89AF-658B4F74E571}" srcOrd="2" destOrd="0" parTransId="{9306E9A2-4B3A-B24C-B7B3-C73712B16BEF}" sibTransId="{4C70FD77-43AD-4444-90F5-AED9A58BE715}"/>
    <dgm:cxn modelId="{1D012E93-8207-9B4E-9251-39B1794BDAA8}" type="presOf" srcId="{7B813FD6-76DA-DE40-AAAB-45C93F43A527}" destId="{F55A37BC-3BC2-7E45-AD01-2BC5E3EBB66A}" srcOrd="0" destOrd="0" presId="urn:microsoft.com/office/officeart/2016/7/layout/RepeatingBendingProcessNew"/>
    <dgm:cxn modelId="{E5CC89B8-1C60-7A42-8795-CE1F89F597B7}" type="presOf" srcId="{2FBFE32B-78F7-2C46-BFB5-761FA7F74A03}" destId="{B4A0C69B-0B37-A643-8D36-75C293F0C3CB}" srcOrd="0" destOrd="0" presId="urn:microsoft.com/office/officeart/2016/7/layout/RepeatingBendingProcessNew"/>
    <dgm:cxn modelId="{5ADC37BA-A310-3646-8072-EDA1F759BB0A}" srcId="{216B78B8-ED97-9540-A09C-3778EE472EC9}" destId="{79377915-C036-F14B-B6FC-466789231251}" srcOrd="4" destOrd="0" parTransId="{2C7403E4-C240-364D-BF1E-668D786D7E95}" sibTransId="{74726A68-4F3F-5347-8633-689137F68934}"/>
    <dgm:cxn modelId="{76AF6FBE-E082-E341-83DD-F314E627EA37}" type="presOf" srcId="{79377915-C036-F14B-B6FC-466789231251}" destId="{103B0B78-F62C-6043-9E15-E23B9F8D1EC6}" srcOrd="0" destOrd="0" presId="urn:microsoft.com/office/officeart/2016/7/layout/RepeatingBendingProcessNew"/>
    <dgm:cxn modelId="{727F12C8-DB5E-B84D-A77A-2BE5FE370783}" type="presOf" srcId="{15561010-1417-0945-8D0C-92663BDA9C2A}" destId="{FFEBB2FD-5031-DD44-B78D-9A17BE12957A}" srcOrd="1" destOrd="0" presId="urn:microsoft.com/office/officeart/2016/7/layout/RepeatingBendingProcessNew"/>
    <dgm:cxn modelId="{C5909ED5-A781-CB4F-828B-DACD981C5620}" type="presOf" srcId="{74726A68-4F3F-5347-8633-689137F68934}" destId="{20254227-9F5F-F341-8C86-FD0A237C51CD}" srcOrd="1" destOrd="0" presId="urn:microsoft.com/office/officeart/2016/7/layout/RepeatingBendingProcessNew"/>
    <dgm:cxn modelId="{C907E4DA-28CF-144F-AB9C-9074968D3BE7}" type="presOf" srcId="{15561010-1417-0945-8D0C-92663BDA9C2A}" destId="{7F338D17-05DE-C742-906C-1A4684ECB7C4}" srcOrd="0" destOrd="0" presId="urn:microsoft.com/office/officeart/2016/7/layout/RepeatingBendingProcessNew"/>
    <dgm:cxn modelId="{230C79E1-55C7-1549-A767-08981DC7BEA2}" type="presOf" srcId="{D9F9053A-FA5E-0D4B-89AF-658B4F74E571}" destId="{49B6F1C7-EF3E-7742-9814-8522BF1629F9}" srcOrd="0" destOrd="0" presId="urn:microsoft.com/office/officeart/2016/7/layout/RepeatingBendingProcessNew"/>
    <dgm:cxn modelId="{DF6023F8-6054-3346-93DC-EE9877EC8B78}" type="presOf" srcId="{45DD2F4E-478B-644B-ACE3-C203602719A9}" destId="{CB15C17B-C852-A347-9133-8A6426AFB843}" srcOrd="1" destOrd="0" presId="urn:microsoft.com/office/officeart/2016/7/layout/RepeatingBendingProcessNew"/>
    <dgm:cxn modelId="{95CCCDCB-111A-2443-872E-B931706D8D88}" type="presParOf" srcId="{8B296A95-EE16-D24E-AE30-AE88827F58AF}" destId="{B4A0C69B-0B37-A643-8D36-75C293F0C3CB}" srcOrd="0" destOrd="0" presId="urn:microsoft.com/office/officeart/2016/7/layout/RepeatingBendingProcessNew"/>
    <dgm:cxn modelId="{F3359C6C-BBE4-6F47-B725-47877FD8C538}" type="presParOf" srcId="{8B296A95-EE16-D24E-AE30-AE88827F58AF}" destId="{7F338D17-05DE-C742-906C-1A4684ECB7C4}" srcOrd="1" destOrd="0" presId="urn:microsoft.com/office/officeart/2016/7/layout/RepeatingBendingProcessNew"/>
    <dgm:cxn modelId="{E91B07A5-D3B8-084C-B951-5521623F9AE9}" type="presParOf" srcId="{7F338D17-05DE-C742-906C-1A4684ECB7C4}" destId="{FFEBB2FD-5031-DD44-B78D-9A17BE12957A}" srcOrd="0" destOrd="0" presId="urn:microsoft.com/office/officeart/2016/7/layout/RepeatingBendingProcessNew"/>
    <dgm:cxn modelId="{B7B9C6AC-4F13-564A-9862-D1A382EE45AD}" type="presParOf" srcId="{8B296A95-EE16-D24E-AE30-AE88827F58AF}" destId="{D90460EB-DF46-FE4E-A6E9-2858454F0A40}" srcOrd="2" destOrd="0" presId="urn:microsoft.com/office/officeart/2016/7/layout/RepeatingBendingProcessNew"/>
    <dgm:cxn modelId="{64D2519C-72D8-DD46-BC5B-099CD00DD29B}" type="presParOf" srcId="{8B296A95-EE16-D24E-AE30-AE88827F58AF}" destId="{7D107FEE-5D5C-9841-BB29-CBE9F01651DF}" srcOrd="3" destOrd="0" presId="urn:microsoft.com/office/officeart/2016/7/layout/RepeatingBendingProcessNew"/>
    <dgm:cxn modelId="{427D7E24-4350-204E-81DE-1606A127EF97}" type="presParOf" srcId="{7D107FEE-5D5C-9841-BB29-CBE9F01651DF}" destId="{CB15C17B-C852-A347-9133-8A6426AFB843}" srcOrd="0" destOrd="0" presId="urn:microsoft.com/office/officeart/2016/7/layout/RepeatingBendingProcessNew"/>
    <dgm:cxn modelId="{A0E27EBE-C9E4-1043-9082-2204EAAC0A23}" type="presParOf" srcId="{8B296A95-EE16-D24E-AE30-AE88827F58AF}" destId="{49B6F1C7-EF3E-7742-9814-8522BF1629F9}" srcOrd="4" destOrd="0" presId="urn:microsoft.com/office/officeart/2016/7/layout/RepeatingBendingProcessNew"/>
    <dgm:cxn modelId="{186C32A7-8482-6145-B428-750B461E7EF0}" type="presParOf" srcId="{8B296A95-EE16-D24E-AE30-AE88827F58AF}" destId="{7CD2C327-CE75-7E41-8C5B-8BB581E77FDE}" srcOrd="5" destOrd="0" presId="urn:microsoft.com/office/officeart/2016/7/layout/RepeatingBendingProcessNew"/>
    <dgm:cxn modelId="{17AED609-0B52-4A4A-9FBD-4B940718F546}" type="presParOf" srcId="{7CD2C327-CE75-7E41-8C5B-8BB581E77FDE}" destId="{26F9AB72-083E-0D49-8427-5B751B87FADF}" srcOrd="0" destOrd="0" presId="urn:microsoft.com/office/officeart/2016/7/layout/RepeatingBendingProcessNew"/>
    <dgm:cxn modelId="{164E992F-BDB2-4543-AFBD-D2DD7B159BA9}" type="presParOf" srcId="{8B296A95-EE16-D24E-AE30-AE88827F58AF}" destId="{65436FD5-8240-2346-A151-0219AC51E446}" srcOrd="6" destOrd="0" presId="urn:microsoft.com/office/officeart/2016/7/layout/RepeatingBendingProcessNew"/>
    <dgm:cxn modelId="{5517A389-224E-0E40-A69F-9791957CCAC8}" type="presParOf" srcId="{8B296A95-EE16-D24E-AE30-AE88827F58AF}" destId="{F55A37BC-3BC2-7E45-AD01-2BC5E3EBB66A}" srcOrd="7" destOrd="0" presId="urn:microsoft.com/office/officeart/2016/7/layout/RepeatingBendingProcessNew"/>
    <dgm:cxn modelId="{77047DC7-90EC-DB46-9DB0-1CD003AF3EA6}" type="presParOf" srcId="{F55A37BC-3BC2-7E45-AD01-2BC5E3EBB66A}" destId="{94A18AFD-C8C2-7747-9279-9AE615BBFEB2}" srcOrd="0" destOrd="0" presId="urn:microsoft.com/office/officeart/2016/7/layout/RepeatingBendingProcessNew"/>
    <dgm:cxn modelId="{EA6D8FBD-B869-B74F-BDF4-7171E310571F}" type="presParOf" srcId="{8B296A95-EE16-D24E-AE30-AE88827F58AF}" destId="{103B0B78-F62C-6043-9E15-E23B9F8D1EC6}" srcOrd="8" destOrd="0" presId="urn:microsoft.com/office/officeart/2016/7/layout/RepeatingBendingProcessNew"/>
    <dgm:cxn modelId="{5FD80488-BCD0-F840-9A2B-6E1150ADE0D3}" type="presParOf" srcId="{8B296A95-EE16-D24E-AE30-AE88827F58AF}" destId="{C48D04A2-6242-D74D-883D-9FECDAA84E43}" srcOrd="9" destOrd="0" presId="urn:microsoft.com/office/officeart/2016/7/layout/RepeatingBendingProcessNew"/>
    <dgm:cxn modelId="{727337ED-F28F-2148-AEE3-155129671E11}" type="presParOf" srcId="{C48D04A2-6242-D74D-883D-9FECDAA84E43}" destId="{20254227-9F5F-F341-8C86-FD0A237C51CD}" srcOrd="0" destOrd="0" presId="urn:microsoft.com/office/officeart/2016/7/layout/RepeatingBendingProcessNew"/>
    <dgm:cxn modelId="{A4B50692-4E17-E442-8A0C-4D3883035BEE}" type="presParOf" srcId="{8B296A95-EE16-D24E-AE30-AE88827F58AF}" destId="{26AC53B6-CE3B-9C42-81E5-F70C7563E8A1}" srcOrd="10" destOrd="0" presId="urn:microsoft.com/office/officeart/2016/7/layout/RepeatingBendingProcessNew"/>
  </dgm:cxnLst>
  <dgm:bg>
    <a:noFill/>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428AFD4-844A-114B-8C42-05CB4A3AAF59}"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mc:AlternateContent xmlns:mc="http://schemas.openxmlformats.org/markup-compatibility/2006" xmlns:a14="http://schemas.microsoft.com/office/drawing/2010/main">
      <mc:Choice Requires="a14">
        <dgm:pt modelId="{6AE71ECF-8D96-7040-8544-67E4BE81D388}">
          <dgm:prSet custT="1">
            <dgm:style>
              <a:lnRef idx="2">
                <a:schemeClr val="dk1"/>
              </a:lnRef>
              <a:fillRef idx="1">
                <a:schemeClr val="lt1"/>
              </a:fillRef>
              <a:effectRef idx="0">
                <a:schemeClr val="dk1"/>
              </a:effectRef>
              <a:fontRef idx="minor">
                <a:schemeClr val="dk1"/>
              </a:fontRef>
            </dgm:style>
          </dgm:prSet>
          <dgm:spPr/>
          <dgm:t>
            <a:bodyPr/>
            <a:lstStyle/>
            <a:p>
              <a:r>
                <a:rPr lang="en-US" sz="1400" baseline="0" dirty="0"/>
                <a:t>Calculate the kernel matrix </a:t>
              </a:r>
              <a14:m>
                <m:oMath xmlns:m="http://schemas.openxmlformats.org/officeDocument/2006/math">
                  <m:r>
                    <a:rPr lang="en-US" sz="1400" b="0" i="1" baseline="0">
                      <a:latin typeface="Cambria Math" panose="02040503050406030204" pitchFamily="18" charset="0"/>
                    </a:rPr>
                    <m:t>𝐾</m:t>
                  </m:r>
                  <m:d>
                    <m:dPr>
                      <m:ctrlPr>
                        <a:rPr lang="en-US" sz="1400" b="0" i="1" baseline="0">
                          <a:latin typeface="Cambria Math" panose="02040503050406030204" pitchFamily="18" charset="0"/>
                        </a:rPr>
                      </m:ctrlPr>
                    </m:dPr>
                    <m:e>
                      <m:sSub>
                        <m:sSubPr>
                          <m:ctrlPr>
                            <a:rPr lang="en-US" sz="1400" b="0" i="1" baseline="0">
                              <a:latin typeface="Cambria Math" panose="02040503050406030204" pitchFamily="18" charset="0"/>
                            </a:rPr>
                          </m:ctrlPr>
                        </m:sSubPr>
                        <m:e>
                          <m:r>
                            <a:rPr lang="en-US" sz="1400" b="0" i="1" baseline="0">
                              <a:latin typeface="Cambria Math" panose="02040503050406030204" pitchFamily="18" charset="0"/>
                            </a:rPr>
                            <m:t>𝑥</m:t>
                          </m:r>
                        </m:e>
                        <m:sub>
                          <m:r>
                            <a:rPr lang="en-US" sz="1400" b="0" i="1" baseline="0">
                              <a:latin typeface="Cambria Math" panose="02040503050406030204" pitchFamily="18" charset="0"/>
                            </a:rPr>
                            <m:t>𝑖</m:t>
                          </m:r>
                        </m:sub>
                      </m:sSub>
                      <m:r>
                        <a:rPr lang="en-US" sz="1400" b="0" i="1" baseline="0">
                          <a:latin typeface="Cambria Math" panose="02040503050406030204" pitchFamily="18" charset="0"/>
                        </a:rPr>
                        <m:t>,</m:t>
                      </m:r>
                      <m:sSub>
                        <m:sSubPr>
                          <m:ctrlPr>
                            <a:rPr lang="en-US" sz="1400" b="0" i="1" baseline="0">
                              <a:latin typeface="Cambria Math" panose="02040503050406030204" pitchFamily="18" charset="0"/>
                            </a:rPr>
                          </m:ctrlPr>
                        </m:sSubPr>
                        <m:e>
                          <m:r>
                            <a:rPr lang="en-US" sz="1400" b="0" i="1" baseline="0">
                              <a:latin typeface="Cambria Math" panose="02040503050406030204" pitchFamily="18" charset="0"/>
                            </a:rPr>
                            <m:t>𝑥</m:t>
                          </m:r>
                        </m:e>
                        <m:sub>
                          <m:r>
                            <a:rPr lang="en-US" sz="1400" b="0" i="1" baseline="0">
                              <a:latin typeface="Cambria Math" panose="02040503050406030204" pitchFamily="18" charset="0"/>
                            </a:rPr>
                            <m:t>𝑗</m:t>
                          </m:r>
                        </m:sub>
                      </m:sSub>
                    </m:e>
                  </m:d>
                  <m:r>
                    <a:rPr lang="en-US" sz="1400" b="0" i="1" baseline="0">
                      <a:latin typeface="Cambria Math" panose="02040503050406030204" pitchFamily="18" charset="0"/>
                    </a:rPr>
                    <m:t>=</m:t>
                  </m:r>
                  <m:r>
                    <a:rPr lang="en-US" sz="1400" b="0" i="1" baseline="0">
                      <a:latin typeface="Cambria Math" panose="02040503050406030204" pitchFamily="18" charset="0"/>
                    </a:rPr>
                    <m:t>𝜙</m:t>
                  </m:r>
                  <m:r>
                    <a:rPr lang="en-US" sz="1400" b="0" i="1" baseline="0">
                      <a:latin typeface="Cambria Math" panose="02040503050406030204" pitchFamily="18" charset="0"/>
                    </a:rPr>
                    <m:t>(</m:t>
                  </m:r>
                  <m:sSub>
                    <m:sSubPr>
                      <m:ctrlPr>
                        <a:rPr lang="en-US" sz="1400" i="1" baseline="0">
                          <a:latin typeface="Cambria Math" panose="02040503050406030204" pitchFamily="18" charset="0"/>
                        </a:rPr>
                      </m:ctrlPr>
                    </m:sSubPr>
                    <m:e>
                      <m:r>
                        <a:rPr lang="en-US" sz="1400" i="1" baseline="0">
                          <a:latin typeface="Cambria Math" panose="02040503050406030204" pitchFamily="18" charset="0"/>
                        </a:rPr>
                        <m:t>𝑥</m:t>
                      </m:r>
                    </m:e>
                    <m:sub>
                      <m:r>
                        <a:rPr lang="en-US" sz="1400" i="1" baseline="0">
                          <a:latin typeface="Cambria Math" panose="02040503050406030204" pitchFamily="18" charset="0"/>
                        </a:rPr>
                        <m:t>𝑖</m:t>
                      </m:r>
                    </m:sub>
                  </m:sSub>
                  <m:r>
                    <a:rPr lang="en-US" sz="1400" b="0" i="0" baseline="0">
                      <a:latin typeface="Cambria Math" panose="02040503050406030204" pitchFamily="18" charset="0"/>
                    </a:rPr>
                    <m:t>)</m:t>
                  </m:r>
                  <m:r>
                    <a:rPr lang="en-US" sz="1400" i="1" baseline="0">
                      <a:latin typeface="Cambria Math" panose="02040503050406030204" pitchFamily="18" charset="0"/>
                    </a:rPr>
                    <m:t>𝜙</m:t>
                  </m:r>
                  <m:r>
                    <a:rPr lang="en-US" sz="1400" i="1" baseline="0">
                      <a:latin typeface="Cambria Math" panose="02040503050406030204" pitchFamily="18" charset="0"/>
                    </a:rPr>
                    <m:t>(</m:t>
                  </m:r>
                  <m:sSub>
                    <m:sSubPr>
                      <m:ctrlPr>
                        <a:rPr lang="en-US" sz="1400" i="1" baseline="0">
                          <a:latin typeface="Cambria Math" panose="02040503050406030204" pitchFamily="18" charset="0"/>
                        </a:rPr>
                      </m:ctrlPr>
                    </m:sSubPr>
                    <m:e>
                      <m:r>
                        <a:rPr lang="en-US" sz="1400" i="1" baseline="0">
                          <a:latin typeface="Cambria Math" panose="02040503050406030204" pitchFamily="18" charset="0"/>
                        </a:rPr>
                        <m:t>𝑥</m:t>
                      </m:r>
                    </m:e>
                    <m:sub>
                      <m:r>
                        <a:rPr lang="en-US" sz="1400" b="0" i="1" baseline="0">
                          <a:latin typeface="Cambria Math" panose="02040503050406030204" pitchFamily="18" charset="0"/>
                        </a:rPr>
                        <m:t>𝑗</m:t>
                      </m:r>
                    </m:sub>
                  </m:sSub>
                  <m:r>
                    <a:rPr lang="en-US" sz="1400" baseline="0">
                      <a:latin typeface="Cambria Math" panose="02040503050406030204" pitchFamily="18" charset="0"/>
                    </a:rPr>
                    <m:t>)</m:t>
                  </m:r>
                </m:oMath>
              </a14:m>
              <a:r>
                <a:rPr lang="en-US" sz="1400" baseline="0" dirty="0"/>
                <a:t> for every data point pairs</a:t>
              </a:r>
              <a:endParaRPr lang="en-JO" sz="1400" dirty="0"/>
            </a:p>
          </dgm:t>
        </dgm:pt>
      </mc:Choice>
      <mc:Fallback xmlns="">
        <dgm:pt modelId="{6AE71ECF-8D96-7040-8544-67E4BE81D388}">
          <dgm:prSet custT="1">
            <dgm:style>
              <a:lnRef idx="2">
                <a:schemeClr val="dk1"/>
              </a:lnRef>
              <a:fillRef idx="1">
                <a:schemeClr val="lt1"/>
              </a:fillRef>
              <a:effectRef idx="0">
                <a:schemeClr val="dk1"/>
              </a:effectRef>
              <a:fontRef idx="minor">
                <a:schemeClr val="dk1"/>
              </a:fontRef>
            </dgm:style>
          </dgm:prSet>
          <dgm:spPr/>
          <dgm:t>
            <a:bodyPr/>
            <a:lstStyle/>
            <a:p>
              <a:r>
                <a:rPr lang="en-US" sz="1400" baseline="0" dirty="0"/>
                <a:t>Calculate the kernel matrix </a:t>
              </a:r>
              <a:r>
                <a:rPr lang="en-US" sz="1400" b="0" i="0" baseline="0"/>
                <a:t>𝐾(𝑥_𝑖,𝑥_𝑗 )=𝜙(</a:t>
              </a:r>
              <a:r>
                <a:rPr lang="en-US" sz="1400" i="0" baseline="0"/>
                <a:t>𝑥_𝑖</a:t>
              </a:r>
              <a:r>
                <a:rPr lang="en-US" sz="1400" b="0" i="0" baseline="0"/>
                <a:t>)</a:t>
              </a:r>
              <a:r>
                <a:rPr lang="en-US" sz="1400" i="0" baseline="0"/>
                <a:t>𝜙(𝑥_</a:t>
              </a:r>
              <a:r>
                <a:rPr lang="en-US" sz="1400" b="0" i="0" baseline="0"/>
                <a:t>𝑗</a:t>
              </a:r>
              <a:r>
                <a:rPr lang="en-US" sz="1400" i="0" baseline="0"/>
                <a:t>)</a:t>
              </a:r>
              <a:r>
                <a:rPr lang="en-US" sz="1400" baseline="0" dirty="0"/>
                <a:t> for every data point pairs</a:t>
              </a:r>
              <a:endParaRPr lang="en-JO" sz="1400" dirty="0"/>
            </a:p>
          </dgm:t>
        </dgm:pt>
      </mc:Fallback>
    </mc:AlternateContent>
    <dgm:pt modelId="{C8E4267B-C80A-D740-A174-8431763A1E99}" type="parTrans" cxnId="{4885E282-E5A6-634B-86CE-15881DF89697}">
      <dgm:prSet/>
      <dgm:spPr/>
      <dgm:t>
        <a:bodyPr/>
        <a:lstStyle/>
        <a:p>
          <a:endParaRPr lang="en-US"/>
        </a:p>
      </dgm:t>
    </dgm:pt>
    <dgm:pt modelId="{EDD9B68E-B07D-824B-8D4B-D84D7A82EAEC}" type="sibTrans" cxnId="{4885E282-E5A6-634B-86CE-15881DF89697}">
      <dgm:prSet/>
      <dgm:spPr/>
      <dgm:t>
        <a:bodyPr/>
        <a:lstStyle/>
        <a:p>
          <a:endParaRPr lang="en-US"/>
        </a:p>
      </dgm:t>
    </dgm:pt>
    <mc:AlternateContent xmlns:mc="http://schemas.openxmlformats.org/markup-compatibility/2006" xmlns:a14="http://schemas.microsoft.com/office/drawing/2010/main">
      <mc:Choice Requires="a14">
        <dgm:pt modelId="{FB8B3F53-5AB6-AE4A-AE23-20E2F517CBA9}">
          <dgm:prSet custT="1">
            <dgm:style>
              <a:lnRef idx="2">
                <a:schemeClr val="dk1"/>
              </a:lnRef>
              <a:fillRef idx="1">
                <a:schemeClr val="lt1"/>
              </a:fillRef>
              <a:effectRef idx="0">
                <a:schemeClr val="dk1"/>
              </a:effectRef>
              <a:fontRef idx="minor">
                <a:schemeClr val="dk1"/>
              </a:fontRef>
            </dgm:style>
          </dgm:prSet>
          <dgm:spPr/>
          <dgm:t>
            <a:bodyPr/>
            <a:lstStyle/>
            <a:p>
              <a:r>
                <a:rPr lang="en-US" sz="1400" baseline="0" dirty="0"/>
                <a:t>Center </a:t>
              </a:r>
              <a14:m>
                <m:oMath xmlns:m="http://schemas.openxmlformats.org/officeDocument/2006/math">
                  <m:r>
                    <a:rPr lang="en-US" sz="1400" b="0" i="1" baseline="0">
                      <a:latin typeface="Cambria Math" panose="02040503050406030204" pitchFamily="18" charset="0"/>
                    </a:rPr>
                    <m:t>𝐾</m:t>
                  </m:r>
                </m:oMath>
              </a14:m>
              <a:r>
                <a:rPr lang="en-US" sz="1400" baseline="0" dirty="0"/>
                <a:t> to create zero mean: </a:t>
              </a:r>
              <a14:m>
                <m:oMath xmlns:m="http://schemas.openxmlformats.org/officeDocument/2006/math">
                  <m:acc>
                    <m:accPr>
                      <m:chr m:val="̂"/>
                      <m:ctrlPr>
                        <a:rPr lang="en-US" sz="1400" i="1" baseline="0">
                          <a:latin typeface="Cambria Math" panose="02040503050406030204" pitchFamily="18" charset="0"/>
                        </a:rPr>
                      </m:ctrlPr>
                    </m:accPr>
                    <m:e>
                      <m:r>
                        <a:rPr lang="en-US" sz="1400" b="0" i="1" baseline="0">
                          <a:latin typeface="Cambria Math" panose="02040503050406030204" pitchFamily="18" charset="0"/>
                        </a:rPr>
                        <m:t>𝐾</m:t>
                      </m:r>
                    </m:e>
                  </m:acc>
                  <m:r>
                    <a:rPr lang="en-US" sz="1400" b="0" i="1" baseline="0">
                      <a:latin typeface="Cambria Math" panose="02040503050406030204" pitchFamily="18" charset="0"/>
                    </a:rPr>
                    <m:t>=</m:t>
                  </m:r>
                  <m:r>
                    <a:rPr lang="en-US" sz="1400" b="0" i="1" baseline="0">
                      <a:latin typeface="Cambria Math" panose="02040503050406030204" pitchFamily="18" charset="0"/>
                    </a:rPr>
                    <m:t>𝐾</m:t>
                  </m:r>
                  <m:r>
                    <a:rPr lang="en-US" sz="1400" b="0" i="1" baseline="0">
                      <a:latin typeface="Cambria Math" panose="02040503050406030204" pitchFamily="18" charset="0"/>
                    </a:rPr>
                    <m:t>−</m:t>
                  </m:r>
                  <m:sSub>
                    <m:sSubPr>
                      <m:ctrlPr>
                        <a:rPr lang="en-US" sz="1400" b="0" i="1" baseline="0">
                          <a:latin typeface="Cambria Math" panose="02040503050406030204" pitchFamily="18" charset="0"/>
                        </a:rPr>
                      </m:ctrlPr>
                    </m:sSubPr>
                    <m:e>
                      <m:r>
                        <a:rPr lang="en-US" sz="1400" b="0" i="1" baseline="0">
                          <a:latin typeface="Cambria Math" panose="02040503050406030204" pitchFamily="18" charset="0"/>
                        </a:rPr>
                        <m:t>1</m:t>
                      </m:r>
                    </m:e>
                    <m:sub>
                      <m:r>
                        <a:rPr lang="en-US" sz="1400" b="0" i="1" baseline="0">
                          <a:latin typeface="Cambria Math" panose="02040503050406030204" pitchFamily="18" charset="0"/>
                        </a:rPr>
                        <m:t>𝑛</m:t>
                      </m:r>
                    </m:sub>
                  </m:sSub>
                  <m:r>
                    <a:rPr lang="en-US" sz="1400" b="0" i="1" baseline="0">
                      <a:latin typeface="Cambria Math" panose="02040503050406030204" pitchFamily="18" charset="0"/>
                    </a:rPr>
                    <m:t>𝐾</m:t>
                  </m:r>
                  <m:r>
                    <a:rPr lang="en-US" sz="1400" b="0" i="1" baseline="0">
                      <a:latin typeface="Cambria Math" panose="02040503050406030204" pitchFamily="18" charset="0"/>
                    </a:rPr>
                    <m:t>−</m:t>
                  </m:r>
                  <m:r>
                    <a:rPr lang="en-US" sz="1400" b="0" i="1" baseline="0">
                      <a:latin typeface="Cambria Math" panose="02040503050406030204" pitchFamily="18" charset="0"/>
                    </a:rPr>
                    <m:t>𝐾</m:t>
                  </m:r>
                  <m:sSub>
                    <m:sSubPr>
                      <m:ctrlPr>
                        <a:rPr lang="en-US" sz="1400" i="1" baseline="0">
                          <a:latin typeface="Cambria Math" panose="02040503050406030204" pitchFamily="18" charset="0"/>
                        </a:rPr>
                      </m:ctrlPr>
                    </m:sSubPr>
                    <m:e>
                      <m:r>
                        <a:rPr lang="en-US" sz="1400" i="1" baseline="0">
                          <a:latin typeface="Cambria Math" panose="02040503050406030204" pitchFamily="18" charset="0"/>
                        </a:rPr>
                        <m:t>1</m:t>
                      </m:r>
                    </m:e>
                    <m:sub>
                      <m:r>
                        <a:rPr lang="en-US" sz="1400" i="1" baseline="0">
                          <a:latin typeface="Cambria Math" panose="02040503050406030204" pitchFamily="18" charset="0"/>
                        </a:rPr>
                        <m:t>𝑛</m:t>
                      </m:r>
                    </m:sub>
                  </m:sSub>
                  <m:r>
                    <a:rPr lang="en-US" sz="1400" b="0" i="1" baseline="0">
                      <a:latin typeface="Cambria Math" panose="02040503050406030204" pitchFamily="18" charset="0"/>
                    </a:rPr>
                    <m:t>+</m:t>
                  </m:r>
                  <m:sSub>
                    <m:sSubPr>
                      <m:ctrlPr>
                        <a:rPr lang="en-US" sz="1400" i="1" baseline="0">
                          <a:latin typeface="Cambria Math" panose="02040503050406030204" pitchFamily="18" charset="0"/>
                        </a:rPr>
                      </m:ctrlPr>
                    </m:sSubPr>
                    <m:e>
                      <m:r>
                        <a:rPr lang="en-US" sz="1400" i="1" baseline="0">
                          <a:latin typeface="Cambria Math" panose="02040503050406030204" pitchFamily="18" charset="0"/>
                        </a:rPr>
                        <m:t>1</m:t>
                      </m:r>
                    </m:e>
                    <m:sub>
                      <m:r>
                        <a:rPr lang="en-US" sz="1400" i="1" baseline="0">
                          <a:latin typeface="Cambria Math" panose="02040503050406030204" pitchFamily="18" charset="0"/>
                        </a:rPr>
                        <m:t>𝑛</m:t>
                      </m:r>
                    </m:sub>
                  </m:sSub>
                  <m:r>
                    <a:rPr lang="en-US" sz="1400" b="0" i="1" baseline="0">
                      <a:latin typeface="Cambria Math" panose="02040503050406030204" pitchFamily="18" charset="0"/>
                    </a:rPr>
                    <m:t>𝐾</m:t>
                  </m:r>
                  <m:sSub>
                    <m:sSubPr>
                      <m:ctrlPr>
                        <a:rPr lang="en-US" sz="1400" i="1" baseline="0">
                          <a:latin typeface="Cambria Math" panose="02040503050406030204" pitchFamily="18" charset="0"/>
                        </a:rPr>
                      </m:ctrlPr>
                    </m:sSubPr>
                    <m:e>
                      <m:r>
                        <a:rPr lang="en-US" sz="1400" i="1" baseline="0">
                          <a:latin typeface="Cambria Math" panose="02040503050406030204" pitchFamily="18" charset="0"/>
                        </a:rPr>
                        <m:t>1</m:t>
                      </m:r>
                    </m:e>
                    <m:sub>
                      <m:r>
                        <a:rPr lang="en-US" sz="1400" i="1" baseline="0">
                          <a:latin typeface="Cambria Math" panose="02040503050406030204" pitchFamily="18" charset="0"/>
                        </a:rPr>
                        <m:t>𝑛</m:t>
                      </m:r>
                    </m:sub>
                  </m:sSub>
                </m:oMath>
              </a14:m>
              <a:r>
                <a:rPr lang="en-US" sz="1400" b="0" baseline="0" dirty="0"/>
                <a:t>, </a:t>
              </a:r>
              <a14:m>
                <m:oMath xmlns:m="http://schemas.openxmlformats.org/officeDocument/2006/math">
                  <m:sSub>
                    <m:sSubPr>
                      <m:ctrlPr>
                        <a:rPr lang="en-US" sz="1400" i="1" baseline="0">
                          <a:latin typeface="Cambria Math" panose="02040503050406030204" pitchFamily="18" charset="0"/>
                        </a:rPr>
                      </m:ctrlPr>
                    </m:sSubPr>
                    <m:e>
                      <m:r>
                        <a:rPr lang="en-US" sz="1400" i="1" baseline="0">
                          <a:latin typeface="Cambria Math" panose="02040503050406030204" pitchFamily="18" charset="0"/>
                        </a:rPr>
                        <m:t>1</m:t>
                      </m:r>
                    </m:e>
                    <m:sub>
                      <m:r>
                        <a:rPr lang="en-US" sz="1400" i="1" baseline="0">
                          <a:latin typeface="Cambria Math" panose="02040503050406030204" pitchFamily="18" charset="0"/>
                        </a:rPr>
                        <m:t>𝑛</m:t>
                      </m:r>
                    </m:sub>
                  </m:sSub>
                </m:oMath>
              </a14:m>
              <a:r>
                <a:rPr lang="en-US" sz="1400" b="0" baseline="0" dirty="0"/>
                <a:t> is an </a:t>
              </a:r>
              <a14:m>
                <m:oMath xmlns:m="http://schemas.openxmlformats.org/officeDocument/2006/math">
                  <m:r>
                    <a:rPr lang="en-US" sz="1400" b="0" i="1" baseline="0">
                      <a:latin typeface="Cambria Math" panose="02040503050406030204" pitchFamily="18" charset="0"/>
                    </a:rPr>
                    <m:t>𝑛</m:t>
                  </m:r>
                  <m:r>
                    <a:rPr lang="en-US" sz="1400" b="0" i="1" baseline="0">
                      <a:latin typeface="Cambria Math" panose="02040503050406030204" pitchFamily="18" charset="0"/>
                    </a:rPr>
                    <m:t> × </m:t>
                  </m:r>
                  <m:r>
                    <a:rPr lang="en-US" sz="1400" b="0" i="1" baseline="0">
                      <a:latin typeface="Cambria Math" panose="02040503050406030204" pitchFamily="18" charset="0"/>
                    </a:rPr>
                    <m:t>𝑛</m:t>
                  </m:r>
                </m:oMath>
              </a14:m>
              <a:r>
                <a:rPr lang="en-US" sz="1400" b="0" baseline="0" dirty="0"/>
                <a:t> matrix with every entry as </a:t>
              </a:r>
              <a14:m>
                <m:oMath xmlns:m="http://schemas.openxmlformats.org/officeDocument/2006/math">
                  <m:f>
                    <m:fPr>
                      <m:ctrlPr>
                        <a:rPr lang="en-US" sz="1400" b="0" i="1" baseline="0">
                          <a:latin typeface="Cambria Math" panose="02040503050406030204" pitchFamily="18" charset="0"/>
                        </a:rPr>
                      </m:ctrlPr>
                    </m:fPr>
                    <m:num>
                      <m:r>
                        <a:rPr lang="en-US" sz="1400" b="0" i="1" baseline="0">
                          <a:latin typeface="Cambria Math" panose="02040503050406030204" pitchFamily="18" charset="0"/>
                        </a:rPr>
                        <m:t>1</m:t>
                      </m:r>
                    </m:num>
                    <m:den>
                      <m:r>
                        <a:rPr lang="en-US" sz="1400" b="0" i="1" baseline="0">
                          <a:latin typeface="Cambria Math" panose="02040503050406030204" pitchFamily="18" charset="0"/>
                        </a:rPr>
                        <m:t>𝑛</m:t>
                      </m:r>
                    </m:den>
                  </m:f>
                </m:oMath>
              </a14:m>
              <a:endParaRPr lang="en-JO" sz="1400" dirty="0"/>
            </a:p>
          </dgm:t>
        </dgm:pt>
      </mc:Choice>
      <mc:Fallback xmlns="">
        <dgm:pt modelId="{FB8B3F53-5AB6-AE4A-AE23-20E2F517CBA9}">
          <dgm:prSet custT="1">
            <dgm:style>
              <a:lnRef idx="2">
                <a:schemeClr val="dk1"/>
              </a:lnRef>
              <a:fillRef idx="1">
                <a:schemeClr val="lt1"/>
              </a:fillRef>
              <a:effectRef idx="0">
                <a:schemeClr val="dk1"/>
              </a:effectRef>
              <a:fontRef idx="minor">
                <a:schemeClr val="dk1"/>
              </a:fontRef>
            </dgm:style>
          </dgm:prSet>
          <dgm:spPr/>
          <dgm:t>
            <a:bodyPr/>
            <a:lstStyle/>
            <a:p>
              <a:r>
                <a:rPr lang="en-US" sz="1400" baseline="0" dirty="0"/>
                <a:t>Center </a:t>
              </a:r>
              <a:r>
                <a:rPr lang="en-US" sz="1400" b="0" i="0" baseline="0"/>
                <a:t>𝐾</a:t>
              </a:r>
              <a:r>
                <a:rPr lang="en-US" sz="1400" baseline="0" dirty="0"/>
                <a:t> to create zero mean: </a:t>
              </a:r>
              <a:r>
                <a:rPr lang="en-US" sz="1400" b="0" i="0" baseline="0"/>
                <a:t>𝐾 ̂=𝐾−1_𝑛 𝐾−𝐾</a:t>
              </a:r>
              <a:r>
                <a:rPr lang="en-US" sz="1400" i="0" baseline="0"/>
                <a:t>1_𝑛</a:t>
              </a:r>
              <a:r>
                <a:rPr lang="en-US" sz="1400" b="0" i="0" baseline="0"/>
                <a:t>+</a:t>
              </a:r>
              <a:r>
                <a:rPr lang="en-US" sz="1400" i="0" baseline="0"/>
                <a:t>1_𝑛</a:t>
              </a:r>
              <a:r>
                <a:rPr lang="en-US" sz="1400" b="0" i="0" baseline="0"/>
                <a:t> 𝐾</a:t>
              </a:r>
              <a:r>
                <a:rPr lang="en-US" sz="1400" i="0" baseline="0"/>
                <a:t>1_𝑛</a:t>
              </a:r>
              <a:r>
                <a:rPr lang="en-US" sz="1400" b="0" baseline="0" dirty="0"/>
                <a:t>, </a:t>
              </a:r>
              <a:r>
                <a:rPr lang="en-US" sz="1400" i="0" baseline="0"/>
                <a:t>1_𝑛</a:t>
              </a:r>
              <a:r>
                <a:rPr lang="en-US" sz="1400" b="0" baseline="0" dirty="0"/>
                <a:t> is an </a:t>
              </a:r>
              <a:r>
                <a:rPr lang="en-US" sz="1400" b="0" i="0" baseline="0"/>
                <a:t>𝑛 × 𝑛</a:t>
              </a:r>
              <a:r>
                <a:rPr lang="en-US" sz="1400" b="0" baseline="0" dirty="0"/>
                <a:t> matrix with every entry as </a:t>
              </a:r>
              <a:r>
                <a:rPr lang="en-US" sz="1400" b="0" i="0" baseline="0"/>
                <a:t>1/𝑛</a:t>
              </a:r>
              <a:endParaRPr lang="en-JO" sz="1400" dirty="0"/>
            </a:p>
          </dgm:t>
        </dgm:pt>
      </mc:Fallback>
    </mc:AlternateContent>
    <dgm:pt modelId="{8DF08EF7-AB72-5A42-94CE-6119BCFD0221}" type="parTrans" cxnId="{AE5E7B6F-9C44-B44A-9566-1496F4011CEB}">
      <dgm:prSet/>
      <dgm:spPr/>
      <dgm:t>
        <a:bodyPr/>
        <a:lstStyle/>
        <a:p>
          <a:endParaRPr lang="en-US"/>
        </a:p>
      </dgm:t>
    </dgm:pt>
    <dgm:pt modelId="{83CA893F-2F75-B948-98DA-C52159CE4C35}" type="sibTrans" cxnId="{AE5E7B6F-9C44-B44A-9566-1496F4011CEB}">
      <dgm:prSet/>
      <dgm:spPr/>
      <dgm:t>
        <a:bodyPr/>
        <a:lstStyle/>
        <a:p>
          <a:endParaRPr lang="en-US"/>
        </a:p>
      </dgm:t>
    </dgm:pt>
    <mc:AlternateContent xmlns:mc="http://schemas.openxmlformats.org/markup-compatibility/2006" xmlns:a14="http://schemas.microsoft.com/office/drawing/2010/main">
      <mc:Choice Requires="a14">
        <dgm:pt modelId="{0DAC3C1B-052F-6B4A-A128-30AA8BC73B9B}">
          <dgm:prSet custT="1">
            <dgm:style>
              <a:lnRef idx="2">
                <a:schemeClr val="dk1"/>
              </a:lnRef>
              <a:fillRef idx="1">
                <a:schemeClr val="lt1"/>
              </a:fillRef>
              <a:effectRef idx="0">
                <a:schemeClr val="dk1"/>
              </a:effectRef>
              <a:fontRef idx="minor">
                <a:schemeClr val="dk1"/>
              </a:fontRef>
            </dgm:style>
          </dgm:prSet>
          <dgm:spPr/>
          <dgm:t>
            <a:bodyPr/>
            <a:lstStyle/>
            <a:p>
              <a:r>
                <a:rPr lang="en-US" sz="1400" baseline="0" dirty="0"/>
                <a:t>Find the eigenvalues of the centralized kernel matrix (</a:t>
              </a:r>
              <a14:m>
                <m:oMath xmlns:m="http://schemas.openxmlformats.org/officeDocument/2006/math">
                  <m:func>
                    <m:funcPr>
                      <m:ctrlPr>
                        <a:rPr lang="en-US" sz="1400" b="0" i="1" baseline="0">
                          <a:latin typeface="Cambria Math" panose="02040503050406030204" pitchFamily="18" charset="0"/>
                        </a:rPr>
                      </m:ctrlPr>
                    </m:funcPr>
                    <m:fName>
                      <m:r>
                        <m:rPr>
                          <m:sty m:val="p"/>
                        </m:rPr>
                        <a:rPr lang="en-US" sz="1400" b="0" i="0" baseline="0">
                          <a:latin typeface="Cambria Math" panose="02040503050406030204" pitchFamily="18" charset="0"/>
                        </a:rPr>
                        <m:t>det</m:t>
                      </m:r>
                    </m:fName>
                    <m:e>
                      <m:d>
                        <m:dPr>
                          <m:ctrlPr>
                            <a:rPr lang="en-US" sz="1400" b="0" i="1" baseline="0">
                              <a:latin typeface="Cambria Math" panose="02040503050406030204" pitchFamily="18" charset="0"/>
                            </a:rPr>
                          </m:ctrlPr>
                        </m:dPr>
                        <m:e>
                          <m:acc>
                            <m:accPr>
                              <m:chr m:val="̂"/>
                              <m:ctrlPr>
                                <a:rPr lang="en-US" sz="1400" b="0" i="1" baseline="0">
                                  <a:latin typeface="Cambria Math" panose="02040503050406030204" pitchFamily="18" charset="0"/>
                                </a:rPr>
                              </m:ctrlPr>
                            </m:accPr>
                            <m:e>
                              <m:r>
                                <a:rPr lang="en-US" sz="1400" b="0" i="1" baseline="0">
                                  <a:latin typeface="Cambria Math" panose="02040503050406030204" pitchFamily="18" charset="0"/>
                                </a:rPr>
                                <m:t>𝐾</m:t>
                              </m:r>
                            </m:e>
                          </m:acc>
                          <m:r>
                            <a:rPr lang="en-US" sz="1400" b="0" i="1" baseline="0">
                              <a:latin typeface="Cambria Math" panose="02040503050406030204" pitchFamily="18" charset="0"/>
                            </a:rPr>
                            <m:t>−</m:t>
                          </m:r>
                          <m:r>
                            <a:rPr lang="en-US" sz="1400" b="0" i="1" baseline="0">
                              <a:latin typeface="Cambria Math" panose="02040503050406030204" pitchFamily="18" charset="0"/>
                            </a:rPr>
                            <m:t>𝜆</m:t>
                          </m:r>
                          <m:r>
                            <a:rPr lang="en-US" sz="1400" b="0" i="1" baseline="0">
                              <a:latin typeface="Cambria Math" panose="02040503050406030204" pitchFamily="18" charset="0"/>
                            </a:rPr>
                            <m:t>𝐼</m:t>
                          </m:r>
                        </m:e>
                      </m:d>
                    </m:e>
                  </m:func>
                  <m:r>
                    <a:rPr lang="en-US" sz="1400" b="0" i="1" baseline="0">
                      <a:latin typeface="Cambria Math" panose="02040503050406030204" pitchFamily="18" charset="0"/>
                    </a:rPr>
                    <m:t>=0</m:t>
                  </m:r>
                </m:oMath>
              </a14:m>
              <a:r>
                <a:rPr lang="en-US" sz="1400" baseline="0" dirty="0"/>
                <a:t>)and depending what size to reduce it to take the top </a:t>
              </a:r>
              <a14:m>
                <m:oMath xmlns:m="http://schemas.openxmlformats.org/officeDocument/2006/math">
                  <m:r>
                    <a:rPr lang="en-US" sz="1400" b="0" i="1" baseline="0">
                      <a:latin typeface="Cambria Math" panose="02040503050406030204" pitchFamily="18" charset="0"/>
                    </a:rPr>
                    <m:t>𝑝</m:t>
                  </m:r>
                </m:oMath>
              </a14:m>
              <a:r>
                <a:rPr lang="en-US" sz="1400" baseline="0" dirty="0"/>
                <a:t> largest eigenvalues (call it </a:t>
              </a:r>
              <a14:m>
                <m:oMath xmlns:m="http://schemas.openxmlformats.org/officeDocument/2006/math">
                  <m:sSup>
                    <m:sSupPr>
                      <m:ctrlPr>
                        <a:rPr lang="en-US" sz="1400" i="1" baseline="0">
                          <a:latin typeface="Cambria Math" panose="02040503050406030204" pitchFamily="18" charset="0"/>
                        </a:rPr>
                      </m:ctrlPr>
                    </m:sSupPr>
                    <m:e>
                      <m:r>
                        <a:rPr lang="en-US" sz="1400" i="1" baseline="0">
                          <a:latin typeface="Cambria Math" panose="02040503050406030204" pitchFamily="18" charset="0"/>
                        </a:rPr>
                        <m:t>𝜆</m:t>
                      </m:r>
                    </m:e>
                    <m:sup>
                      <m:r>
                        <a:rPr lang="en-US" sz="1400" b="0" i="1" baseline="0">
                          <a:latin typeface="Cambria Math" panose="02040503050406030204" pitchFamily="18" charset="0"/>
                        </a:rPr>
                        <m:t>′</m:t>
                      </m:r>
                    </m:sup>
                  </m:sSup>
                </m:oMath>
              </a14:m>
              <a:r>
                <a:rPr lang="en-US" sz="1400" baseline="0" dirty="0"/>
                <a:t>)</a:t>
              </a:r>
              <a:endParaRPr lang="en-JO" sz="1400" dirty="0"/>
            </a:p>
          </dgm:t>
        </dgm:pt>
      </mc:Choice>
      <mc:Fallback xmlns="">
        <dgm:pt modelId="{0DAC3C1B-052F-6B4A-A128-30AA8BC73B9B}">
          <dgm:prSet custT="1">
            <dgm:style>
              <a:lnRef idx="2">
                <a:schemeClr val="dk1"/>
              </a:lnRef>
              <a:fillRef idx="1">
                <a:schemeClr val="lt1"/>
              </a:fillRef>
              <a:effectRef idx="0">
                <a:schemeClr val="dk1"/>
              </a:effectRef>
              <a:fontRef idx="minor">
                <a:schemeClr val="dk1"/>
              </a:fontRef>
            </dgm:style>
          </dgm:prSet>
          <dgm:spPr/>
          <dgm:t>
            <a:bodyPr/>
            <a:lstStyle/>
            <a:p>
              <a:r>
                <a:rPr lang="en-US" sz="1400" baseline="0" dirty="0"/>
                <a:t>Find the eigenvalues of the centralized kernel matrix (</a:t>
              </a:r>
              <a:r>
                <a:rPr lang="en-US" sz="1400" b="0" i="0" baseline="0"/>
                <a:t>det⁡(𝐾 ̂−𝜆𝐼)=0</a:t>
              </a:r>
              <a:r>
                <a:rPr lang="en-US" sz="1400" baseline="0" dirty="0"/>
                <a:t>)and depending what size to reduce it to take the top </a:t>
              </a:r>
              <a:r>
                <a:rPr lang="en-US" sz="1400" b="0" i="0" baseline="0"/>
                <a:t>𝑝</a:t>
              </a:r>
              <a:r>
                <a:rPr lang="en-US" sz="1400" baseline="0" dirty="0"/>
                <a:t> largest eigenvalues (call it </a:t>
              </a:r>
              <a:r>
                <a:rPr lang="en-US" sz="1400" i="0" baseline="0"/>
                <a:t>𝜆^</a:t>
              </a:r>
              <a:r>
                <a:rPr lang="en-US" sz="1400" b="0" i="0" baseline="0"/>
                <a:t>′</a:t>
              </a:r>
              <a:r>
                <a:rPr lang="en-US" sz="1400" baseline="0" dirty="0"/>
                <a:t>)</a:t>
              </a:r>
              <a:endParaRPr lang="en-JO" sz="1400" dirty="0"/>
            </a:p>
          </dgm:t>
        </dgm:pt>
      </mc:Fallback>
    </mc:AlternateContent>
    <dgm:pt modelId="{AD62E0E6-CE7D-7E44-ADDD-EFD7DEB17E13}" type="parTrans" cxnId="{6A7F4884-9EAF-E241-9F22-8B6238595F47}">
      <dgm:prSet/>
      <dgm:spPr/>
      <dgm:t>
        <a:bodyPr/>
        <a:lstStyle/>
        <a:p>
          <a:endParaRPr lang="en-US"/>
        </a:p>
      </dgm:t>
    </dgm:pt>
    <dgm:pt modelId="{AB10F7D3-3535-8046-9ADF-BB7F06B1D5BF}" type="sibTrans" cxnId="{6A7F4884-9EAF-E241-9F22-8B6238595F47}">
      <dgm:prSet/>
      <dgm:spPr/>
      <dgm:t>
        <a:bodyPr/>
        <a:lstStyle/>
        <a:p>
          <a:endParaRPr lang="en-US"/>
        </a:p>
      </dgm:t>
    </dgm:pt>
    <mc:AlternateContent xmlns:mc="http://schemas.openxmlformats.org/markup-compatibility/2006" xmlns:a14="http://schemas.microsoft.com/office/drawing/2010/main">
      <mc:Choice Requires="a14">
        <dgm:pt modelId="{0A7A926C-20E3-204C-BD2D-F718B3FAEE35}">
          <dgm:prSet custT="1">
            <dgm:style>
              <a:lnRef idx="2">
                <a:schemeClr val="dk1"/>
              </a:lnRef>
              <a:fillRef idx="1">
                <a:schemeClr val="lt1"/>
              </a:fillRef>
              <a:effectRef idx="0">
                <a:schemeClr val="dk1"/>
              </a:effectRef>
              <a:fontRef idx="minor">
                <a:schemeClr val="dk1"/>
              </a:fontRef>
            </dgm:style>
          </dgm:prSet>
          <dgm:spPr/>
          <dgm:t>
            <a:bodyPr/>
            <a:lstStyle/>
            <a:p>
              <a:r>
                <a:rPr lang="en-US" sz="1400" baseline="0" dirty="0"/>
                <a:t>Find the eigenvector </a:t>
              </a:r>
              <a14:m>
                <m:oMath xmlns:m="http://schemas.openxmlformats.org/officeDocument/2006/math">
                  <m:r>
                    <a:rPr lang="en-US" sz="1400" b="0" i="1" baseline="0">
                      <a:latin typeface="Cambria Math" panose="02040503050406030204" pitchFamily="18" charset="0"/>
                    </a:rPr>
                    <m:t>𝑈</m:t>
                  </m:r>
                </m:oMath>
              </a14:m>
              <a:r>
                <a:rPr lang="en-US" sz="1400" baseline="0" dirty="0"/>
                <a:t> by using the largest found eigenvalues </a:t>
              </a:r>
              <a14:m>
                <m:oMath xmlns:m="http://schemas.openxmlformats.org/officeDocument/2006/math">
                  <m:sSup>
                    <m:sSupPr>
                      <m:ctrlPr>
                        <a:rPr lang="en-US" sz="1400" i="1" baseline="0">
                          <a:latin typeface="Cambria Math" panose="02040503050406030204" pitchFamily="18" charset="0"/>
                        </a:rPr>
                      </m:ctrlPr>
                    </m:sSupPr>
                    <m:e>
                      <m:r>
                        <a:rPr lang="en-US" sz="1400" i="1" baseline="0">
                          <a:latin typeface="Cambria Math" panose="02040503050406030204" pitchFamily="18" charset="0"/>
                        </a:rPr>
                        <m:t>𝜆</m:t>
                      </m:r>
                    </m:e>
                    <m:sup>
                      <m:r>
                        <a:rPr lang="en-US" sz="1400" i="1" baseline="0">
                          <a:latin typeface="Cambria Math" panose="02040503050406030204" pitchFamily="18" charset="0"/>
                        </a:rPr>
                        <m:t>′</m:t>
                      </m:r>
                    </m:sup>
                  </m:sSup>
                </m:oMath>
              </a14:m>
              <a:endParaRPr lang="en-JO" sz="1400" dirty="0"/>
            </a:p>
          </dgm:t>
        </dgm:pt>
      </mc:Choice>
      <mc:Fallback xmlns="">
        <dgm:pt modelId="{0A7A926C-20E3-204C-BD2D-F718B3FAEE35}">
          <dgm:prSet custT="1">
            <dgm:style>
              <a:lnRef idx="2">
                <a:schemeClr val="dk1"/>
              </a:lnRef>
              <a:fillRef idx="1">
                <a:schemeClr val="lt1"/>
              </a:fillRef>
              <a:effectRef idx="0">
                <a:schemeClr val="dk1"/>
              </a:effectRef>
              <a:fontRef idx="minor">
                <a:schemeClr val="dk1"/>
              </a:fontRef>
            </dgm:style>
          </dgm:prSet>
          <dgm:spPr/>
          <dgm:t>
            <a:bodyPr/>
            <a:lstStyle/>
            <a:p>
              <a:r>
                <a:rPr lang="en-US" sz="1400" baseline="0" dirty="0"/>
                <a:t>Find the eigenvector </a:t>
              </a:r>
              <a:r>
                <a:rPr lang="en-US" sz="1400" b="0" i="0" baseline="0"/>
                <a:t>𝑈</a:t>
              </a:r>
              <a:r>
                <a:rPr lang="en-US" sz="1400" baseline="0" dirty="0"/>
                <a:t> by using the largest found eigenvalues </a:t>
              </a:r>
              <a:r>
                <a:rPr lang="en-US" sz="1400" i="0" baseline="0"/>
                <a:t>𝜆^′</a:t>
              </a:r>
              <a:endParaRPr lang="en-JO" sz="1400" dirty="0"/>
            </a:p>
          </dgm:t>
        </dgm:pt>
      </mc:Fallback>
    </mc:AlternateContent>
    <dgm:pt modelId="{83F79635-C83B-F84A-BF5D-29126A7947DA}" type="parTrans" cxnId="{CE74ADE8-B648-474B-BBB1-AB5D5AD4937B}">
      <dgm:prSet/>
      <dgm:spPr/>
      <dgm:t>
        <a:bodyPr/>
        <a:lstStyle/>
        <a:p>
          <a:endParaRPr lang="en-US"/>
        </a:p>
      </dgm:t>
    </dgm:pt>
    <dgm:pt modelId="{4F53CB15-58C6-F546-9917-460992E876CD}" type="sibTrans" cxnId="{CE74ADE8-B648-474B-BBB1-AB5D5AD4937B}">
      <dgm:prSet/>
      <dgm:spPr/>
      <dgm:t>
        <a:bodyPr/>
        <a:lstStyle/>
        <a:p>
          <a:endParaRPr lang="en-US"/>
        </a:p>
      </dgm:t>
    </dgm:pt>
    <mc:AlternateContent xmlns:mc="http://schemas.openxmlformats.org/markup-compatibility/2006" xmlns:a14="http://schemas.microsoft.com/office/drawing/2010/main">
      <mc:Choice Requires="a14">
        <dgm:pt modelId="{74A6B14E-45E5-A74E-9F91-6BA915D01854}">
          <dgm:prSet custT="1">
            <dgm:style>
              <a:lnRef idx="2">
                <a:schemeClr val="dk1"/>
              </a:lnRef>
              <a:fillRef idx="1">
                <a:schemeClr val="lt1"/>
              </a:fillRef>
              <a:effectRef idx="0">
                <a:schemeClr val="dk1"/>
              </a:effectRef>
              <a:fontRef idx="minor">
                <a:schemeClr val="dk1"/>
              </a:fontRef>
            </dgm:style>
          </dgm:prSet>
          <dgm:spPr/>
          <dgm:t>
            <a:bodyPr/>
            <a:lstStyle/>
            <a:p>
              <a:r>
                <a:rPr lang="en-US" sz="1400" baseline="0" dirty="0"/>
                <a:t>Normalize the eigenvectors by this: </a:t>
              </a:r>
              <a14:m>
                <m:oMath xmlns:m="http://schemas.openxmlformats.org/officeDocument/2006/math">
                  <m:r>
                    <a:rPr lang="en-US" sz="1400" b="0" i="1" baseline="0">
                      <a:latin typeface="Cambria Math" panose="02040503050406030204" pitchFamily="18" charset="0"/>
                    </a:rPr>
                    <m:t>𝑒</m:t>
                  </m:r>
                  <m:r>
                    <a:rPr lang="en-US" sz="1400" b="0" i="1" baseline="0">
                      <a:latin typeface="Cambria Math" panose="02040503050406030204" pitchFamily="18" charset="0"/>
                    </a:rPr>
                    <m:t>=</m:t>
                  </m:r>
                  <m:f>
                    <m:fPr>
                      <m:ctrlPr>
                        <a:rPr lang="en-US" sz="1400" b="0" i="1" baseline="0">
                          <a:latin typeface="Cambria Math" panose="02040503050406030204" pitchFamily="18" charset="0"/>
                        </a:rPr>
                      </m:ctrlPr>
                    </m:fPr>
                    <m:num>
                      <m:r>
                        <a:rPr lang="en-US" sz="1400" b="0" i="1" baseline="0">
                          <a:latin typeface="Cambria Math" panose="02040503050406030204" pitchFamily="18" charset="0"/>
                        </a:rPr>
                        <m:t>𝑈</m:t>
                      </m:r>
                    </m:num>
                    <m:den>
                      <m:d>
                        <m:dPr>
                          <m:begChr m:val="‖"/>
                          <m:endChr m:val="‖"/>
                          <m:ctrlPr>
                            <a:rPr lang="en-US" sz="1400" b="0" i="1" baseline="0">
                              <a:latin typeface="Cambria Math" panose="02040503050406030204" pitchFamily="18" charset="0"/>
                            </a:rPr>
                          </m:ctrlPr>
                        </m:dPr>
                        <m:e>
                          <m:r>
                            <a:rPr lang="en-US" sz="1400" b="0" i="1" baseline="0">
                              <a:latin typeface="Cambria Math" panose="02040503050406030204" pitchFamily="18" charset="0"/>
                            </a:rPr>
                            <m:t>𝑈</m:t>
                          </m:r>
                        </m:e>
                      </m:d>
                    </m:den>
                  </m:f>
                </m:oMath>
              </a14:m>
              <a:endParaRPr lang="en-JO" sz="1400" dirty="0"/>
            </a:p>
          </dgm:t>
        </dgm:pt>
      </mc:Choice>
      <mc:Fallback xmlns="">
        <dgm:pt modelId="{74A6B14E-45E5-A74E-9F91-6BA915D01854}">
          <dgm:prSet custT="1">
            <dgm:style>
              <a:lnRef idx="2">
                <a:schemeClr val="dk1"/>
              </a:lnRef>
              <a:fillRef idx="1">
                <a:schemeClr val="lt1"/>
              </a:fillRef>
              <a:effectRef idx="0">
                <a:schemeClr val="dk1"/>
              </a:effectRef>
              <a:fontRef idx="minor">
                <a:schemeClr val="dk1"/>
              </a:fontRef>
            </dgm:style>
          </dgm:prSet>
          <dgm:spPr/>
          <dgm:t>
            <a:bodyPr/>
            <a:lstStyle/>
            <a:p>
              <a:r>
                <a:rPr lang="en-US" sz="1400" baseline="0" dirty="0"/>
                <a:t>Normalize the eigenvectors by this: </a:t>
              </a:r>
              <a:r>
                <a:rPr lang="en-US" sz="1400" b="0" i="0" baseline="0"/>
                <a:t>𝑒=𝑈/‖𝑈‖ </a:t>
              </a:r>
              <a:endParaRPr lang="en-JO" sz="1400" dirty="0"/>
            </a:p>
          </dgm:t>
        </dgm:pt>
      </mc:Fallback>
    </mc:AlternateContent>
    <dgm:pt modelId="{702B1786-68D7-C448-8052-D0D6B2959016}" type="parTrans" cxnId="{1A3DC505-ECFB-1346-88E5-B3413E8891E1}">
      <dgm:prSet/>
      <dgm:spPr/>
      <dgm:t>
        <a:bodyPr/>
        <a:lstStyle/>
        <a:p>
          <a:endParaRPr lang="en-US"/>
        </a:p>
      </dgm:t>
    </dgm:pt>
    <dgm:pt modelId="{37912169-90B9-D84C-AEB6-5CEA1FC6061E}" type="sibTrans" cxnId="{1A3DC505-ECFB-1346-88E5-B3413E8891E1}">
      <dgm:prSet/>
      <dgm:spPr/>
      <dgm:t>
        <a:bodyPr/>
        <a:lstStyle/>
        <a:p>
          <a:endParaRPr lang="en-US"/>
        </a:p>
      </dgm:t>
    </dgm:pt>
    <mc:AlternateContent xmlns:mc="http://schemas.openxmlformats.org/markup-compatibility/2006" xmlns:a14="http://schemas.microsoft.com/office/drawing/2010/main">
      <mc:Choice Requires="a14">
        <dgm:pt modelId="{609AB76D-2729-344B-8F31-5E79B625D1A0}">
          <dgm:prSet custT="1">
            <dgm:style>
              <a:lnRef idx="2">
                <a:schemeClr val="dk1"/>
              </a:lnRef>
              <a:fillRef idx="1">
                <a:schemeClr val="lt1"/>
              </a:fillRef>
              <a:effectRef idx="0">
                <a:schemeClr val="dk1"/>
              </a:effectRef>
              <a:fontRef idx="minor">
                <a:schemeClr val="dk1"/>
              </a:fontRef>
            </dgm:style>
          </dgm:prSet>
          <dgm:spPr/>
          <dgm:t>
            <a:bodyPr/>
            <a:lstStyle/>
            <a:p>
              <a:r>
                <a:rPr lang="en-US" sz="1400" baseline="0" dirty="0"/>
                <a:t>Find the reduced Kernel PCA to </a:t>
              </a:r>
              <a14:m>
                <m:oMath xmlns:m="http://schemas.openxmlformats.org/officeDocument/2006/math">
                  <m:r>
                    <a:rPr lang="en-US" sz="1400" b="0" i="1" baseline="0">
                      <a:latin typeface="Cambria Math" panose="02040503050406030204" pitchFamily="18" charset="0"/>
                    </a:rPr>
                    <m:t>𝑝</m:t>
                  </m:r>
                </m:oMath>
              </a14:m>
              <a:r>
                <a:rPr lang="en-US" sz="1400" baseline="0" dirty="0"/>
                <a:t> features results by this: </a:t>
              </a:r>
              <a14:m>
                <m:oMath xmlns:m="http://schemas.openxmlformats.org/officeDocument/2006/math">
                  <m:r>
                    <a:rPr lang="en-US" sz="1400" b="0" i="1" baseline="0">
                      <a:latin typeface="Cambria Math" panose="02040503050406030204" pitchFamily="18" charset="0"/>
                    </a:rPr>
                    <m:t>𝑃𝐶𝐴</m:t>
                  </m:r>
                  <m:r>
                    <a:rPr lang="en-US" sz="1400" b="0" i="1" baseline="0">
                      <a:latin typeface="Cambria Math" panose="02040503050406030204" pitchFamily="18" charset="0"/>
                    </a:rPr>
                    <m:t>=</m:t>
                  </m:r>
                  <m:sSup>
                    <m:sSupPr>
                      <m:ctrlPr>
                        <a:rPr lang="en-US" sz="1400" b="0" i="1" baseline="0">
                          <a:latin typeface="Cambria Math" panose="02040503050406030204" pitchFamily="18" charset="0"/>
                        </a:rPr>
                      </m:ctrlPr>
                    </m:sSupPr>
                    <m:e>
                      <m:r>
                        <a:rPr lang="en-US" sz="1400" b="0" i="1" baseline="0">
                          <a:latin typeface="Cambria Math" panose="02040503050406030204" pitchFamily="18" charset="0"/>
                        </a:rPr>
                        <m:t>𝑒</m:t>
                      </m:r>
                    </m:e>
                    <m:sup>
                      <m:r>
                        <a:rPr lang="en-US" sz="1400" b="0" i="1" baseline="0">
                          <a:latin typeface="Cambria Math" panose="02040503050406030204" pitchFamily="18" charset="0"/>
                        </a:rPr>
                        <m:t>𝑇</m:t>
                      </m:r>
                    </m:sup>
                  </m:sSup>
                  <m:sSup>
                    <m:sSupPr>
                      <m:ctrlPr>
                        <a:rPr lang="en-US" sz="1400" b="0" i="1" baseline="0">
                          <a:latin typeface="Cambria Math" panose="02040503050406030204" pitchFamily="18" charset="0"/>
                        </a:rPr>
                      </m:ctrlPr>
                    </m:sSupPr>
                    <m:e>
                      <m:acc>
                        <m:accPr>
                          <m:chr m:val="̂"/>
                          <m:ctrlPr>
                            <a:rPr lang="en-US" sz="1400" b="0" i="1" baseline="0">
                              <a:latin typeface="Cambria Math" panose="02040503050406030204" pitchFamily="18" charset="0"/>
                            </a:rPr>
                          </m:ctrlPr>
                        </m:accPr>
                        <m:e>
                          <m:r>
                            <a:rPr lang="en-US" sz="1400" b="0" i="1" baseline="0">
                              <a:latin typeface="Cambria Math" panose="02040503050406030204" pitchFamily="18" charset="0"/>
                            </a:rPr>
                            <m:t>𝐾</m:t>
                          </m:r>
                        </m:e>
                      </m:acc>
                    </m:e>
                    <m:sup>
                      <m:r>
                        <a:rPr lang="en-US" sz="1400" b="0" i="1" baseline="0">
                          <a:latin typeface="Cambria Math" panose="02040503050406030204" pitchFamily="18" charset="0"/>
                        </a:rPr>
                        <m:t>𝑇</m:t>
                      </m:r>
                    </m:sup>
                  </m:sSup>
                </m:oMath>
              </a14:m>
              <a:r>
                <a:rPr lang="en-US" sz="1400" baseline="0" dirty="0"/>
                <a:t> </a:t>
              </a:r>
              <a:endParaRPr lang="en-JO" sz="1400" dirty="0"/>
            </a:p>
          </dgm:t>
        </dgm:pt>
      </mc:Choice>
      <mc:Fallback xmlns="">
        <dgm:pt modelId="{609AB76D-2729-344B-8F31-5E79B625D1A0}">
          <dgm:prSet custT="1">
            <dgm:style>
              <a:lnRef idx="2">
                <a:schemeClr val="dk1"/>
              </a:lnRef>
              <a:fillRef idx="1">
                <a:schemeClr val="lt1"/>
              </a:fillRef>
              <a:effectRef idx="0">
                <a:schemeClr val="dk1"/>
              </a:effectRef>
              <a:fontRef idx="minor">
                <a:schemeClr val="dk1"/>
              </a:fontRef>
            </dgm:style>
          </dgm:prSet>
          <dgm:spPr/>
          <dgm:t>
            <a:bodyPr/>
            <a:lstStyle/>
            <a:p>
              <a:r>
                <a:rPr lang="en-US" sz="1400" baseline="0" dirty="0"/>
                <a:t>Find the reduced Kernel PCA to </a:t>
              </a:r>
              <a:r>
                <a:rPr lang="en-US" sz="1400" b="0" i="0" baseline="0"/>
                <a:t>𝑝</a:t>
              </a:r>
              <a:r>
                <a:rPr lang="en-US" sz="1400" baseline="0" dirty="0"/>
                <a:t> features results by this: </a:t>
              </a:r>
              <a:r>
                <a:rPr lang="en-US" sz="1400" b="0" i="0" baseline="0"/>
                <a:t>𝑃𝐶𝐴=𝑒^𝑇 𝐾 ̂^𝑇</a:t>
              </a:r>
              <a:r>
                <a:rPr lang="en-US" sz="1400" baseline="0" dirty="0"/>
                <a:t> </a:t>
              </a:r>
              <a:endParaRPr lang="en-JO" sz="1400" dirty="0"/>
            </a:p>
          </dgm:t>
        </dgm:pt>
      </mc:Fallback>
    </mc:AlternateContent>
    <dgm:pt modelId="{FD939D78-D386-C047-9D86-C2E65707A21B}" type="parTrans" cxnId="{325F34B4-7606-E84A-A2EB-23007F16BB1B}">
      <dgm:prSet/>
      <dgm:spPr/>
      <dgm:t>
        <a:bodyPr/>
        <a:lstStyle/>
        <a:p>
          <a:endParaRPr lang="en-US"/>
        </a:p>
      </dgm:t>
    </dgm:pt>
    <dgm:pt modelId="{D3BCD632-30E8-0146-A4C4-F850D16638A4}" type="sibTrans" cxnId="{325F34B4-7606-E84A-A2EB-23007F16BB1B}">
      <dgm:prSet/>
      <dgm:spPr/>
      <dgm:t>
        <a:bodyPr/>
        <a:lstStyle/>
        <a:p>
          <a:endParaRPr lang="en-US"/>
        </a:p>
      </dgm:t>
    </dgm:pt>
    <dgm:pt modelId="{A026DDA5-0C22-C54F-B6D6-CB016A2FC7B0}">
      <dgm:prSet custT="1">
        <dgm:style>
          <a:lnRef idx="2">
            <a:schemeClr val="dk1"/>
          </a:lnRef>
          <a:fillRef idx="1">
            <a:schemeClr val="lt1"/>
          </a:fillRef>
          <a:effectRef idx="0">
            <a:schemeClr val="dk1"/>
          </a:effectRef>
          <a:fontRef idx="minor">
            <a:schemeClr val="dk1"/>
          </a:fontRef>
        </dgm:style>
      </dgm:prSet>
      <dgm:spPr/>
      <dgm:t>
        <a:bodyPr/>
        <a:lstStyle/>
        <a:p>
          <a:r>
            <a:rPr lang="en-US" sz="1400" baseline="0" dirty="0"/>
            <a:t>The only difference is we are focusing on the </a:t>
          </a:r>
          <a:r>
            <a:rPr lang="en-US" sz="1400" b="1" baseline="0" dirty="0"/>
            <a:t>Kernel Matrix </a:t>
          </a:r>
          <a:r>
            <a:rPr lang="en-US" sz="1400" baseline="0" dirty="0"/>
            <a:t>and not the </a:t>
          </a:r>
          <a:r>
            <a:rPr lang="en-US" sz="1400" b="1" baseline="0" dirty="0"/>
            <a:t>Covariance Matrix</a:t>
          </a:r>
          <a:endParaRPr lang="en-JO" sz="1400" dirty="0"/>
        </a:p>
      </dgm:t>
    </dgm:pt>
    <dgm:pt modelId="{C1E8F246-D1C7-3F44-9AF6-F320B9F01E9E}" type="parTrans" cxnId="{2C0FFA6D-4E43-7B4F-810B-B33CB4FFA999}">
      <dgm:prSet/>
      <dgm:spPr/>
      <dgm:t>
        <a:bodyPr/>
        <a:lstStyle/>
        <a:p>
          <a:endParaRPr lang="en-US"/>
        </a:p>
      </dgm:t>
    </dgm:pt>
    <dgm:pt modelId="{A64185D1-3B3E-0D4A-A137-5C8EB7DFC7B4}" type="sibTrans" cxnId="{2C0FFA6D-4E43-7B4F-810B-B33CB4FFA999}">
      <dgm:prSet/>
      <dgm:spPr/>
      <dgm:t>
        <a:bodyPr/>
        <a:lstStyle/>
        <a:p>
          <a:endParaRPr lang="en-US"/>
        </a:p>
      </dgm:t>
    </dgm:pt>
    <dgm:pt modelId="{7BBC68A6-BEE6-444B-ACC3-9B24D74CCF28}" type="pres">
      <dgm:prSet presAssocID="{5428AFD4-844A-114B-8C42-05CB4A3AAF59}" presName="Name0" presStyleCnt="0">
        <dgm:presLayoutVars>
          <dgm:dir/>
          <dgm:resizeHandles val="exact"/>
        </dgm:presLayoutVars>
      </dgm:prSet>
      <dgm:spPr/>
    </dgm:pt>
    <dgm:pt modelId="{14AB814F-B77C-3F4C-AAD4-E87573A75B2B}" type="pres">
      <dgm:prSet presAssocID="{6AE71ECF-8D96-7040-8544-67E4BE81D388}" presName="node" presStyleLbl="node1" presStyleIdx="0" presStyleCnt="7">
        <dgm:presLayoutVars>
          <dgm:bulletEnabled val="1"/>
        </dgm:presLayoutVars>
      </dgm:prSet>
      <dgm:spPr/>
    </dgm:pt>
    <dgm:pt modelId="{5483D9C8-5FAD-C745-8A87-8CFD1C445DAB}" type="pres">
      <dgm:prSet presAssocID="{EDD9B68E-B07D-824B-8D4B-D84D7A82EAEC}" presName="sibTrans" presStyleLbl="sibTrans1D1" presStyleIdx="0" presStyleCnt="6"/>
      <dgm:spPr/>
    </dgm:pt>
    <dgm:pt modelId="{FDE556FA-41ED-C249-A1C2-F1943BB4D5AB}" type="pres">
      <dgm:prSet presAssocID="{EDD9B68E-B07D-824B-8D4B-D84D7A82EAEC}" presName="connectorText" presStyleLbl="sibTrans1D1" presStyleIdx="0" presStyleCnt="6"/>
      <dgm:spPr/>
    </dgm:pt>
    <dgm:pt modelId="{55FE537C-F311-F249-9777-555CDE4C457C}" type="pres">
      <dgm:prSet presAssocID="{FB8B3F53-5AB6-AE4A-AE23-20E2F517CBA9}" presName="node" presStyleLbl="node1" presStyleIdx="1" presStyleCnt="7">
        <dgm:presLayoutVars>
          <dgm:bulletEnabled val="1"/>
        </dgm:presLayoutVars>
      </dgm:prSet>
      <dgm:spPr/>
    </dgm:pt>
    <dgm:pt modelId="{8DC9103D-38B0-B049-A1E2-40733C820426}" type="pres">
      <dgm:prSet presAssocID="{83CA893F-2F75-B948-98DA-C52159CE4C35}" presName="sibTrans" presStyleLbl="sibTrans1D1" presStyleIdx="1" presStyleCnt="6"/>
      <dgm:spPr/>
    </dgm:pt>
    <dgm:pt modelId="{9C2527B9-6331-8B46-A639-9DB417C99979}" type="pres">
      <dgm:prSet presAssocID="{83CA893F-2F75-B948-98DA-C52159CE4C35}" presName="connectorText" presStyleLbl="sibTrans1D1" presStyleIdx="1" presStyleCnt="6"/>
      <dgm:spPr/>
    </dgm:pt>
    <dgm:pt modelId="{1CBEF408-7A1F-2D4F-B445-6FD14EB9812F}" type="pres">
      <dgm:prSet presAssocID="{0DAC3C1B-052F-6B4A-A128-30AA8BC73B9B}" presName="node" presStyleLbl="node1" presStyleIdx="2" presStyleCnt="7">
        <dgm:presLayoutVars>
          <dgm:bulletEnabled val="1"/>
        </dgm:presLayoutVars>
      </dgm:prSet>
      <dgm:spPr/>
    </dgm:pt>
    <dgm:pt modelId="{C297C05A-A8BB-2D4E-99C7-B27DEFAB476D}" type="pres">
      <dgm:prSet presAssocID="{AB10F7D3-3535-8046-9ADF-BB7F06B1D5BF}" presName="sibTrans" presStyleLbl="sibTrans1D1" presStyleIdx="2" presStyleCnt="6"/>
      <dgm:spPr/>
    </dgm:pt>
    <dgm:pt modelId="{682DB385-0EAC-3948-B545-F981D4DE7184}" type="pres">
      <dgm:prSet presAssocID="{AB10F7D3-3535-8046-9ADF-BB7F06B1D5BF}" presName="connectorText" presStyleLbl="sibTrans1D1" presStyleIdx="2" presStyleCnt="6"/>
      <dgm:spPr/>
    </dgm:pt>
    <dgm:pt modelId="{0BCA8176-9F50-E047-B74F-A62592A3283F}" type="pres">
      <dgm:prSet presAssocID="{0A7A926C-20E3-204C-BD2D-F718B3FAEE35}" presName="node" presStyleLbl="node1" presStyleIdx="3" presStyleCnt="7">
        <dgm:presLayoutVars>
          <dgm:bulletEnabled val="1"/>
        </dgm:presLayoutVars>
      </dgm:prSet>
      <dgm:spPr/>
    </dgm:pt>
    <dgm:pt modelId="{8B998017-1FB3-8B4D-BD32-5E261388F6F3}" type="pres">
      <dgm:prSet presAssocID="{4F53CB15-58C6-F546-9917-460992E876CD}" presName="sibTrans" presStyleLbl="sibTrans1D1" presStyleIdx="3" presStyleCnt="6"/>
      <dgm:spPr/>
    </dgm:pt>
    <dgm:pt modelId="{AED7CB00-949D-8D46-98FF-9574DCC46C3A}" type="pres">
      <dgm:prSet presAssocID="{4F53CB15-58C6-F546-9917-460992E876CD}" presName="connectorText" presStyleLbl="sibTrans1D1" presStyleIdx="3" presStyleCnt="6"/>
      <dgm:spPr/>
    </dgm:pt>
    <dgm:pt modelId="{C8778645-6B11-FC4B-92BB-C1A93E6A08C2}" type="pres">
      <dgm:prSet presAssocID="{74A6B14E-45E5-A74E-9F91-6BA915D01854}" presName="node" presStyleLbl="node1" presStyleIdx="4" presStyleCnt="7">
        <dgm:presLayoutVars>
          <dgm:bulletEnabled val="1"/>
        </dgm:presLayoutVars>
      </dgm:prSet>
      <dgm:spPr/>
    </dgm:pt>
    <dgm:pt modelId="{EAD9858A-E70B-AB43-9EC9-3293AA478235}" type="pres">
      <dgm:prSet presAssocID="{37912169-90B9-D84C-AEB6-5CEA1FC6061E}" presName="sibTrans" presStyleLbl="sibTrans1D1" presStyleIdx="4" presStyleCnt="6"/>
      <dgm:spPr/>
    </dgm:pt>
    <dgm:pt modelId="{7BC5971A-515D-E54F-AE73-8AE15836A7C6}" type="pres">
      <dgm:prSet presAssocID="{37912169-90B9-D84C-AEB6-5CEA1FC6061E}" presName="connectorText" presStyleLbl="sibTrans1D1" presStyleIdx="4" presStyleCnt="6"/>
      <dgm:spPr/>
    </dgm:pt>
    <dgm:pt modelId="{27F29A76-3C30-C640-96F9-6345BDAF11B9}" type="pres">
      <dgm:prSet presAssocID="{609AB76D-2729-344B-8F31-5E79B625D1A0}" presName="node" presStyleLbl="node1" presStyleIdx="5" presStyleCnt="7">
        <dgm:presLayoutVars>
          <dgm:bulletEnabled val="1"/>
        </dgm:presLayoutVars>
      </dgm:prSet>
      <dgm:spPr/>
    </dgm:pt>
    <dgm:pt modelId="{474F721F-1A48-3B42-A083-83C059566FAB}" type="pres">
      <dgm:prSet presAssocID="{D3BCD632-30E8-0146-A4C4-F850D16638A4}" presName="sibTrans" presStyleLbl="sibTrans1D1" presStyleIdx="5" presStyleCnt="6"/>
      <dgm:spPr/>
    </dgm:pt>
    <dgm:pt modelId="{3EF30E18-0091-D345-9ECD-0CB53B58A340}" type="pres">
      <dgm:prSet presAssocID="{D3BCD632-30E8-0146-A4C4-F850D16638A4}" presName="connectorText" presStyleLbl="sibTrans1D1" presStyleIdx="5" presStyleCnt="6"/>
      <dgm:spPr/>
    </dgm:pt>
    <dgm:pt modelId="{E6C4D4CD-66D3-3F40-AF50-DAA89B58A543}" type="pres">
      <dgm:prSet presAssocID="{A026DDA5-0C22-C54F-B6D6-CB016A2FC7B0}" presName="node" presStyleLbl="node1" presStyleIdx="6" presStyleCnt="7">
        <dgm:presLayoutVars>
          <dgm:bulletEnabled val="1"/>
        </dgm:presLayoutVars>
      </dgm:prSet>
      <dgm:spPr/>
    </dgm:pt>
  </dgm:ptLst>
  <dgm:cxnLst>
    <dgm:cxn modelId="{1A3DC505-ECFB-1346-88E5-B3413E8891E1}" srcId="{5428AFD4-844A-114B-8C42-05CB4A3AAF59}" destId="{74A6B14E-45E5-A74E-9F91-6BA915D01854}" srcOrd="4" destOrd="0" parTransId="{702B1786-68D7-C448-8052-D0D6B2959016}" sibTransId="{37912169-90B9-D84C-AEB6-5CEA1FC6061E}"/>
    <dgm:cxn modelId="{B2537412-6DA4-F44E-8E11-127445F901AF}" type="presOf" srcId="{AB10F7D3-3535-8046-9ADF-BB7F06B1D5BF}" destId="{C297C05A-A8BB-2D4E-99C7-B27DEFAB476D}" srcOrd="0" destOrd="0" presId="urn:microsoft.com/office/officeart/2005/8/layout/bProcess3"/>
    <dgm:cxn modelId="{5E188115-7B5F-7E49-98EA-D00102267B69}" type="presOf" srcId="{0DAC3C1B-052F-6B4A-A128-30AA8BC73B9B}" destId="{1CBEF408-7A1F-2D4F-B445-6FD14EB9812F}" srcOrd="0" destOrd="0" presId="urn:microsoft.com/office/officeart/2005/8/layout/bProcess3"/>
    <dgm:cxn modelId="{62CAAE29-C291-874D-A874-7CE3005C10D9}" type="presOf" srcId="{74A6B14E-45E5-A74E-9F91-6BA915D01854}" destId="{C8778645-6B11-FC4B-92BB-C1A93E6A08C2}" srcOrd="0" destOrd="0" presId="urn:microsoft.com/office/officeart/2005/8/layout/bProcess3"/>
    <dgm:cxn modelId="{6C2EC332-0FA0-AA40-9721-3807FA8EA940}" type="presOf" srcId="{6AE71ECF-8D96-7040-8544-67E4BE81D388}" destId="{14AB814F-B77C-3F4C-AAD4-E87573A75B2B}" srcOrd="0" destOrd="0" presId="urn:microsoft.com/office/officeart/2005/8/layout/bProcess3"/>
    <dgm:cxn modelId="{003DBB35-1AA7-2445-83E2-E0D4F1FE05E0}" type="presOf" srcId="{D3BCD632-30E8-0146-A4C4-F850D16638A4}" destId="{474F721F-1A48-3B42-A083-83C059566FAB}" srcOrd="0" destOrd="0" presId="urn:microsoft.com/office/officeart/2005/8/layout/bProcess3"/>
    <dgm:cxn modelId="{D6965940-E389-674F-AD54-96EF83400FDA}" type="presOf" srcId="{EDD9B68E-B07D-824B-8D4B-D84D7A82EAEC}" destId="{5483D9C8-5FAD-C745-8A87-8CFD1C445DAB}" srcOrd="0" destOrd="0" presId="urn:microsoft.com/office/officeart/2005/8/layout/bProcess3"/>
    <dgm:cxn modelId="{13BF5B5A-C1C2-2244-843C-66F510E6A30A}" type="presOf" srcId="{FB8B3F53-5AB6-AE4A-AE23-20E2F517CBA9}" destId="{55FE537C-F311-F249-9777-555CDE4C457C}" srcOrd="0" destOrd="0" presId="urn:microsoft.com/office/officeart/2005/8/layout/bProcess3"/>
    <dgm:cxn modelId="{6A6C6A5D-E22F-1B44-A253-51CA9EF1F957}" type="presOf" srcId="{5428AFD4-844A-114B-8C42-05CB4A3AAF59}" destId="{7BBC68A6-BEE6-444B-ACC3-9B24D74CCF28}" srcOrd="0" destOrd="0" presId="urn:microsoft.com/office/officeart/2005/8/layout/bProcess3"/>
    <dgm:cxn modelId="{2C0FFA6D-4E43-7B4F-810B-B33CB4FFA999}" srcId="{5428AFD4-844A-114B-8C42-05CB4A3AAF59}" destId="{A026DDA5-0C22-C54F-B6D6-CB016A2FC7B0}" srcOrd="6" destOrd="0" parTransId="{C1E8F246-D1C7-3F44-9AF6-F320B9F01E9E}" sibTransId="{A64185D1-3B3E-0D4A-A137-5C8EB7DFC7B4}"/>
    <dgm:cxn modelId="{AE5E7B6F-9C44-B44A-9566-1496F4011CEB}" srcId="{5428AFD4-844A-114B-8C42-05CB4A3AAF59}" destId="{FB8B3F53-5AB6-AE4A-AE23-20E2F517CBA9}" srcOrd="1" destOrd="0" parTransId="{8DF08EF7-AB72-5A42-94CE-6119BCFD0221}" sibTransId="{83CA893F-2F75-B948-98DA-C52159CE4C35}"/>
    <dgm:cxn modelId="{A657B180-3108-C94C-9705-FC15AB8CCBD5}" type="presOf" srcId="{4F53CB15-58C6-F546-9917-460992E876CD}" destId="{8B998017-1FB3-8B4D-BD32-5E261388F6F3}" srcOrd="0" destOrd="0" presId="urn:microsoft.com/office/officeart/2005/8/layout/bProcess3"/>
    <dgm:cxn modelId="{4885E282-E5A6-634B-86CE-15881DF89697}" srcId="{5428AFD4-844A-114B-8C42-05CB4A3AAF59}" destId="{6AE71ECF-8D96-7040-8544-67E4BE81D388}" srcOrd="0" destOrd="0" parTransId="{C8E4267B-C80A-D740-A174-8431763A1E99}" sibTransId="{EDD9B68E-B07D-824B-8D4B-D84D7A82EAEC}"/>
    <dgm:cxn modelId="{6A7F4884-9EAF-E241-9F22-8B6238595F47}" srcId="{5428AFD4-844A-114B-8C42-05CB4A3AAF59}" destId="{0DAC3C1B-052F-6B4A-A128-30AA8BC73B9B}" srcOrd="2" destOrd="0" parTransId="{AD62E0E6-CE7D-7E44-ADDD-EFD7DEB17E13}" sibTransId="{AB10F7D3-3535-8046-9ADF-BB7F06B1D5BF}"/>
    <dgm:cxn modelId="{02485F8E-1DC4-F44F-A089-D96053342217}" type="presOf" srcId="{37912169-90B9-D84C-AEB6-5CEA1FC6061E}" destId="{7BC5971A-515D-E54F-AE73-8AE15836A7C6}" srcOrd="1" destOrd="0" presId="urn:microsoft.com/office/officeart/2005/8/layout/bProcess3"/>
    <dgm:cxn modelId="{08721C9A-F2C4-7B4E-9F01-5A7DB142132D}" type="presOf" srcId="{83CA893F-2F75-B948-98DA-C52159CE4C35}" destId="{9C2527B9-6331-8B46-A639-9DB417C99979}" srcOrd="1" destOrd="0" presId="urn:microsoft.com/office/officeart/2005/8/layout/bProcess3"/>
    <dgm:cxn modelId="{000C599B-9263-FB40-890D-9CDAAEBDE9D5}" type="presOf" srcId="{609AB76D-2729-344B-8F31-5E79B625D1A0}" destId="{27F29A76-3C30-C640-96F9-6345BDAF11B9}" srcOrd="0" destOrd="0" presId="urn:microsoft.com/office/officeart/2005/8/layout/bProcess3"/>
    <dgm:cxn modelId="{0347609B-CB72-2849-B1AB-695CB2690CC3}" type="presOf" srcId="{A026DDA5-0C22-C54F-B6D6-CB016A2FC7B0}" destId="{E6C4D4CD-66D3-3F40-AF50-DAA89B58A543}" srcOrd="0" destOrd="0" presId="urn:microsoft.com/office/officeart/2005/8/layout/bProcess3"/>
    <dgm:cxn modelId="{1388E6A4-DCD4-D74A-852B-9A35A47ADB86}" type="presOf" srcId="{4F53CB15-58C6-F546-9917-460992E876CD}" destId="{AED7CB00-949D-8D46-98FF-9574DCC46C3A}" srcOrd="1" destOrd="0" presId="urn:microsoft.com/office/officeart/2005/8/layout/bProcess3"/>
    <dgm:cxn modelId="{325F34B4-7606-E84A-A2EB-23007F16BB1B}" srcId="{5428AFD4-844A-114B-8C42-05CB4A3AAF59}" destId="{609AB76D-2729-344B-8F31-5E79B625D1A0}" srcOrd="5" destOrd="0" parTransId="{FD939D78-D386-C047-9D86-C2E65707A21B}" sibTransId="{D3BCD632-30E8-0146-A4C4-F850D16638A4}"/>
    <dgm:cxn modelId="{B03720B6-EF1B-D74F-8875-0C4E75F75298}" type="presOf" srcId="{37912169-90B9-D84C-AEB6-5CEA1FC6061E}" destId="{EAD9858A-E70B-AB43-9EC9-3293AA478235}" srcOrd="0" destOrd="0" presId="urn:microsoft.com/office/officeart/2005/8/layout/bProcess3"/>
    <dgm:cxn modelId="{A02EADB6-E14D-B54E-A176-E93A50BAD580}" type="presOf" srcId="{AB10F7D3-3535-8046-9ADF-BB7F06B1D5BF}" destId="{682DB385-0EAC-3948-B545-F981D4DE7184}" srcOrd="1" destOrd="0" presId="urn:microsoft.com/office/officeart/2005/8/layout/bProcess3"/>
    <dgm:cxn modelId="{6EB682BA-8636-FC47-B41B-898D0200EE93}" type="presOf" srcId="{83CA893F-2F75-B948-98DA-C52159CE4C35}" destId="{8DC9103D-38B0-B049-A1E2-40733C820426}" srcOrd="0" destOrd="0" presId="urn:microsoft.com/office/officeart/2005/8/layout/bProcess3"/>
    <dgm:cxn modelId="{2BC2FAE1-C656-BB41-977C-182A1E251206}" type="presOf" srcId="{EDD9B68E-B07D-824B-8D4B-D84D7A82EAEC}" destId="{FDE556FA-41ED-C249-A1C2-F1943BB4D5AB}" srcOrd="1" destOrd="0" presId="urn:microsoft.com/office/officeart/2005/8/layout/bProcess3"/>
    <dgm:cxn modelId="{CE74ADE8-B648-474B-BBB1-AB5D5AD4937B}" srcId="{5428AFD4-844A-114B-8C42-05CB4A3AAF59}" destId="{0A7A926C-20E3-204C-BD2D-F718B3FAEE35}" srcOrd="3" destOrd="0" parTransId="{83F79635-C83B-F84A-BF5D-29126A7947DA}" sibTransId="{4F53CB15-58C6-F546-9917-460992E876CD}"/>
    <dgm:cxn modelId="{E3E4D0EA-C6EC-A146-8FB8-55A96EB61FE3}" type="presOf" srcId="{D3BCD632-30E8-0146-A4C4-F850D16638A4}" destId="{3EF30E18-0091-D345-9ECD-0CB53B58A340}" srcOrd="1" destOrd="0" presId="urn:microsoft.com/office/officeart/2005/8/layout/bProcess3"/>
    <dgm:cxn modelId="{62E527EC-283F-3140-AB5D-7292EF5BCA9C}" type="presOf" srcId="{0A7A926C-20E3-204C-BD2D-F718B3FAEE35}" destId="{0BCA8176-9F50-E047-B74F-A62592A3283F}" srcOrd="0" destOrd="0" presId="urn:microsoft.com/office/officeart/2005/8/layout/bProcess3"/>
    <dgm:cxn modelId="{A3200847-19C3-0947-B7E7-0E4C75360500}" type="presParOf" srcId="{7BBC68A6-BEE6-444B-ACC3-9B24D74CCF28}" destId="{14AB814F-B77C-3F4C-AAD4-E87573A75B2B}" srcOrd="0" destOrd="0" presId="urn:microsoft.com/office/officeart/2005/8/layout/bProcess3"/>
    <dgm:cxn modelId="{86D0F7B1-198A-DA48-8307-ABF317773D3F}" type="presParOf" srcId="{7BBC68A6-BEE6-444B-ACC3-9B24D74CCF28}" destId="{5483D9C8-5FAD-C745-8A87-8CFD1C445DAB}" srcOrd="1" destOrd="0" presId="urn:microsoft.com/office/officeart/2005/8/layout/bProcess3"/>
    <dgm:cxn modelId="{A2A7ED18-F04E-F54A-A7A8-0DA028D43717}" type="presParOf" srcId="{5483D9C8-5FAD-C745-8A87-8CFD1C445DAB}" destId="{FDE556FA-41ED-C249-A1C2-F1943BB4D5AB}" srcOrd="0" destOrd="0" presId="urn:microsoft.com/office/officeart/2005/8/layout/bProcess3"/>
    <dgm:cxn modelId="{C875D356-927E-2342-B472-B91C9F6ADCF1}" type="presParOf" srcId="{7BBC68A6-BEE6-444B-ACC3-9B24D74CCF28}" destId="{55FE537C-F311-F249-9777-555CDE4C457C}" srcOrd="2" destOrd="0" presId="urn:microsoft.com/office/officeart/2005/8/layout/bProcess3"/>
    <dgm:cxn modelId="{EA584F9C-A766-9146-9853-2B083AAE68C6}" type="presParOf" srcId="{7BBC68A6-BEE6-444B-ACC3-9B24D74CCF28}" destId="{8DC9103D-38B0-B049-A1E2-40733C820426}" srcOrd="3" destOrd="0" presId="urn:microsoft.com/office/officeart/2005/8/layout/bProcess3"/>
    <dgm:cxn modelId="{E772FAAB-AB24-1343-8565-DE1B9117CA18}" type="presParOf" srcId="{8DC9103D-38B0-B049-A1E2-40733C820426}" destId="{9C2527B9-6331-8B46-A639-9DB417C99979}" srcOrd="0" destOrd="0" presId="urn:microsoft.com/office/officeart/2005/8/layout/bProcess3"/>
    <dgm:cxn modelId="{69C452A4-C1C3-C643-9450-8C6CB0283B0B}" type="presParOf" srcId="{7BBC68A6-BEE6-444B-ACC3-9B24D74CCF28}" destId="{1CBEF408-7A1F-2D4F-B445-6FD14EB9812F}" srcOrd="4" destOrd="0" presId="urn:microsoft.com/office/officeart/2005/8/layout/bProcess3"/>
    <dgm:cxn modelId="{B5919FF9-7198-1B49-BA3B-885CDB18DCAE}" type="presParOf" srcId="{7BBC68A6-BEE6-444B-ACC3-9B24D74CCF28}" destId="{C297C05A-A8BB-2D4E-99C7-B27DEFAB476D}" srcOrd="5" destOrd="0" presId="urn:microsoft.com/office/officeart/2005/8/layout/bProcess3"/>
    <dgm:cxn modelId="{1E287D9A-2368-0F4E-8131-69DE36FA3040}" type="presParOf" srcId="{C297C05A-A8BB-2D4E-99C7-B27DEFAB476D}" destId="{682DB385-0EAC-3948-B545-F981D4DE7184}" srcOrd="0" destOrd="0" presId="urn:microsoft.com/office/officeart/2005/8/layout/bProcess3"/>
    <dgm:cxn modelId="{124FEB19-5A9F-714D-8621-9FC550C92A36}" type="presParOf" srcId="{7BBC68A6-BEE6-444B-ACC3-9B24D74CCF28}" destId="{0BCA8176-9F50-E047-B74F-A62592A3283F}" srcOrd="6" destOrd="0" presId="urn:microsoft.com/office/officeart/2005/8/layout/bProcess3"/>
    <dgm:cxn modelId="{AF1213C9-44A1-2C46-8518-5C88BC694DBF}" type="presParOf" srcId="{7BBC68A6-BEE6-444B-ACC3-9B24D74CCF28}" destId="{8B998017-1FB3-8B4D-BD32-5E261388F6F3}" srcOrd="7" destOrd="0" presId="urn:microsoft.com/office/officeart/2005/8/layout/bProcess3"/>
    <dgm:cxn modelId="{ADB0E21A-D518-C84E-AB5A-5E82E87DB65A}" type="presParOf" srcId="{8B998017-1FB3-8B4D-BD32-5E261388F6F3}" destId="{AED7CB00-949D-8D46-98FF-9574DCC46C3A}" srcOrd="0" destOrd="0" presId="urn:microsoft.com/office/officeart/2005/8/layout/bProcess3"/>
    <dgm:cxn modelId="{017CE26B-7B5B-C54D-8F69-9AA0D26C906A}" type="presParOf" srcId="{7BBC68A6-BEE6-444B-ACC3-9B24D74CCF28}" destId="{C8778645-6B11-FC4B-92BB-C1A93E6A08C2}" srcOrd="8" destOrd="0" presId="urn:microsoft.com/office/officeart/2005/8/layout/bProcess3"/>
    <dgm:cxn modelId="{72EB3F17-5672-B140-81A1-73F8FE97EE43}" type="presParOf" srcId="{7BBC68A6-BEE6-444B-ACC3-9B24D74CCF28}" destId="{EAD9858A-E70B-AB43-9EC9-3293AA478235}" srcOrd="9" destOrd="0" presId="urn:microsoft.com/office/officeart/2005/8/layout/bProcess3"/>
    <dgm:cxn modelId="{C6DDCBAA-E9A2-694B-A161-1F6A390578FF}" type="presParOf" srcId="{EAD9858A-E70B-AB43-9EC9-3293AA478235}" destId="{7BC5971A-515D-E54F-AE73-8AE15836A7C6}" srcOrd="0" destOrd="0" presId="urn:microsoft.com/office/officeart/2005/8/layout/bProcess3"/>
    <dgm:cxn modelId="{EE21CCC7-6E71-3540-AAA1-BE6E2DE9576D}" type="presParOf" srcId="{7BBC68A6-BEE6-444B-ACC3-9B24D74CCF28}" destId="{27F29A76-3C30-C640-96F9-6345BDAF11B9}" srcOrd="10" destOrd="0" presId="urn:microsoft.com/office/officeart/2005/8/layout/bProcess3"/>
    <dgm:cxn modelId="{88E2EE22-266F-BB4B-8C15-57C1FD9E7528}" type="presParOf" srcId="{7BBC68A6-BEE6-444B-ACC3-9B24D74CCF28}" destId="{474F721F-1A48-3B42-A083-83C059566FAB}" srcOrd="11" destOrd="0" presId="urn:microsoft.com/office/officeart/2005/8/layout/bProcess3"/>
    <dgm:cxn modelId="{C7BAB307-7DB9-1242-822C-6C941357ABB8}" type="presParOf" srcId="{474F721F-1A48-3B42-A083-83C059566FAB}" destId="{3EF30E18-0091-D345-9ECD-0CB53B58A340}" srcOrd="0" destOrd="0" presId="urn:microsoft.com/office/officeart/2005/8/layout/bProcess3"/>
    <dgm:cxn modelId="{A9E1F6A6-C769-3045-B2EF-0BD35D5CA27B}" type="presParOf" srcId="{7BBC68A6-BEE6-444B-ACC3-9B24D74CCF28}" destId="{E6C4D4CD-66D3-3F40-AF50-DAA89B58A543}" srcOrd="12" destOrd="0" presId="urn:microsoft.com/office/officeart/2005/8/layout/bProcess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428AFD4-844A-114B-8C42-05CB4A3AAF59}"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dgm:pt modelId="{6AE71ECF-8D96-7040-8544-67E4BE81D388}">
      <dgm:prSet custT="1">
        <dgm:style>
          <a:lnRef idx="2">
            <a:schemeClr val="dk1"/>
          </a:lnRef>
          <a:fillRef idx="1">
            <a:schemeClr val="lt1"/>
          </a:fillRef>
          <a:effectRef idx="0">
            <a:schemeClr val="dk1"/>
          </a:effectRef>
          <a:fontRef idx="minor">
            <a:schemeClr val="dk1"/>
          </a:fontRef>
        </dgm:style>
      </dgm:prSet>
      <dgm:spPr>
        <a:blipFill>
          <a:blip xmlns:r="http://schemas.openxmlformats.org/officeDocument/2006/relationships" r:embed="rId1"/>
          <a:stretch>
            <a:fillRect r="-565"/>
          </a:stretch>
        </a:blipFill>
      </dgm:spPr>
      <dgm:t>
        <a:bodyPr/>
        <a:lstStyle/>
        <a:p>
          <a:r>
            <a:rPr lang="en-JO">
              <a:noFill/>
            </a:rPr>
            <a:t> </a:t>
          </a:r>
        </a:p>
      </dgm:t>
    </dgm:pt>
    <dgm:pt modelId="{C8E4267B-C80A-D740-A174-8431763A1E99}" type="parTrans" cxnId="{4885E282-E5A6-634B-86CE-15881DF89697}">
      <dgm:prSet/>
      <dgm:spPr/>
      <dgm:t>
        <a:bodyPr/>
        <a:lstStyle/>
        <a:p>
          <a:endParaRPr lang="en-US"/>
        </a:p>
      </dgm:t>
    </dgm:pt>
    <dgm:pt modelId="{EDD9B68E-B07D-824B-8D4B-D84D7A82EAEC}" type="sibTrans" cxnId="{4885E282-E5A6-634B-86CE-15881DF89697}">
      <dgm:prSet/>
      <dgm:spPr/>
      <dgm:t>
        <a:bodyPr/>
        <a:lstStyle/>
        <a:p>
          <a:endParaRPr lang="en-US"/>
        </a:p>
      </dgm:t>
    </dgm:pt>
    <dgm:pt modelId="{FB8B3F53-5AB6-AE4A-AE23-20E2F517CBA9}">
      <dgm:prSet custT="1">
        <dgm:style>
          <a:lnRef idx="2">
            <a:schemeClr val="dk1"/>
          </a:lnRef>
          <a:fillRef idx="1">
            <a:schemeClr val="lt1"/>
          </a:fillRef>
          <a:effectRef idx="0">
            <a:schemeClr val="dk1"/>
          </a:effectRef>
          <a:fontRef idx="minor">
            <a:schemeClr val="dk1"/>
          </a:fontRef>
        </dgm:style>
      </dgm:prSet>
      <dgm:spPr>
        <a:blipFill>
          <a:blip xmlns:r="http://schemas.openxmlformats.org/officeDocument/2006/relationships" r:embed="rId2"/>
          <a:stretch>
            <a:fillRect/>
          </a:stretch>
        </a:blipFill>
      </dgm:spPr>
      <dgm:t>
        <a:bodyPr/>
        <a:lstStyle/>
        <a:p>
          <a:r>
            <a:rPr lang="en-JO">
              <a:noFill/>
            </a:rPr>
            <a:t> </a:t>
          </a:r>
        </a:p>
      </dgm:t>
    </dgm:pt>
    <dgm:pt modelId="{8DF08EF7-AB72-5A42-94CE-6119BCFD0221}" type="parTrans" cxnId="{AE5E7B6F-9C44-B44A-9566-1496F4011CEB}">
      <dgm:prSet/>
      <dgm:spPr/>
      <dgm:t>
        <a:bodyPr/>
        <a:lstStyle/>
        <a:p>
          <a:endParaRPr lang="en-US"/>
        </a:p>
      </dgm:t>
    </dgm:pt>
    <dgm:pt modelId="{83CA893F-2F75-B948-98DA-C52159CE4C35}" type="sibTrans" cxnId="{AE5E7B6F-9C44-B44A-9566-1496F4011CEB}">
      <dgm:prSet/>
      <dgm:spPr/>
      <dgm:t>
        <a:bodyPr/>
        <a:lstStyle/>
        <a:p>
          <a:endParaRPr lang="en-US"/>
        </a:p>
      </dgm:t>
    </dgm:pt>
    <dgm:pt modelId="{0DAC3C1B-052F-6B4A-A128-30AA8BC73B9B}">
      <dgm:prSet custT="1">
        <dgm:style>
          <a:lnRef idx="2">
            <a:schemeClr val="dk1"/>
          </a:lnRef>
          <a:fillRef idx="1">
            <a:schemeClr val="lt1"/>
          </a:fillRef>
          <a:effectRef idx="0">
            <a:schemeClr val="dk1"/>
          </a:effectRef>
          <a:fontRef idx="minor">
            <a:schemeClr val="dk1"/>
          </a:fontRef>
        </dgm:style>
      </dgm:prSet>
      <dgm:spPr>
        <a:blipFill>
          <a:blip xmlns:r="http://schemas.openxmlformats.org/officeDocument/2006/relationships" r:embed="rId3"/>
          <a:stretch>
            <a:fillRect t="-4673" b="-4673"/>
          </a:stretch>
        </a:blipFill>
      </dgm:spPr>
      <dgm:t>
        <a:bodyPr/>
        <a:lstStyle/>
        <a:p>
          <a:r>
            <a:rPr lang="en-JO">
              <a:noFill/>
            </a:rPr>
            <a:t> </a:t>
          </a:r>
        </a:p>
      </dgm:t>
    </dgm:pt>
    <dgm:pt modelId="{AD62E0E6-CE7D-7E44-ADDD-EFD7DEB17E13}" type="parTrans" cxnId="{6A7F4884-9EAF-E241-9F22-8B6238595F47}">
      <dgm:prSet/>
      <dgm:spPr/>
      <dgm:t>
        <a:bodyPr/>
        <a:lstStyle/>
        <a:p>
          <a:endParaRPr lang="en-US"/>
        </a:p>
      </dgm:t>
    </dgm:pt>
    <dgm:pt modelId="{AB10F7D3-3535-8046-9ADF-BB7F06B1D5BF}" type="sibTrans" cxnId="{6A7F4884-9EAF-E241-9F22-8B6238595F47}">
      <dgm:prSet/>
      <dgm:spPr/>
      <dgm:t>
        <a:bodyPr/>
        <a:lstStyle/>
        <a:p>
          <a:endParaRPr lang="en-US"/>
        </a:p>
      </dgm:t>
    </dgm:pt>
    <dgm:pt modelId="{0A7A926C-20E3-204C-BD2D-F718B3FAEE35}">
      <dgm:prSet custT="1">
        <dgm:style>
          <a:lnRef idx="2">
            <a:schemeClr val="dk1"/>
          </a:lnRef>
          <a:fillRef idx="1">
            <a:schemeClr val="lt1"/>
          </a:fillRef>
          <a:effectRef idx="0">
            <a:schemeClr val="dk1"/>
          </a:effectRef>
          <a:fontRef idx="minor">
            <a:schemeClr val="dk1"/>
          </a:fontRef>
        </dgm:style>
      </dgm:prSet>
      <dgm:spPr>
        <a:blipFill>
          <a:blip xmlns:r="http://schemas.openxmlformats.org/officeDocument/2006/relationships" r:embed="rId4"/>
          <a:stretch>
            <a:fillRect/>
          </a:stretch>
        </a:blipFill>
      </dgm:spPr>
      <dgm:t>
        <a:bodyPr/>
        <a:lstStyle/>
        <a:p>
          <a:r>
            <a:rPr lang="en-JO">
              <a:noFill/>
            </a:rPr>
            <a:t> </a:t>
          </a:r>
        </a:p>
      </dgm:t>
    </dgm:pt>
    <dgm:pt modelId="{83F79635-C83B-F84A-BF5D-29126A7947DA}" type="parTrans" cxnId="{CE74ADE8-B648-474B-BBB1-AB5D5AD4937B}">
      <dgm:prSet/>
      <dgm:spPr/>
      <dgm:t>
        <a:bodyPr/>
        <a:lstStyle/>
        <a:p>
          <a:endParaRPr lang="en-US"/>
        </a:p>
      </dgm:t>
    </dgm:pt>
    <dgm:pt modelId="{4F53CB15-58C6-F546-9917-460992E876CD}" type="sibTrans" cxnId="{CE74ADE8-B648-474B-BBB1-AB5D5AD4937B}">
      <dgm:prSet/>
      <dgm:spPr/>
      <dgm:t>
        <a:bodyPr/>
        <a:lstStyle/>
        <a:p>
          <a:endParaRPr lang="en-US"/>
        </a:p>
      </dgm:t>
    </dgm:pt>
    <dgm:pt modelId="{74A6B14E-45E5-A74E-9F91-6BA915D01854}">
      <dgm:prSet custT="1">
        <dgm:style>
          <a:lnRef idx="2">
            <a:schemeClr val="dk1"/>
          </a:lnRef>
          <a:fillRef idx="1">
            <a:schemeClr val="lt1"/>
          </a:fillRef>
          <a:effectRef idx="0">
            <a:schemeClr val="dk1"/>
          </a:effectRef>
          <a:fontRef idx="minor">
            <a:schemeClr val="dk1"/>
          </a:fontRef>
        </dgm:style>
      </dgm:prSet>
      <dgm:spPr>
        <a:blipFill>
          <a:blip xmlns:r="http://schemas.openxmlformats.org/officeDocument/2006/relationships" r:embed="rId5"/>
          <a:stretch>
            <a:fillRect/>
          </a:stretch>
        </a:blipFill>
      </dgm:spPr>
      <dgm:t>
        <a:bodyPr/>
        <a:lstStyle/>
        <a:p>
          <a:r>
            <a:rPr lang="en-JO">
              <a:noFill/>
            </a:rPr>
            <a:t> </a:t>
          </a:r>
        </a:p>
      </dgm:t>
    </dgm:pt>
    <dgm:pt modelId="{702B1786-68D7-C448-8052-D0D6B2959016}" type="parTrans" cxnId="{1A3DC505-ECFB-1346-88E5-B3413E8891E1}">
      <dgm:prSet/>
      <dgm:spPr/>
      <dgm:t>
        <a:bodyPr/>
        <a:lstStyle/>
        <a:p>
          <a:endParaRPr lang="en-US"/>
        </a:p>
      </dgm:t>
    </dgm:pt>
    <dgm:pt modelId="{37912169-90B9-D84C-AEB6-5CEA1FC6061E}" type="sibTrans" cxnId="{1A3DC505-ECFB-1346-88E5-B3413E8891E1}">
      <dgm:prSet/>
      <dgm:spPr/>
      <dgm:t>
        <a:bodyPr/>
        <a:lstStyle/>
        <a:p>
          <a:endParaRPr lang="en-US"/>
        </a:p>
      </dgm:t>
    </dgm:pt>
    <dgm:pt modelId="{609AB76D-2729-344B-8F31-5E79B625D1A0}">
      <dgm:prSet custT="1">
        <dgm:style>
          <a:lnRef idx="2">
            <a:schemeClr val="dk1"/>
          </a:lnRef>
          <a:fillRef idx="1">
            <a:schemeClr val="lt1"/>
          </a:fillRef>
          <a:effectRef idx="0">
            <a:schemeClr val="dk1"/>
          </a:effectRef>
          <a:fontRef idx="minor">
            <a:schemeClr val="dk1"/>
          </a:fontRef>
        </dgm:style>
      </dgm:prSet>
      <dgm:spPr>
        <a:blipFill>
          <a:blip xmlns:r="http://schemas.openxmlformats.org/officeDocument/2006/relationships" r:embed="rId6"/>
          <a:stretch>
            <a:fillRect/>
          </a:stretch>
        </a:blipFill>
      </dgm:spPr>
      <dgm:t>
        <a:bodyPr/>
        <a:lstStyle/>
        <a:p>
          <a:r>
            <a:rPr lang="en-JO">
              <a:noFill/>
            </a:rPr>
            <a:t> </a:t>
          </a:r>
        </a:p>
      </dgm:t>
    </dgm:pt>
    <dgm:pt modelId="{FD939D78-D386-C047-9D86-C2E65707A21B}" type="parTrans" cxnId="{325F34B4-7606-E84A-A2EB-23007F16BB1B}">
      <dgm:prSet/>
      <dgm:spPr/>
      <dgm:t>
        <a:bodyPr/>
        <a:lstStyle/>
        <a:p>
          <a:endParaRPr lang="en-US"/>
        </a:p>
      </dgm:t>
    </dgm:pt>
    <dgm:pt modelId="{D3BCD632-30E8-0146-A4C4-F850D16638A4}" type="sibTrans" cxnId="{325F34B4-7606-E84A-A2EB-23007F16BB1B}">
      <dgm:prSet/>
      <dgm:spPr/>
      <dgm:t>
        <a:bodyPr/>
        <a:lstStyle/>
        <a:p>
          <a:endParaRPr lang="en-US"/>
        </a:p>
      </dgm:t>
    </dgm:pt>
    <dgm:pt modelId="{A026DDA5-0C22-C54F-B6D6-CB016A2FC7B0}">
      <dgm:prSet custT="1">
        <dgm:style>
          <a:lnRef idx="2">
            <a:schemeClr val="dk1"/>
          </a:lnRef>
          <a:fillRef idx="1">
            <a:schemeClr val="lt1"/>
          </a:fillRef>
          <a:effectRef idx="0">
            <a:schemeClr val="dk1"/>
          </a:effectRef>
          <a:fontRef idx="minor">
            <a:schemeClr val="dk1"/>
          </a:fontRef>
        </dgm:style>
      </dgm:prSet>
      <dgm:spPr/>
      <dgm:t>
        <a:bodyPr/>
        <a:lstStyle/>
        <a:p>
          <a:r>
            <a:rPr lang="en-US" sz="1400" baseline="0" dirty="0"/>
            <a:t>The only difference is we are focusing on the </a:t>
          </a:r>
          <a:r>
            <a:rPr lang="en-US" sz="1400" b="1" baseline="0" dirty="0"/>
            <a:t>Kernel Matrix </a:t>
          </a:r>
          <a:r>
            <a:rPr lang="en-US" sz="1400" baseline="0" dirty="0"/>
            <a:t>and not the </a:t>
          </a:r>
          <a:r>
            <a:rPr lang="en-US" sz="1400" b="1" baseline="0" dirty="0"/>
            <a:t>Covariance Matrix</a:t>
          </a:r>
          <a:endParaRPr lang="en-JO" sz="1400" dirty="0"/>
        </a:p>
      </dgm:t>
    </dgm:pt>
    <dgm:pt modelId="{C1E8F246-D1C7-3F44-9AF6-F320B9F01E9E}" type="parTrans" cxnId="{2C0FFA6D-4E43-7B4F-810B-B33CB4FFA999}">
      <dgm:prSet/>
      <dgm:spPr/>
      <dgm:t>
        <a:bodyPr/>
        <a:lstStyle/>
        <a:p>
          <a:endParaRPr lang="en-US"/>
        </a:p>
      </dgm:t>
    </dgm:pt>
    <dgm:pt modelId="{A64185D1-3B3E-0D4A-A137-5C8EB7DFC7B4}" type="sibTrans" cxnId="{2C0FFA6D-4E43-7B4F-810B-B33CB4FFA999}">
      <dgm:prSet/>
      <dgm:spPr/>
      <dgm:t>
        <a:bodyPr/>
        <a:lstStyle/>
        <a:p>
          <a:endParaRPr lang="en-US"/>
        </a:p>
      </dgm:t>
    </dgm:pt>
    <dgm:pt modelId="{7BBC68A6-BEE6-444B-ACC3-9B24D74CCF28}" type="pres">
      <dgm:prSet presAssocID="{5428AFD4-844A-114B-8C42-05CB4A3AAF59}" presName="Name0" presStyleCnt="0">
        <dgm:presLayoutVars>
          <dgm:dir/>
          <dgm:resizeHandles val="exact"/>
        </dgm:presLayoutVars>
      </dgm:prSet>
      <dgm:spPr/>
    </dgm:pt>
    <dgm:pt modelId="{14AB814F-B77C-3F4C-AAD4-E87573A75B2B}" type="pres">
      <dgm:prSet presAssocID="{6AE71ECF-8D96-7040-8544-67E4BE81D388}" presName="node" presStyleLbl="node1" presStyleIdx="0" presStyleCnt="7">
        <dgm:presLayoutVars>
          <dgm:bulletEnabled val="1"/>
        </dgm:presLayoutVars>
      </dgm:prSet>
      <dgm:spPr/>
    </dgm:pt>
    <dgm:pt modelId="{5483D9C8-5FAD-C745-8A87-8CFD1C445DAB}" type="pres">
      <dgm:prSet presAssocID="{EDD9B68E-B07D-824B-8D4B-D84D7A82EAEC}" presName="sibTrans" presStyleLbl="sibTrans1D1" presStyleIdx="0" presStyleCnt="6"/>
      <dgm:spPr/>
    </dgm:pt>
    <dgm:pt modelId="{FDE556FA-41ED-C249-A1C2-F1943BB4D5AB}" type="pres">
      <dgm:prSet presAssocID="{EDD9B68E-B07D-824B-8D4B-D84D7A82EAEC}" presName="connectorText" presStyleLbl="sibTrans1D1" presStyleIdx="0" presStyleCnt="6"/>
      <dgm:spPr/>
    </dgm:pt>
    <dgm:pt modelId="{55FE537C-F311-F249-9777-555CDE4C457C}" type="pres">
      <dgm:prSet presAssocID="{FB8B3F53-5AB6-AE4A-AE23-20E2F517CBA9}" presName="node" presStyleLbl="node1" presStyleIdx="1" presStyleCnt="7">
        <dgm:presLayoutVars>
          <dgm:bulletEnabled val="1"/>
        </dgm:presLayoutVars>
      </dgm:prSet>
      <dgm:spPr/>
    </dgm:pt>
    <dgm:pt modelId="{8DC9103D-38B0-B049-A1E2-40733C820426}" type="pres">
      <dgm:prSet presAssocID="{83CA893F-2F75-B948-98DA-C52159CE4C35}" presName="sibTrans" presStyleLbl="sibTrans1D1" presStyleIdx="1" presStyleCnt="6"/>
      <dgm:spPr/>
    </dgm:pt>
    <dgm:pt modelId="{9C2527B9-6331-8B46-A639-9DB417C99979}" type="pres">
      <dgm:prSet presAssocID="{83CA893F-2F75-B948-98DA-C52159CE4C35}" presName="connectorText" presStyleLbl="sibTrans1D1" presStyleIdx="1" presStyleCnt="6"/>
      <dgm:spPr/>
    </dgm:pt>
    <dgm:pt modelId="{1CBEF408-7A1F-2D4F-B445-6FD14EB9812F}" type="pres">
      <dgm:prSet presAssocID="{0DAC3C1B-052F-6B4A-A128-30AA8BC73B9B}" presName="node" presStyleLbl="node1" presStyleIdx="2" presStyleCnt="7">
        <dgm:presLayoutVars>
          <dgm:bulletEnabled val="1"/>
        </dgm:presLayoutVars>
      </dgm:prSet>
      <dgm:spPr/>
    </dgm:pt>
    <dgm:pt modelId="{C297C05A-A8BB-2D4E-99C7-B27DEFAB476D}" type="pres">
      <dgm:prSet presAssocID="{AB10F7D3-3535-8046-9ADF-BB7F06B1D5BF}" presName="sibTrans" presStyleLbl="sibTrans1D1" presStyleIdx="2" presStyleCnt="6"/>
      <dgm:spPr/>
    </dgm:pt>
    <dgm:pt modelId="{682DB385-0EAC-3948-B545-F981D4DE7184}" type="pres">
      <dgm:prSet presAssocID="{AB10F7D3-3535-8046-9ADF-BB7F06B1D5BF}" presName="connectorText" presStyleLbl="sibTrans1D1" presStyleIdx="2" presStyleCnt="6"/>
      <dgm:spPr/>
    </dgm:pt>
    <dgm:pt modelId="{0BCA8176-9F50-E047-B74F-A62592A3283F}" type="pres">
      <dgm:prSet presAssocID="{0A7A926C-20E3-204C-BD2D-F718B3FAEE35}" presName="node" presStyleLbl="node1" presStyleIdx="3" presStyleCnt="7">
        <dgm:presLayoutVars>
          <dgm:bulletEnabled val="1"/>
        </dgm:presLayoutVars>
      </dgm:prSet>
      <dgm:spPr/>
    </dgm:pt>
    <dgm:pt modelId="{8B998017-1FB3-8B4D-BD32-5E261388F6F3}" type="pres">
      <dgm:prSet presAssocID="{4F53CB15-58C6-F546-9917-460992E876CD}" presName="sibTrans" presStyleLbl="sibTrans1D1" presStyleIdx="3" presStyleCnt="6"/>
      <dgm:spPr/>
    </dgm:pt>
    <dgm:pt modelId="{AED7CB00-949D-8D46-98FF-9574DCC46C3A}" type="pres">
      <dgm:prSet presAssocID="{4F53CB15-58C6-F546-9917-460992E876CD}" presName="connectorText" presStyleLbl="sibTrans1D1" presStyleIdx="3" presStyleCnt="6"/>
      <dgm:spPr/>
    </dgm:pt>
    <dgm:pt modelId="{C8778645-6B11-FC4B-92BB-C1A93E6A08C2}" type="pres">
      <dgm:prSet presAssocID="{74A6B14E-45E5-A74E-9F91-6BA915D01854}" presName="node" presStyleLbl="node1" presStyleIdx="4" presStyleCnt="7">
        <dgm:presLayoutVars>
          <dgm:bulletEnabled val="1"/>
        </dgm:presLayoutVars>
      </dgm:prSet>
      <dgm:spPr/>
    </dgm:pt>
    <dgm:pt modelId="{EAD9858A-E70B-AB43-9EC9-3293AA478235}" type="pres">
      <dgm:prSet presAssocID="{37912169-90B9-D84C-AEB6-5CEA1FC6061E}" presName="sibTrans" presStyleLbl="sibTrans1D1" presStyleIdx="4" presStyleCnt="6"/>
      <dgm:spPr/>
    </dgm:pt>
    <dgm:pt modelId="{7BC5971A-515D-E54F-AE73-8AE15836A7C6}" type="pres">
      <dgm:prSet presAssocID="{37912169-90B9-D84C-AEB6-5CEA1FC6061E}" presName="connectorText" presStyleLbl="sibTrans1D1" presStyleIdx="4" presStyleCnt="6"/>
      <dgm:spPr/>
    </dgm:pt>
    <dgm:pt modelId="{27F29A76-3C30-C640-96F9-6345BDAF11B9}" type="pres">
      <dgm:prSet presAssocID="{609AB76D-2729-344B-8F31-5E79B625D1A0}" presName="node" presStyleLbl="node1" presStyleIdx="5" presStyleCnt="7">
        <dgm:presLayoutVars>
          <dgm:bulletEnabled val="1"/>
        </dgm:presLayoutVars>
      </dgm:prSet>
      <dgm:spPr/>
    </dgm:pt>
    <dgm:pt modelId="{474F721F-1A48-3B42-A083-83C059566FAB}" type="pres">
      <dgm:prSet presAssocID="{D3BCD632-30E8-0146-A4C4-F850D16638A4}" presName="sibTrans" presStyleLbl="sibTrans1D1" presStyleIdx="5" presStyleCnt="6"/>
      <dgm:spPr/>
    </dgm:pt>
    <dgm:pt modelId="{3EF30E18-0091-D345-9ECD-0CB53B58A340}" type="pres">
      <dgm:prSet presAssocID="{D3BCD632-30E8-0146-A4C4-F850D16638A4}" presName="connectorText" presStyleLbl="sibTrans1D1" presStyleIdx="5" presStyleCnt="6"/>
      <dgm:spPr/>
    </dgm:pt>
    <dgm:pt modelId="{E6C4D4CD-66D3-3F40-AF50-DAA89B58A543}" type="pres">
      <dgm:prSet presAssocID="{A026DDA5-0C22-C54F-B6D6-CB016A2FC7B0}" presName="node" presStyleLbl="node1" presStyleIdx="6" presStyleCnt="7">
        <dgm:presLayoutVars>
          <dgm:bulletEnabled val="1"/>
        </dgm:presLayoutVars>
      </dgm:prSet>
      <dgm:spPr/>
    </dgm:pt>
  </dgm:ptLst>
  <dgm:cxnLst>
    <dgm:cxn modelId="{1A3DC505-ECFB-1346-88E5-B3413E8891E1}" srcId="{5428AFD4-844A-114B-8C42-05CB4A3AAF59}" destId="{74A6B14E-45E5-A74E-9F91-6BA915D01854}" srcOrd="4" destOrd="0" parTransId="{702B1786-68D7-C448-8052-D0D6B2959016}" sibTransId="{37912169-90B9-D84C-AEB6-5CEA1FC6061E}"/>
    <dgm:cxn modelId="{B2537412-6DA4-F44E-8E11-127445F901AF}" type="presOf" srcId="{AB10F7D3-3535-8046-9ADF-BB7F06B1D5BF}" destId="{C297C05A-A8BB-2D4E-99C7-B27DEFAB476D}" srcOrd="0" destOrd="0" presId="urn:microsoft.com/office/officeart/2005/8/layout/bProcess3"/>
    <dgm:cxn modelId="{5E188115-7B5F-7E49-98EA-D00102267B69}" type="presOf" srcId="{0DAC3C1B-052F-6B4A-A128-30AA8BC73B9B}" destId="{1CBEF408-7A1F-2D4F-B445-6FD14EB9812F}" srcOrd="0" destOrd="0" presId="urn:microsoft.com/office/officeart/2005/8/layout/bProcess3"/>
    <dgm:cxn modelId="{62CAAE29-C291-874D-A874-7CE3005C10D9}" type="presOf" srcId="{74A6B14E-45E5-A74E-9F91-6BA915D01854}" destId="{C8778645-6B11-FC4B-92BB-C1A93E6A08C2}" srcOrd="0" destOrd="0" presId="urn:microsoft.com/office/officeart/2005/8/layout/bProcess3"/>
    <dgm:cxn modelId="{6C2EC332-0FA0-AA40-9721-3807FA8EA940}" type="presOf" srcId="{6AE71ECF-8D96-7040-8544-67E4BE81D388}" destId="{14AB814F-B77C-3F4C-AAD4-E87573A75B2B}" srcOrd="0" destOrd="0" presId="urn:microsoft.com/office/officeart/2005/8/layout/bProcess3"/>
    <dgm:cxn modelId="{003DBB35-1AA7-2445-83E2-E0D4F1FE05E0}" type="presOf" srcId="{D3BCD632-30E8-0146-A4C4-F850D16638A4}" destId="{474F721F-1A48-3B42-A083-83C059566FAB}" srcOrd="0" destOrd="0" presId="urn:microsoft.com/office/officeart/2005/8/layout/bProcess3"/>
    <dgm:cxn modelId="{D6965940-E389-674F-AD54-96EF83400FDA}" type="presOf" srcId="{EDD9B68E-B07D-824B-8D4B-D84D7A82EAEC}" destId="{5483D9C8-5FAD-C745-8A87-8CFD1C445DAB}" srcOrd="0" destOrd="0" presId="urn:microsoft.com/office/officeart/2005/8/layout/bProcess3"/>
    <dgm:cxn modelId="{13BF5B5A-C1C2-2244-843C-66F510E6A30A}" type="presOf" srcId="{FB8B3F53-5AB6-AE4A-AE23-20E2F517CBA9}" destId="{55FE537C-F311-F249-9777-555CDE4C457C}" srcOrd="0" destOrd="0" presId="urn:microsoft.com/office/officeart/2005/8/layout/bProcess3"/>
    <dgm:cxn modelId="{6A6C6A5D-E22F-1B44-A253-51CA9EF1F957}" type="presOf" srcId="{5428AFD4-844A-114B-8C42-05CB4A3AAF59}" destId="{7BBC68A6-BEE6-444B-ACC3-9B24D74CCF28}" srcOrd="0" destOrd="0" presId="urn:microsoft.com/office/officeart/2005/8/layout/bProcess3"/>
    <dgm:cxn modelId="{2C0FFA6D-4E43-7B4F-810B-B33CB4FFA999}" srcId="{5428AFD4-844A-114B-8C42-05CB4A3AAF59}" destId="{A026DDA5-0C22-C54F-B6D6-CB016A2FC7B0}" srcOrd="6" destOrd="0" parTransId="{C1E8F246-D1C7-3F44-9AF6-F320B9F01E9E}" sibTransId="{A64185D1-3B3E-0D4A-A137-5C8EB7DFC7B4}"/>
    <dgm:cxn modelId="{AE5E7B6F-9C44-B44A-9566-1496F4011CEB}" srcId="{5428AFD4-844A-114B-8C42-05CB4A3AAF59}" destId="{FB8B3F53-5AB6-AE4A-AE23-20E2F517CBA9}" srcOrd="1" destOrd="0" parTransId="{8DF08EF7-AB72-5A42-94CE-6119BCFD0221}" sibTransId="{83CA893F-2F75-B948-98DA-C52159CE4C35}"/>
    <dgm:cxn modelId="{A657B180-3108-C94C-9705-FC15AB8CCBD5}" type="presOf" srcId="{4F53CB15-58C6-F546-9917-460992E876CD}" destId="{8B998017-1FB3-8B4D-BD32-5E261388F6F3}" srcOrd="0" destOrd="0" presId="urn:microsoft.com/office/officeart/2005/8/layout/bProcess3"/>
    <dgm:cxn modelId="{4885E282-E5A6-634B-86CE-15881DF89697}" srcId="{5428AFD4-844A-114B-8C42-05CB4A3AAF59}" destId="{6AE71ECF-8D96-7040-8544-67E4BE81D388}" srcOrd="0" destOrd="0" parTransId="{C8E4267B-C80A-D740-A174-8431763A1E99}" sibTransId="{EDD9B68E-B07D-824B-8D4B-D84D7A82EAEC}"/>
    <dgm:cxn modelId="{6A7F4884-9EAF-E241-9F22-8B6238595F47}" srcId="{5428AFD4-844A-114B-8C42-05CB4A3AAF59}" destId="{0DAC3C1B-052F-6B4A-A128-30AA8BC73B9B}" srcOrd="2" destOrd="0" parTransId="{AD62E0E6-CE7D-7E44-ADDD-EFD7DEB17E13}" sibTransId="{AB10F7D3-3535-8046-9ADF-BB7F06B1D5BF}"/>
    <dgm:cxn modelId="{02485F8E-1DC4-F44F-A089-D96053342217}" type="presOf" srcId="{37912169-90B9-D84C-AEB6-5CEA1FC6061E}" destId="{7BC5971A-515D-E54F-AE73-8AE15836A7C6}" srcOrd="1" destOrd="0" presId="urn:microsoft.com/office/officeart/2005/8/layout/bProcess3"/>
    <dgm:cxn modelId="{08721C9A-F2C4-7B4E-9F01-5A7DB142132D}" type="presOf" srcId="{83CA893F-2F75-B948-98DA-C52159CE4C35}" destId="{9C2527B9-6331-8B46-A639-9DB417C99979}" srcOrd="1" destOrd="0" presId="urn:microsoft.com/office/officeart/2005/8/layout/bProcess3"/>
    <dgm:cxn modelId="{000C599B-9263-FB40-890D-9CDAAEBDE9D5}" type="presOf" srcId="{609AB76D-2729-344B-8F31-5E79B625D1A0}" destId="{27F29A76-3C30-C640-96F9-6345BDAF11B9}" srcOrd="0" destOrd="0" presId="urn:microsoft.com/office/officeart/2005/8/layout/bProcess3"/>
    <dgm:cxn modelId="{0347609B-CB72-2849-B1AB-695CB2690CC3}" type="presOf" srcId="{A026DDA5-0C22-C54F-B6D6-CB016A2FC7B0}" destId="{E6C4D4CD-66D3-3F40-AF50-DAA89B58A543}" srcOrd="0" destOrd="0" presId="urn:microsoft.com/office/officeart/2005/8/layout/bProcess3"/>
    <dgm:cxn modelId="{1388E6A4-DCD4-D74A-852B-9A35A47ADB86}" type="presOf" srcId="{4F53CB15-58C6-F546-9917-460992E876CD}" destId="{AED7CB00-949D-8D46-98FF-9574DCC46C3A}" srcOrd="1" destOrd="0" presId="urn:microsoft.com/office/officeart/2005/8/layout/bProcess3"/>
    <dgm:cxn modelId="{325F34B4-7606-E84A-A2EB-23007F16BB1B}" srcId="{5428AFD4-844A-114B-8C42-05CB4A3AAF59}" destId="{609AB76D-2729-344B-8F31-5E79B625D1A0}" srcOrd="5" destOrd="0" parTransId="{FD939D78-D386-C047-9D86-C2E65707A21B}" sibTransId="{D3BCD632-30E8-0146-A4C4-F850D16638A4}"/>
    <dgm:cxn modelId="{B03720B6-EF1B-D74F-8875-0C4E75F75298}" type="presOf" srcId="{37912169-90B9-D84C-AEB6-5CEA1FC6061E}" destId="{EAD9858A-E70B-AB43-9EC9-3293AA478235}" srcOrd="0" destOrd="0" presId="urn:microsoft.com/office/officeart/2005/8/layout/bProcess3"/>
    <dgm:cxn modelId="{A02EADB6-E14D-B54E-A176-E93A50BAD580}" type="presOf" srcId="{AB10F7D3-3535-8046-9ADF-BB7F06B1D5BF}" destId="{682DB385-0EAC-3948-B545-F981D4DE7184}" srcOrd="1" destOrd="0" presId="urn:microsoft.com/office/officeart/2005/8/layout/bProcess3"/>
    <dgm:cxn modelId="{6EB682BA-8636-FC47-B41B-898D0200EE93}" type="presOf" srcId="{83CA893F-2F75-B948-98DA-C52159CE4C35}" destId="{8DC9103D-38B0-B049-A1E2-40733C820426}" srcOrd="0" destOrd="0" presId="urn:microsoft.com/office/officeart/2005/8/layout/bProcess3"/>
    <dgm:cxn modelId="{2BC2FAE1-C656-BB41-977C-182A1E251206}" type="presOf" srcId="{EDD9B68E-B07D-824B-8D4B-D84D7A82EAEC}" destId="{FDE556FA-41ED-C249-A1C2-F1943BB4D5AB}" srcOrd="1" destOrd="0" presId="urn:microsoft.com/office/officeart/2005/8/layout/bProcess3"/>
    <dgm:cxn modelId="{CE74ADE8-B648-474B-BBB1-AB5D5AD4937B}" srcId="{5428AFD4-844A-114B-8C42-05CB4A3AAF59}" destId="{0A7A926C-20E3-204C-BD2D-F718B3FAEE35}" srcOrd="3" destOrd="0" parTransId="{83F79635-C83B-F84A-BF5D-29126A7947DA}" sibTransId="{4F53CB15-58C6-F546-9917-460992E876CD}"/>
    <dgm:cxn modelId="{E3E4D0EA-C6EC-A146-8FB8-55A96EB61FE3}" type="presOf" srcId="{D3BCD632-30E8-0146-A4C4-F850D16638A4}" destId="{3EF30E18-0091-D345-9ECD-0CB53B58A340}" srcOrd="1" destOrd="0" presId="urn:microsoft.com/office/officeart/2005/8/layout/bProcess3"/>
    <dgm:cxn modelId="{62E527EC-283F-3140-AB5D-7292EF5BCA9C}" type="presOf" srcId="{0A7A926C-20E3-204C-BD2D-F718B3FAEE35}" destId="{0BCA8176-9F50-E047-B74F-A62592A3283F}" srcOrd="0" destOrd="0" presId="urn:microsoft.com/office/officeart/2005/8/layout/bProcess3"/>
    <dgm:cxn modelId="{A3200847-19C3-0947-B7E7-0E4C75360500}" type="presParOf" srcId="{7BBC68A6-BEE6-444B-ACC3-9B24D74CCF28}" destId="{14AB814F-B77C-3F4C-AAD4-E87573A75B2B}" srcOrd="0" destOrd="0" presId="urn:microsoft.com/office/officeart/2005/8/layout/bProcess3"/>
    <dgm:cxn modelId="{86D0F7B1-198A-DA48-8307-ABF317773D3F}" type="presParOf" srcId="{7BBC68A6-BEE6-444B-ACC3-9B24D74CCF28}" destId="{5483D9C8-5FAD-C745-8A87-8CFD1C445DAB}" srcOrd="1" destOrd="0" presId="urn:microsoft.com/office/officeart/2005/8/layout/bProcess3"/>
    <dgm:cxn modelId="{A2A7ED18-F04E-F54A-A7A8-0DA028D43717}" type="presParOf" srcId="{5483D9C8-5FAD-C745-8A87-8CFD1C445DAB}" destId="{FDE556FA-41ED-C249-A1C2-F1943BB4D5AB}" srcOrd="0" destOrd="0" presId="urn:microsoft.com/office/officeart/2005/8/layout/bProcess3"/>
    <dgm:cxn modelId="{C875D356-927E-2342-B472-B91C9F6ADCF1}" type="presParOf" srcId="{7BBC68A6-BEE6-444B-ACC3-9B24D74CCF28}" destId="{55FE537C-F311-F249-9777-555CDE4C457C}" srcOrd="2" destOrd="0" presId="urn:microsoft.com/office/officeart/2005/8/layout/bProcess3"/>
    <dgm:cxn modelId="{EA584F9C-A766-9146-9853-2B083AAE68C6}" type="presParOf" srcId="{7BBC68A6-BEE6-444B-ACC3-9B24D74CCF28}" destId="{8DC9103D-38B0-B049-A1E2-40733C820426}" srcOrd="3" destOrd="0" presId="urn:microsoft.com/office/officeart/2005/8/layout/bProcess3"/>
    <dgm:cxn modelId="{E772FAAB-AB24-1343-8565-DE1B9117CA18}" type="presParOf" srcId="{8DC9103D-38B0-B049-A1E2-40733C820426}" destId="{9C2527B9-6331-8B46-A639-9DB417C99979}" srcOrd="0" destOrd="0" presId="urn:microsoft.com/office/officeart/2005/8/layout/bProcess3"/>
    <dgm:cxn modelId="{69C452A4-C1C3-C643-9450-8C6CB0283B0B}" type="presParOf" srcId="{7BBC68A6-BEE6-444B-ACC3-9B24D74CCF28}" destId="{1CBEF408-7A1F-2D4F-B445-6FD14EB9812F}" srcOrd="4" destOrd="0" presId="urn:microsoft.com/office/officeart/2005/8/layout/bProcess3"/>
    <dgm:cxn modelId="{B5919FF9-7198-1B49-BA3B-885CDB18DCAE}" type="presParOf" srcId="{7BBC68A6-BEE6-444B-ACC3-9B24D74CCF28}" destId="{C297C05A-A8BB-2D4E-99C7-B27DEFAB476D}" srcOrd="5" destOrd="0" presId="urn:microsoft.com/office/officeart/2005/8/layout/bProcess3"/>
    <dgm:cxn modelId="{1E287D9A-2368-0F4E-8131-69DE36FA3040}" type="presParOf" srcId="{C297C05A-A8BB-2D4E-99C7-B27DEFAB476D}" destId="{682DB385-0EAC-3948-B545-F981D4DE7184}" srcOrd="0" destOrd="0" presId="urn:microsoft.com/office/officeart/2005/8/layout/bProcess3"/>
    <dgm:cxn modelId="{124FEB19-5A9F-714D-8621-9FC550C92A36}" type="presParOf" srcId="{7BBC68A6-BEE6-444B-ACC3-9B24D74CCF28}" destId="{0BCA8176-9F50-E047-B74F-A62592A3283F}" srcOrd="6" destOrd="0" presId="urn:microsoft.com/office/officeart/2005/8/layout/bProcess3"/>
    <dgm:cxn modelId="{AF1213C9-44A1-2C46-8518-5C88BC694DBF}" type="presParOf" srcId="{7BBC68A6-BEE6-444B-ACC3-9B24D74CCF28}" destId="{8B998017-1FB3-8B4D-BD32-5E261388F6F3}" srcOrd="7" destOrd="0" presId="urn:microsoft.com/office/officeart/2005/8/layout/bProcess3"/>
    <dgm:cxn modelId="{ADB0E21A-D518-C84E-AB5A-5E82E87DB65A}" type="presParOf" srcId="{8B998017-1FB3-8B4D-BD32-5E261388F6F3}" destId="{AED7CB00-949D-8D46-98FF-9574DCC46C3A}" srcOrd="0" destOrd="0" presId="urn:microsoft.com/office/officeart/2005/8/layout/bProcess3"/>
    <dgm:cxn modelId="{017CE26B-7B5B-C54D-8F69-9AA0D26C906A}" type="presParOf" srcId="{7BBC68A6-BEE6-444B-ACC3-9B24D74CCF28}" destId="{C8778645-6B11-FC4B-92BB-C1A93E6A08C2}" srcOrd="8" destOrd="0" presId="urn:microsoft.com/office/officeart/2005/8/layout/bProcess3"/>
    <dgm:cxn modelId="{72EB3F17-5672-B140-81A1-73F8FE97EE43}" type="presParOf" srcId="{7BBC68A6-BEE6-444B-ACC3-9B24D74CCF28}" destId="{EAD9858A-E70B-AB43-9EC9-3293AA478235}" srcOrd="9" destOrd="0" presId="urn:microsoft.com/office/officeart/2005/8/layout/bProcess3"/>
    <dgm:cxn modelId="{C6DDCBAA-E9A2-694B-A161-1F6A390578FF}" type="presParOf" srcId="{EAD9858A-E70B-AB43-9EC9-3293AA478235}" destId="{7BC5971A-515D-E54F-AE73-8AE15836A7C6}" srcOrd="0" destOrd="0" presId="urn:microsoft.com/office/officeart/2005/8/layout/bProcess3"/>
    <dgm:cxn modelId="{EE21CCC7-6E71-3540-AAA1-BE6E2DE9576D}" type="presParOf" srcId="{7BBC68A6-BEE6-444B-ACC3-9B24D74CCF28}" destId="{27F29A76-3C30-C640-96F9-6345BDAF11B9}" srcOrd="10" destOrd="0" presId="urn:microsoft.com/office/officeart/2005/8/layout/bProcess3"/>
    <dgm:cxn modelId="{88E2EE22-266F-BB4B-8C15-57C1FD9E7528}" type="presParOf" srcId="{7BBC68A6-BEE6-444B-ACC3-9B24D74CCF28}" destId="{474F721F-1A48-3B42-A083-83C059566FAB}" srcOrd="11" destOrd="0" presId="urn:microsoft.com/office/officeart/2005/8/layout/bProcess3"/>
    <dgm:cxn modelId="{C7BAB307-7DB9-1242-822C-6C941357ABB8}" type="presParOf" srcId="{474F721F-1A48-3B42-A083-83C059566FAB}" destId="{3EF30E18-0091-D345-9ECD-0CB53B58A340}" srcOrd="0" destOrd="0" presId="urn:microsoft.com/office/officeart/2005/8/layout/bProcess3"/>
    <dgm:cxn modelId="{A9E1F6A6-C769-3045-B2EF-0BD35D5CA27B}" type="presParOf" srcId="{7BBC68A6-BEE6-444B-ACC3-9B24D74CCF28}" destId="{E6C4D4CD-66D3-3F40-AF50-DAA89B58A543}" srcOrd="12" destOrd="0" presId="urn:microsoft.com/office/officeart/2005/8/layout/bProcess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271F6D7-C8BB-D146-8FA2-819C347DC30C}"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mc:AlternateContent xmlns:mc="http://schemas.openxmlformats.org/markup-compatibility/2006" xmlns:a14="http://schemas.microsoft.com/office/drawing/2010/main">
      <mc:Choice Requires="a14">
        <dgm:pt modelId="{4AB3A28F-C3D8-9A4E-9986-535FD1BA11C6}">
          <dgm:prSet>
            <dgm:style>
              <a:lnRef idx="2">
                <a:schemeClr val="dk1"/>
              </a:lnRef>
              <a:fillRef idx="1">
                <a:schemeClr val="lt1"/>
              </a:fillRef>
              <a:effectRef idx="0">
                <a:schemeClr val="dk1"/>
              </a:effectRef>
              <a:fontRef idx="minor">
                <a:schemeClr val="dk1"/>
              </a:fontRef>
            </dgm:style>
          </dgm:prSet>
          <dgm:spPr/>
          <dgm:t>
            <a:bodyPr/>
            <a:lstStyle/>
            <a:p>
              <a:r>
                <a:rPr lang="en-US" baseline="0"/>
                <a:t>Calculate </a:t>
              </a:r>
              <a14:m>
                <m:oMath xmlns:m="http://schemas.openxmlformats.org/officeDocument/2006/math">
                  <m:sSub>
                    <m:sSubPr>
                      <m:ctrlPr>
                        <a:rPr lang="en-US" b="1" i="1" baseline="0">
                          <a:latin typeface="Cambria Math" panose="02040503050406030204" pitchFamily="18" charset="0"/>
                        </a:rPr>
                      </m:ctrlPr>
                    </m:sSubPr>
                    <m:e>
                      <m:r>
                        <a:rPr lang="en-US" b="1" i="1" baseline="0">
                          <a:latin typeface="Cambria Math" panose="02040503050406030204" pitchFamily="18" charset="0"/>
                        </a:rPr>
                        <m:t>𝑷</m:t>
                      </m:r>
                    </m:e>
                    <m:sub>
                      <m:r>
                        <a:rPr lang="en-US" b="1" i="1" baseline="0">
                          <a:latin typeface="Cambria Math" panose="02040503050406030204" pitchFamily="18" charset="0"/>
                        </a:rPr>
                        <m:t>𝒋</m:t>
                      </m:r>
                      <m:r>
                        <a:rPr lang="en-US" b="1" i="1" baseline="0">
                          <a:latin typeface="Cambria Math" panose="02040503050406030204" pitchFamily="18" charset="0"/>
                        </a:rPr>
                        <m:t>|</m:t>
                      </m:r>
                      <m:r>
                        <a:rPr lang="en-US" b="1" i="1" baseline="0">
                          <a:latin typeface="Cambria Math" panose="02040503050406030204" pitchFamily="18" charset="0"/>
                        </a:rPr>
                        <m:t>𝒊</m:t>
                      </m:r>
                    </m:sub>
                  </m:sSub>
                  <m:r>
                    <a:rPr lang="en-US" i="1" baseline="0">
                      <a:latin typeface="Cambria Math" panose="02040503050406030204" pitchFamily="18" charset="0"/>
                    </a:rPr>
                    <m:t> </m:t>
                  </m:r>
                </m:oMath>
              </a14:m>
              <a:r>
                <a:rPr lang="en-US" baseline="0"/>
                <a:t>for all pairs of points in high-dimensional space then symmetrize by this equation: </a:t>
              </a:r>
              <a14:m>
                <m:oMath xmlns:m="http://schemas.openxmlformats.org/officeDocument/2006/math">
                  <m:sSub>
                    <m:sSubPr>
                      <m:ctrlPr>
                        <a:rPr lang="en-US" b="1" i="1" baseline="0">
                          <a:latin typeface="Cambria Math" panose="02040503050406030204" pitchFamily="18" charset="0"/>
                        </a:rPr>
                      </m:ctrlPr>
                    </m:sSubPr>
                    <m:e>
                      <m:r>
                        <a:rPr lang="en-US" b="1" i="1" baseline="0">
                          <a:latin typeface="Cambria Math" panose="02040503050406030204" pitchFamily="18" charset="0"/>
                        </a:rPr>
                        <m:t>𝑷</m:t>
                      </m:r>
                    </m:e>
                    <m:sub>
                      <m:r>
                        <a:rPr lang="en-US" b="1" i="1" baseline="0">
                          <a:latin typeface="Cambria Math" panose="02040503050406030204" pitchFamily="18" charset="0"/>
                        </a:rPr>
                        <m:t>𝒊𝒋</m:t>
                      </m:r>
                    </m:sub>
                  </m:sSub>
                  <m:r>
                    <a:rPr lang="en-US" b="1" i="1" baseline="0">
                      <a:latin typeface="Cambria Math" panose="02040503050406030204" pitchFamily="18" charset="0"/>
                    </a:rPr>
                    <m:t>=</m:t>
                  </m:r>
                  <m:f>
                    <m:fPr>
                      <m:ctrlPr>
                        <a:rPr lang="en-US" b="1" i="1" baseline="0">
                          <a:latin typeface="Cambria Math" panose="02040503050406030204" pitchFamily="18" charset="0"/>
                        </a:rPr>
                      </m:ctrlPr>
                    </m:fPr>
                    <m:num>
                      <m:sSub>
                        <m:sSubPr>
                          <m:ctrlPr>
                            <a:rPr lang="en-US" b="1" i="1" baseline="0">
                              <a:latin typeface="Cambria Math" panose="02040503050406030204" pitchFamily="18" charset="0"/>
                            </a:rPr>
                          </m:ctrlPr>
                        </m:sSubPr>
                        <m:e>
                          <m:r>
                            <a:rPr lang="en-US" b="1" i="1" baseline="0">
                              <a:latin typeface="Cambria Math" panose="02040503050406030204" pitchFamily="18" charset="0"/>
                            </a:rPr>
                            <m:t>𝑷</m:t>
                          </m:r>
                        </m:e>
                        <m:sub>
                          <m:r>
                            <a:rPr lang="en-US" b="1" i="1" baseline="0">
                              <a:latin typeface="Cambria Math" panose="02040503050406030204" pitchFamily="18" charset="0"/>
                            </a:rPr>
                            <m:t>𝒋</m:t>
                          </m:r>
                          <m:r>
                            <a:rPr lang="en-US" b="1" i="1" baseline="0">
                              <a:latin typeface="Cambria Math" panose="02040503050406030204" pitchFamily="18" charset="0"/>
                            </a:rPr>
                            <m:t>|</m:t>
                          </m:r>
                          <m:r>
                            <a:rPr lang="en-US" b="1" i="1" baseline="0">
                              <a:latin typeface="Cambria Math" panose="02040503050406030204" pitchFamily="18" charset="0"/>
                            </a:rPr>
                            <m:t>𝒊</m:t>
                          </m:r>
                        </m:sub>
                      </m:sSub>
                      <m:r>
                        <a:rPr lang="en-US" b="1" i="1" baseline="0">
                          <a:latin typeface="Cambria Math" panose="02040503050406030204" pitchFamily="18" charset="0"/>
                        </a:rPr>
                        <m:t>+</m:t>
                      </m:r>
                      <m:sSub>
                        <m:sSubPr>
                          <m:ctrlPr>
                            <a:rPr lang="en-US" b="1" i="1" baseline="0">
                              <a:latin typeface="Cambria Math" panose="02040503050406030204" pitchFamily="18" charset="0"/>
                            </a:rPr>
                          </m:ctrlPr>
                        </m:sSubPr>
                        <m:e>
                          <m:r>
                            <a:rPr lang="en-US" b="1" i="1" baseline="0">
                              <a:latin typeface="Cambria Math" panose="02040503050406030204" pitchFamily="18" charset="0"/>
                            </a:rPr>
                            <m:t>𝑷</m:t>
                          </m:r>
                        </m:e>
                        <m:sub>
                          <m:r>
                            <a:rPr lang="en-US" b="1" i="1" baseline="0">
                              <a:latin typeface="Cambria Math" panose="02040503050406030204" pitchFamily="18" charset="0"/>
                            </a:rPr>
                            <m:t>𝒊</m:t>
                          </m:r>
                          <m:r>
                            <a:rPr lang="en-US" b="1" i="1" baseline="0">
                              <a:latin typeface="Cambria Math" panose="02040503050406030204" pitchFamily="18" charset="0"/>
                            </a:rPr>
                            <m:t>|</m:t>
                          </m:r>
                          <m:r>
                            <a:rPr lang="en-US" b="1" i="1" baseline="0">
                              <a:latin typeface="Cambria Math" panose="02040503050406030204" pitchFamily="18" charset="0"/>
                            </a:rPr>
                            <m:t>𝒋</m:t>
                          </m:r>
                        </m:sub>
                      </m:sSub>
                    </m:num>
                    <m:den>
                      <m:r>
                        <a:rPr lang="en-US" b="1" i="1" baseline="0">
                          <a:latin typeface="Cambria Math" panose="02040503050406030204" pitchFamily="18" charset="0"/>
                        </a:rPr>
                        <m:t>𝟐</m:t>
                      </m:r>
                      <m:r>
                        <a:rPr lang="en-US" b="1" i="1" baseline="0">
                          <a:latin typeface="Cambria Math" panose="02040503050406030204" pitchFamily="18" charset="0"/>
                        </a:rPr>
                        <m:t>𝒏</m:t>
                      </m:r>
                    </m:den>
                  </m:f>
                </m:oMath>
              </a14:m>
              <a:r>
                <a:rPr lang="en-US" baseline="0"/>
                <a:t>.</a:t>
              </a:r>
              <a:endParaRPr lang="en-JO"/>
            </a:p>
          </dgm:t>
        </dgm:pt>
      </mc:Choice>
      <mc:Fallback xmlns="">
        <dgm:pt modelId="{4AB3A28F-C3D8-9A4E-9986-535FD1BA11C6}">
          <dgm:prSet>
            <dgm:style>
              <a:lnRef idx="2">
                <a:schemeClr val="dk1"/>
              </a:lnRef>
              <a:fillRef idx="1">
                <a:schemeClr val="lt1"/>
              </a:fillRef>
              <a:effectRef idx="0">
                <a:schemeClr val="dk1"/>
              </a:effectRef>
              <a:fontRef idx="minor">
                <a:schemeClr val="dk1"/>
              </a:fontRef>
            </dgm:style>
          </dgm:prSet>
          <dgm:spPr/>
          <dgm:t>
            <a:bodyPr/>
            <a:lstStyle/>
            <a:p>
              <a:r>
                <a:rPr lang="en-US" baseline="0"/>
                <a:t>Calculate </a:t>
              </a:r>
              <a:r>
                <a:rPr lang="en-US" b="1" i="0" baseline="0"/>
                <a:t>𝑷_(𝒋|𝒊) </a:t>
              </a:r>
              <a:r>
                <a:rPr lang="en-US" i="0" baseline="0"/>
                <a:t> </a:t>
              </a:r>
              <a:r>
                <a:rPr lang="en-US" baseline="0"/>
                <a:t>for all pairs of points in high-dimensional space then symmetrize by this equation: </a:t>
              </a:r>
              <a:r>
                <a:rPr lang="en-US" b="1" i="0" baseline="0"/>
                <a:t>𝑷_𝒊𝒋=(𝑷_(𝒋|𝒊)+𝑷_(𝒊|𝒋))/𝟐𝒏</a:t>
              </a:r>
              <a:r>
                <a:rPr lang="en-US" baseline="0"/>
                <a:t>.</a:t>
              </a:r>
              <a:endParaRPr lang="en-JO"/>
            </a:p>
          </dgm:t>
        </dgm:pt>
      </mc:Fallback>
    </mc:AlternateContent>
    <dgm:pt modelId="{70020B70-1587-594C-B1B1-04DD152C1034}" type="parTrans" cxnId="{224F7A6E-BA74-214A-9EF8-98A5482501B4}">
      <dgm:prSet/>
      <dgm:spPr/>
      <dgm:t>
        <a:bodyPr/>
        <a:lstStyle/>
        <a:p>
          <a:endParaRPr lang="en-US"/>
        </a:p>
      </dgm:t>
    </dgm:pt>
    <dgm:pt modelId="{BD545A89-C570-154E-AC1C-9846944A8694}" type="sibTrans" cxnId="{224F7A6E-BA74-214A-9EF8-98A5482501B4}">
      <dgm:prSet/>
      <dgm:spPr/>
      <dgm:t>
        <a:bodyPr/>
        <a:lstStyle/>
        <a:p>
          <a:endParaRPr lang="en-US"/>
        </a:p>
      </dgm:t>
    </dgm:pt>
    <mc:AlternateContent xmlns:mc="http://schemas.openxmlformats.org/markup-compatibility/2006" xmlns:a14="http://schemas.microsoft.com/office/drawing/2010/main">
      <mc:Choice Requires="a14">
        <dgm:pt modelId="{FC837930-84AD-F845-845B-8550E8530C1D}">
          <dgm:prSet>
            <dgm:style>
              <a:lnRef idx="2">
                <a:schemeClr val="dk1"/>
              </a:lnRef>
              <a:fillRef idx="1">
                <a:schemeClr val="lt1"/>
              </a:fillRef>
              <a:effectRef idx="0">
                <a:schemeClr val="dk1"/>
              </a:effectRef>
              <a:fontRef idx="minor">
                <a:schemeClr val="dk1"/>
              </a:fontRef>
            </dgm:style>
          </dgm:prSet>
          <dgm:spPr/>
          <dgm:t>
            <a:bodyPr/>
            <a:lstStyle/>
            <a:p>
              <a:r>
                <a:rPr lang="en-US" baseline="0" dirty="0"/>
                <a:t>Initialize random low-dimensional points </a:t>
              </a:r>
              <a14:m>
                <m:oMath xmlns:m="http://schemas.openxmlformats.org/officeDocument/2006/math">
                  <m:sSub>
                    <m:sSubPr>
                      <m:ctrlPr>
                        <a:rPr lang="en-US" b="1" i="1" baseline="0">
                          <a:latin typeface="Cambria Math" panose="02040503050406030204" pitchFamily="18" charset="0"/>
                        </a:rPr>
                      </m:ctrlPr>
                    </m:sSubPr>
                    <m:e>
                      <m:r>
                        <a:rPr lang="en-US" b="1" i="1" baseline="0">
                          <a:latin typeface="Cambria Math" panose="02040503050406030204" pitchFamily="18" charset="0"/>
                        </a:rPr>
                        <m:t>𝒚</m:t>
                      </m:r>
                    </m:e>
                    <m:sub>
                      <m:r>
                        <a:rPr lang="en-US" b="1" i="1" baseline="0">
                          <a:latin typeface="Cambria Math" panose="02040503050406030204" pitchFamily="18" charset="0"/>
                        </a:rPr>
                        <m:t>𝒊</m:t>
                      </m:r>
                    </m:sub>
                  </m:sSub>
                </m:oMath>
              </a14:m>
              <a:endParaRPr lang="en-JO" dirty="0"/>
            </a:p>
          </dgm:t>
        </dgm:pt>
      </mc:Choice>
      <mc:Fallback xmlns="">
        <dgm:pt modelId="{FC837930-84AD-F845-845B-8550E8530C1D}">
          <dgm:prSet>
            <dgm:style>
              <a:lnRef idx="2">
                <a:schemeClr val="dk1"/>
              </a:lnRef>
              <a:fillRef idx="1">
                <a:schemeClr val="lt1"/>
              </a:fillRef>
              <a:effectRef idx="0">
                <a:schemeClr val="dk1"/>
              </a:effectRef>
              <a:fontRef idx="minor">
                <a:schemeClr val="dk1"/>
              </a:fontRef>
            </dgm:style>
          </dgm:prSet>
          <dgm:spPr/>
          <dgm:t>
            <a:bodyPr/>
            <a:lstStyle/>
            <a:p>
              <a:r>
                <a:rPr lang="en-US" baseline="0" dirty="0"/>
                <a:t>Initialize random low-dimensional points </a:t>
              </a:r>
              <a:r>
                <a:rPr lang="en-US" b="1" i="0" baseline="0"/>
                <a:t>𝒚_𝒊</a:t>
              </a:r>
              <a:endParaRPr lang="en-JO" dirty="0"/>
            </a:p>
          </dgm:t>
        </dgm:pt>
      </mc:Fallback>
    </mc:AlternateContent>
    <dgm:pt modelId="{FE154CC4-E71D-F748-8413-5C0B6F82BA81}" type="parTrans" cxnId="{0521EC85-C46B-7F4A-9885-125E11954237}">
      <dgm:prSet/>
      <dgm:spPr/>
      <dgm:t>
        <a:bodyPr/>
        <a:lstStyle/>
        <a:p>
          <a:endParaRPr lang="en-US"/>
        </a:p>
      </dgm:t>
    </dgm:pt>
    <dgm:pt modelId="{2164928B-6828-604A-80CC-2F084A45FD3A}" type="sibTrans" cxnId="{0521EC85-C46B-7F4A-9885-125E11954237}">
      <dgm:prSet/>
      <dgm:spPr/>
      <dgm:t>
        <a:bodyPr/>
        <a:lstStyle/>
        <a:p>
          <a:endParaRPr lang="en-US"/>
        </a:p>
      </dgm:t>
    </dgm:pt>
    <mc:AlternateContent xmlns:mc="http://schemas.openxmlformats.org/markup-compatibility/2006" xmlns:a14="http://schemas.microsoft.com/office/drawing/2010/main">
      <mc:Choice Requires="a14">
        <dgm:pt modelId="{7F512A60-60F3-0E41-ADBF-3978899D483B}">
          <dgm:prSet>
            <dgm:style>
              <a:lnRef idx="2">
                <a:schemeClr val="dk1"/>
              </a:lnRef>
              <a:fillRef idx="1">
                <a:schemeClr val="lt1"/>
              </a:fillRef>
              <a:effectRef idx="0">
                <a:schemeClr val="dk1"/>
              </a:effectRef>
              <a:fontRef idx="minor">
                <a:schemeClr val="dk1"/>
              </a:fontRef>
            </dgm:style>
          </dgm:prSet>
          <dgm:spPr/>
          <dgm:t>
            <a:bodyPr/>
            <a:lstStyle/>
            <a:p>
              <a:r>
                <a:rPr lang="en-US" baseline="0" dirty="0"/>
                <a:t>Minimize the </a:t>
              </a:r>
              <a:r>
                <a:rPr lang="en-US" baseline="0" dirty="0" err="1"/>
                <a:t>Kullback-Leibler</a:t>
              </a:r>
              <a:r>
                <a:rPr lang="en-US" baseline="0" dirty="0"/>
                <a:t> (KL) Divergence between </a:t>
              </a:r>
              <a14:m>
                <m:oMath xmlns:m="http://schemas.openxmlformats.org/officeDocument/2006/math">
                  <m:sSub>
                    <m:sSubPr>
                      <m:ctrlPr>
                        <a:rPr lang="en-US" b="1" i="1" baseline="0">
                          <a:latin typeface="Cambria Math" panose="02040503050406030204" pitchFamily="18" charset="0"/>
                        </a:rPr>
                      </m:ctrlPr>
                    </m:sSubPr>
                    <m:e>
                      <m:r>
                        <a:rPr lang="en-US" b="1" i="1" baseline="0">
                          <a:latin typeface="Cambria Math" panose="02040503050406030204" pitchFamily="18" charset="0"/>
                        </a:rPr>
                        <m:t>𝑷</m:t>
                      </m:r>
                    </m:e>
                    <m:sub>
                      <m:r>
                        <a:rPr lang="en-US" b="1" i="1" baseline="0">
                          <a:latin typeface="Cambria Math" panose="02040503050406030204" pitchFamily="18" charset="0"/>
                        </a:rPr>
                        <m:t>𝒊𝒋</m:t>
                      </m:r>
                    </m:sub>
                  </m:sSub>
                </m:oMath>
              </a14:m>
              <a:r>
                <a:rPr lang="en-US" baseline="0" dirty="0"/>
                <a:t> and </a:t>
              </a:r>
              <a14:m>
                <m:oMath xmlns:m="http://schemas.openxmlformats.org/officeDocument/2006/math">
                  <m:sSub>
                    <m:sSubPr>
                      <m:ctrlPr>
                        <a:rPr lang="en-US" b="1" i="1" baseline="0">
                          <a:latin typeface="Cambria Math" panose="02040503050406030204" pitchFamily="18" charset="0"/>
                        </a:rPr>
                      </m:ctrlPr>
                    </m:sSubPr>
                    <m:e>
                      <m:r>
                        <a:rPr lang="en-US" b="1" i="1" baseline="0">
                          <a:latin typeface="Cambria Math" panose="02040503050406030204" pitchFamily="18" charset="0"/>
                        </a:rPr>
                        <m:t>𝒒</m:t>
                      </m:r>
                    </m:e>
                    <m:sub>
                      <m:r>
                        <a:rPr lang="en-US" b="1" i="1" baseline="0">
                          <a:latin typeface="Cambria Math" panose="02040503050406030204" pitchFamily="18" charset="0"/>
                        </a:rPr>
                        <m:t>𝒊𝒋</m:t>
                      </m:r>
                    </m:sub>
                  </m:sSub>
                </m:oMath>
              </a14:m>
              <a:r>
                <a:rPr lang="en-US" baseline="0" dirty="0"/>
                <a:t> by this equation: </a:t>
              </a:r>
              <a14:m>
                <m:oMath xmlns:m="http://schemas.openxmlformats.org/officeDocument/2006/math">
                  <m:r>
                    <a:rPr lang="en-US" b="1" i="1" baseline="0">
                      <a:latin typeface="Cambria Math" panose="02040503050406030204" pitchFamily="18" charset="0"/>
                    </a:rPr>
                    <m:t>𝑲𝑳</m:t>
                  </m:r>
                  <m:r>
                    <a:rPr lang="en-US" b="1" i="1" baseline="0">
                      <a:latin typeface="Cambria Math" panose="02040503050406030204" pitchFamily="18" charset="0"/>
                    </a:rPr>
                    <m:t>(</m:t>
                  </m:r>
                  <m:r>
                    <a:rPr lang="en-US" b="1" i="1" baseline="0">
                      <a:latin typeface="Cambria Math" panose="02040503050406030204" pitchFamily="18" charset="0"/>
                    </a:rPr>
                    <m:t>𝑷</m:t>
                  </m:r>
                  <m:r>
                    <a:rPr lang="en-US" b="1" i="1" baseline="0">
                      <a:latin typeface="Cambria Math" panose="02040503050406030204" pitchFamily="18" charset="0"/>
                    </a:rPr>
                    <m:t>|</m:t>
                  </m:r>
                  <m:d>
                    <m:dPr>
                      <m:begChr m:val="|"/>
                      <m:ctrlPr>
                        <a:rPr lang="en-US" b="1" i="1" baseline="0">
                          <a:latin typeface="Cambria Math" panose="02040503050406030204" pitchFamily="18" charset="0"/>
                        </a:rPr>
                      </m:ctrlPr>
                    </m:dPr>
                    <m:e>
                      <m:r>
                        <a:rPr lang="en-US" b="1" i="1" baseline="0">
                          <a:latin typeface="Cambria Math" panose="02040503050406030204" pitchFamily="18" charset="0"/>
                        </a:rPr>
                        <m:t>𝑸</m:t>
                      </m:r>
                    </m:e>
                  </m:d>
                  <m:r>
                    <a:rPr lang="en-US" b="1" i="1" baseline="0">
                      <a:latin typeface="Cambria Math" panose="02040503050406030204" pitchFamily="18" charset="0"/>
                    </a:rPr>
                    <m:t>=</m:t>
                  </m:r>
                  <m:nary>
                    <m:naryPr>
                      <m:chr m:val="∑"/>
                      <m:supHide m:val="on"/>
                      <m:ctrlPr>
                        <a:rPr lang="en-US" b="1" i="1" baseline="0">
                          <a:latin typeface="Cambria Math" panose="02040503050406030204" pitchFamily="18" charset="0"/>
                        </a:rPr>
                      </m:ctrlPr>
                    </m:naryPr>
                    <m:sub>
                      <m:r>
                        <m:rPr>
                          <m:brk m:alnAt="7"/>
                        </m:rPr>
                        <a:rPr lang="en-US" b="1" i="1" baseline="0">
                          <a:latin typeface="Cambria Math" panose="02040503050406030204" pitchFamily="18" charset="0"/>
                        </a:rPr>
                        <m:t>𝒊</m:t>
                      </m:r>
                      <m:r>
                        <a:rPr lang="en-US" b="1" i="1" baseline="0">
                          <a:latin typeface="Cambria Math" panose="02040503050406030204" pitchFamily="18" charset="0"/>
                        </a:rPr>
                        <m:t>≠</m:t>
                      </m:r>
                      <m:r>
                        <a:rPr lang="en-US" b="1" i="1" baseline="0">
                          <a:latin typeface="Cambria Math" panose="02040503050406030204" pitchFamily="18" charset="0"/>
                        </a:rPr>
                        <m:t>𝒋</m:t>
                      </m:r>
                    </m:sub>
                    <m:sup/>
                    <m:e>
                      <m:sSub>
                        <m:sSubPr>
                          <m:ctrlPr>
                            <a:rPr lang="en-US" b="1" i="1" baseline="0">
                              <a:latin typeface="Cambria Math" panose="02040503050406030204" pitchFamily="18" charset="0"/>
                            </a:rPr>
                          </m:ctrlPr>
                        </m:sSubPr>
                        <m:e>
                          <m:r>
                            <a:rPr lang="en-US" b="1" i="1" baseline="0">
                              <a:latin typeface="Cambria Math" panose="02040503050406030204" pitchFamily="18" charset="0"/>
                            </a:rPr>
                            <m:t>𝑷</m:t>
                          </m:r>
                        </m:e>
                        <m:sub>
                          <m:r>
                            <a:rPr lang="en-US" b="1" i="1" baseline="0">
                              <a:latin typeface="Cambria Math" panose="02040503050406030204" pitchFamily="18" charset="0"/>
                            </a:rPr>
                            <m:t>𝒊𝒋</m:t>
                          </m:r>
                        </m:sub>
                      </m:sSub>
                      <m:func>
                        <m:funcPr>
                          <m:ctrlPr>
                            <a:rPr lang="en-US" b="1" i="1" baseline="0">
                              <a:latin typeface="Cambria Math" panose="02040503050406030204" pitchFamily="18" charset="0"/>
                            </a:rPr>
                          </m:ctrlPr>
                        </m:funcPr>
                        <m:fName>
                          <m:r>
                            <a:rPr lang="en-US" b="1" i="1" baseline="0">
                              <a:latin typeface="Cambria Math" panose="02040503050406030204" pitchFamily="18" charset="0"/>
                            </a:rPr>
                            <m:t>𝒍𝒐𝒈</m:t>
                          </m:r>
                        </m:fName>
                        <m:e>
                          <m:d>
                            <m:dPr>
                              <m:ctrlPr>
                                <a:rPr lang="en-US" b="1" i="1" baseline="0">
                                  <a:latin typeface="Cambria Math" panose="02040503050406030204" pitchFamily="18" charset="0"/>
                                </a:rPr>
                              </m:ctrlPr>
                            </m:dPr>
                            <m:e>
                              <m:f>
                                <m:fPr>
                                  <m:ctrlPr>
                                    <a:rPr lang="en-US" b="1" i="1" baseline="0">
                                      <a:latin typeface="Cambria Math" panose="02040503050406030204" pitchFamily="18" charset="0"/>
                                    </a:rPr>
                                  </m:ctrlPr>
                                </m:fPr>
                                <m:num>
                                  <m:sSub>
                                    <m:sSubPr>
                                      <m:ctrlPr>
                                        <a:rPr lang="en-US" b="1" i="1" baseline="0">
                                          <a:latin typeface="Cambria Math" panose="02040503050406030204" pitchFamily="18" charset="0"/>
                                        </a:rPr>
                                      </m:ctrlPr>
                                    </m:sSubPr>
                                    <m:e>
                                      <m:r>
                                        <a:rPr lang="en-US" b="1" i="1" baseline="0">
                                          <a:latin typeface="Cambria Math" panose="02040503050406030204" pitchFamily="18" charset="0"/>
                                        </a:rPr>
                                        <m:t>𝑷</m:t>
                                      </m:r>
                                    </m:e>
                                    <m:sub>
                                      <m:r>
                                        <a:rPr lang="en-US" b="1" i="1" baseline="0">
                                          <a:latin typeface="Cambria Math" panose="02040503050406030204" pitchFamily="18" charset="0"/>
                                        </a:rPr>
                                        <m:t>𝒊𝒋</m:t>
                                      </m:r>
                                    </m:sub>
                                  </m:sSub>
                                </m:num>
                                <m:den>
                                  <m:sSub>
                                    <m:sSubPr>
                                      <m:ctrlPr>
                                        <a:rPr lang="en-US" b="1" i="1" baseline="0">
                                          <a:latin typeface="Cambria Math" panose="02040503050406030204" pitchFamily="18" charset="0"/>
                                        </a:rPr>
                                      </m:ctrlPr>
                                    </m:sSubPr>
                                    <m:e>
                                      <m:r>
                                        <a:rPr lang="en-US" b="1" i="1" baseline="0">
                                          <a:latin typeface="Cambria Math" panose="02040503050406030204" pitchFamily="18" charset="0"/>
                                        </a:rPr>
                                        <m:t>𝒒</m:t>
                                      </m:r>
                                    </m:e>
                                    <m:sub>
                                      <m:r>
                                        <a:rPr lang="en-US" b="1" i="1" baseline="0">
                                          <a:latin typeface="Cambria Math" panose="02040503050406030204" pitchFamily="18" charset="0"/>
                                        </a:rPr>
                                        <m:t>𝒊𝒋</m:t>
                                      </m:r>
                                    </m:sub>
                                  </m:sSub>
                                </m:den>
                              </m:f>
                            </m:e>
                          </m:d>
                        </m:e>
                      </m:func>
                    </m:e>
                  </m:nary>
                </m:oMath>
              </a14:m>
              <a:endParaRPr lang="en-JO" dirty="0"/>
            </a:p>
          </dgm:t>
        </dgm:pt>
      </mc:Choice>
      <mc:Fallback xmlns="">
        <dgm:pt modelId="{7F512A60-60F3-0E41-ADBF-3978899D483B}">
          <dgm:prSet>
            <dgm:style>
              <a:lnRef idx="2">
                <a:schemeClr val="dk1"/>
              </a:lnRef>
              <a:fillRef idx="1">
                <a:schemeClr val="lt1"/>
              </a:fillRef>
              <a:effectRef idx="0">
                <a:schemeClr val="dk1"/>
              </a:effectRef>
              <a:fontRef idx="minor">
                <a:schemeClr val="dk1"/>
              </a:fontRef>
            </dgm:style>
          </dgm:prSet>
          <dgm:spPr/>
          <dgm:t>
            <a:bodyPr/>
            <a:lstStyle/>
            <a:p>
              <a:r>
                <a:rPr lang="en-US" baseline="0" dirty="0"/>
                <a:t>Minimize the </a:t>
              </a:r>
              <a:r>
                <a:rPr lang="en-US" baseline="0" dirty="0" err="1"/>
                <a:t>Kullback-Leibler</a:t>
              </a:r>
              <a:r>
                <a:rPr lang="en-US" baseline="0" dirty="0"/>
                <a:t> (KL) Divergence between </a:t>
              </a:r>
              <a:r>
                <a:rPr lang="en-US" b="1" i="0" baseline="0"/>
                <a:t>𝑷_𝒊𝒋</a:t>
              </a:r>
              <a:r>
                <a:rPr lang="en-US" baseline="0" dirty="0"/>
                <a:t> and </a:t>
              </a:r>
              <a:r>
                <a:rPr lang="en-US" b="1" i="0" baseline="0"/>
                <a:t>𝒒_𝒊𝒋</a:t>
              </a:r>
              <a:r>
                <a:rPr lang="en-US" baseline="0" dirty="0"/>
                <a:t> by this equation: </a:t>
              </a:r>
              <a:r>
                <a:rPr lang="en-US" b="1" i="0" baseline="0"/>
                <a:t>𝑲𝑳(𝑷||𝑸)=∑_(𝒊≠𝒋)▒〖𝑷_𝒊𝒋  𝒍𝒐𝒈⁡(𝑷_𝒊𝒋/𝒒_𝒊𝒋 ) 〗</a:t>
              </a:r>
              <a:endParaRPr lang="en-JO" dirty="0"/>
            </a:p>
          </dgm:t>
        </dgm:pt>
      </mc:Fallback>
    </mc:AlternateContent>
    <dgm:pt modelId="{00F719E8-428C-3D45-A275-08F6E7C996C5}" type="parTrans" cxnId="{9E46F755-6343-B241-9397-72904FF9CE76}">
      <dgm:prSet/>
      <dgm:spPr/>
      <dgm:t>
        <a:bodyPr/>
        <a:lstStyle/>
        <a:p>
          <a:endParaRPr lang="en-US"/>
        </a:p>
      </dgm:t>
    </dgm:pt>
    <dgm:pt modelId="{B9A98561-1046-6E49-B6E7-7982E0C7C973}" type="sibTrans" cxnId="{9E46F755-6343-B241-9397-72904FF9CE76}">
      <dgm:prSet/>
      <dgm:spPr/>
      <dgm:t>
        <a:bodyPr/>
        <a:lstStyle/>
        <a:p>
          <a:endParaRPr lang="en-US"/>
        </a:p>
      </dgm:t>
    </dgm:pt>
    <mc:AlternateContent xmlns:mc="http://schemas.openxmlformats.org/markup-compatibility/2006" xmlns:a14="http://schemas.microsoft.com/office/drawing/2010/main">
      <mc:Choice Requires="a14">
        <dgm:pt modelId="{CEBA0295-0D11-F647-889B-4390706598C7}">
          <dgm:prSet>
            <dgm:style>
              <a:lnRef idx="2">
                <a:schemeClr val="dk1"/>
              </a:lnRef>
              <a:fillRef idx="1">
                <a:schemeClr val="lt1"/>
              </a:fillRef>
              <a:effectRef idx="0">
                <a:schemeClr val="dk1"/>
              </a:effectRef>
              <a:fontRef idx="minor">
                <a:schemeClr val="dk1"/>
              </a:fontRef>
            </dgm:style>
          </dgm:prSet>
          <dgm:spPr/>
          <dgm:t>
            <a:bodyPr/>
            <a:lstStyle/>
            <a:p>
              <a:r>
                <a:rPr lang="en-US" baseline="0" dirty="0"/>
                <a:t>Update </a:t>
              </a:r>
              <a14:m>
                <m:oMath xmlns:m="http://schemas.openxmlformats.org/officeDocument/2006/math">
                  <m:sSub>
                    <m:sSubPr>
                      <m:ctrlPr>
                        <a:rPr lang="en-US" b="1" i="1" baseline="0">
                          <a:latin typeface="Cambria Math" panose="02040503050406030204" pitchFamily="18" charset="0"/>
                        </a:rPr>
                      </m:ctrlPr>
                    </m:sSubPr>
                    <m:e>
                      <m:r>
                        <a:rPr lang="en-US" b="1" i="1" baseline="0">
                          <a:latin typeface="Cambria Math" panose="02040503050406030204" pitchFamily="18" charset="0"/>
                        </a:rPr>
                        <m:t>𝒚</m:t>
                      </m:r>
                    </m:e>
                    <m:sub>
                      <m:r>
                        <a:rPr lang="en-US" b="1" i="1" baseline="0">
                          <a:latin typeface="Cambria Math" panose="02040503050406030204" pitchFamily="18" charset="0"/>
                        </a:rPr>
                        <m:t>𝒊</m:t>
                      </m:r>
                    </m:sub>
                  </m:sSub>
                </m:oMath>
              </a14:m>
              <a:r>
                <a:rPr lang="en-US" b="1" baseline="0" dirty="0"/>
                <a:t> </a:t>
              </a:r>
              <a:r>
                <a:rPr lang="en-US" baseline="0" dirty="0"/>
                <a:t>iteratively to reduce the KL divergence with learning rate </a:t>
              </a:r>
              <a14:m>
                <m:oMath xmlns:m="http://schemas.openxmlformats.org/officeDocument/2006/math">
                  <m:r>
                    <a:rPr lang="en-US" b="1" i="1" baseline="0">
                      <a:latin typeface="Cambria Math" panose="02040503050406030204" pitchFamily="18" charset="0"/>
                    </a:rPr>
                    <m:t>𝜼</m:t>
                  </m:r>
                </m:oMath>
              </a14:m>
              <a:r>
                <a:rPr lang="en-US" baseline="0" dirty="0"/>
                <a:t>: </a:t>
              </a:r>
              <a14:m>
                <m:oMath xmlns:m="http://schemas.openxmlformats.org/officeDocument/2006/math">
                  <m:sSubSup>
                    <m:sSubSupPr>
                      <m:ctrlPr>
                        <a:rPr lang="en-US" b="1" i="1" baseline="0">
                          <a:latin typeface="Cambria Math" panose="02040503050406030204" pitchFamily="18" charset="0"/>
                        </a:rPr>
                      </m:ctrlPr>
                    </m:sSubSupPr>
                    <m:e>
                      <m:r>
                        <a:rPr lang="en-US" b="1" i="1" baseline="0">
                          <a:latin typeface="Cambria Math" panose="02040503050406030204" pitchFamily="18" charset="0"/>
                        </a:rPr>
                        <m:t>𝒚</m:t>
                      </m:r>
                    </m:e>
                    <m:sub>
                      <m:r>
                        <a:rPr lang="en-US" b="1" i="1" baseline="0">
                          <a:latin typeface="Cambria Math" panose="02040503050406030204" pitchFamily="18" charset="0"/>
                        </a:rPr>
                        <m:t>𝒊</m:t>
                      </m:r>
                    </m:sub>
                    <m:sup>
                      <m:r>
                        <a:rPr lang="en-US" b="1" i="1" baseline="0">
                          <a:latin typeface="Cambria Math" panose="02040503050406030204" pitchFamily="18" charset="0"/>
                        </a:rPr>
                        <m:t>(</m:t>
                      </m:r>
                      <m:r>
                        <a:rPr lang="en-US" b="1" i="1" baseline="0">
                          <a:latin typeface="Cambria Math" panose="02040503050406030204" pitchFamily="18" charset="0"/>
                        </a:rPr>
                        <m:t>𝒕</m:t>
                      </m:r>
                      <m:r>
                        <a:rPr lang="en-US" b="1" i="1" baseline="0">
                          <a:latin typeface="Cambria Math" panose="02040503050406030204" pitchFamily="18" charset="0"/>
                        </a:rPr>
                        <m:t>+</m:t>
                      </m:r>
                      <m:r>
                        <a:rPr lang="en-US" b="1" i="1" baseline="0">
                          <a:latin typeface="Cambria Math" panose="02040503050406030204" pitchFamily="18" charset="0"/>
                        </a:rPr>
                        <m:t>𝟏</m:t>
                      </m:r>
                      <m:r>
                        <a:rPr lang="en-US" b="1" i="1" baseline="0">
                          <a:latin typeface="Cambria Math" panose="02040503050406030204" pitchFamily="18" charset="0"/>
                        </a:rPr>
                        <m:t>)</m:t>
                      </m:r>
                    </m:sup>
                  </m:sSubSup>
                  <m:r>
                    <a:rPr lang="en-US" b="1" i="1" baseline="0">
                      <a:latin typeface="Cambria Math" panose="02040503050406030204" pitchFamily="18" charset="0"/>
                    </a:rPr>
                    <m:t>=</m:t>
                  </m:r>
                  <m:sSubSup>
                    <m:sSubSupPr>
                      <m:ctrlPr>
                        <a:rPr lang="en-US" b="1" i="1" baseline="0">
                          <a:latin typeface="Cambria Math" panose="02040503050406030204" pitchFamily="18" charset="0"/>
                        </a:rPr>
                      </m:ctrlPr>
                    </m:sSubSupPr>
                    <m:e>
                      <m:r>
                        <a:rPr lang="en-US" b="1" i="1" baseline="0">
                          <a:latin typeface="Cambria Math" panose="02040503050406030204" pitchFamily="18" charset="0"/>
                        </a:rPr>
                        <m:t>𝒚</m:t>
                      </m:r>
                    </m:e>
                    <m:sub>
                      <m:r>
                        <a:rPr lang="en-US" b="1" i="1" baseline="0">
                          <a:latin typeface="Cambria Math" panose="02040503050406030204" pitchFamily="18" charset="0"/>
                        </a:rPr>
                        <m:t>𝒊</m:t>
                      </m:r>
                    </m:sub>
                    <m:sup>
                      <m:r>
                        <a:rPr lang="en-US" b="1" i="1" baseline="0">
                          <a:latin typeface="Cambria Math" panose="02040503050406030204" pitchFamily="18" charset="0"/>
                        </a:rPr>
                        <m:t>(</m:t>
                      </m:r>
                      <m:r>
                        <a:rPr lang="en-US" b="1" i="1" baseline="0">
                          <a:latin typeface="Cambria Math" panose="02040503050406030204" pitchFamily="18" charset="0"/>
                        </a:rPr>
                        <m:t>𝒕</m:t>
                      </m:r>
                      <m:r>
                        <a:rPr lang="en-US" b="1" i="1" baseline="0">
                          <a:latin typeface="Cambria Math" panose="02040503050406030204" pitchFamily="18" charset="0"/>
                        </a:rPr>
                        <m:t>)</m:t>
                      </m:r>
                    </m:sup>
                  </m:sSubSup>
                  <m:r>
                    <a:rPr lang="en-US" b="1" i="1" baseline="0">
                      <a:latin typeface="Cambria Math" panose="02040503050406030204" pitchFamily="18" charset="0"/>
                    </a:rPr>
                    <m:t>−</m:t>
                  </m:r>
                  <m:r>
                    <a:rPr lang="en-US" b="1" i="1" baseline="0">
                      <a:latin typeface="Cambria Math" panose="02040503050406030204" pitchFamily="18" charset="0"/>
                    </a:rPr>
                    <m:t>𝜼</m:t>
                  </m:r>
                  <m:f>
                    <m:fPr>
                      <m:ctrlPr>
                        <a:rPr lang="en-US" b="1" i="1" baseline="0">
                          <a:latin typeface="Cambria Math" panose="02040503050406030204" pitchFamily="18" charset="0"/>
                        </a:rPr>
                      </m:ctrlPr>
                    </m:fPr>
                    <m:num>
                      <m:r>
                        <a:rPr lang="en-US" b="1" i="1" baseline="0">
                          <a:latin typeface="Cambria Math" panose="02040503050406030204" pitchFamily="18" charset="0"/>
                        </a:rPr>
                        <m:t>𝝏</m:t>
                      </m:r>
                      <m:r>
                        <a:rPr lang="en-US" b="1" i="1" baseline="0">
                          <a:latin typeface="Cambria Math" panose="02040503050406030204" pitchFamily="18" charset="0"/>
                        </a:rPr>
                        <m:t>𝑲𝑳</m:t>
                      </m:r>
                    </m:num>
                    <m:den>
                      <m:r>
                        <a:rPr lang="en-US" b="1" i="1" baseline="0">
                          <a:latin typeface="Cambria Math" panose="02040503050406030204" pitchFamily="18" charset="0"/>
                        </a:rPr>
                        <m:t>𝝏</m:t>
                      </m:r>
                      <m:sSub>
                        <m:sSubPr>
                          <m:ctrlPr>
                            <a:rPr lang="en-US" b="1" i="1" baseline="0">
                              <a:latin typeface="Cambria Math" panose="02040503050406030204" pitchFamily="18" charset="0"/>
                            </a:rPr>
                          </m:ctrlPr>
                        </m:sSubPr>
                        <m:e>
                          <m:r>
                            <a:rPr lang="en-US" b="1" i="1" baseline="0">
                              <a:latin typeface="Cambria Math" panose="02040503050406030204" pitchFamily="18" charset="0"/>
                            </a:rPr>
                            <m:t>𝒚</m:t>
                          </m:r>
                        </m:e>
                        <m:sub>
                          <m:r>
                            <a:rPr lang="en-US" b="1" i="1" baseline="0">
                              <a:latin typeface="Cambria Math" panose="02040503050406030204" pitchFamily="18" charset="0"/>
                            </a:rPr>
                            <m:t>𝒊</m:t>
                          </m:r>
                        </m:sub>
                      </m:sSub>
                    </m:den>
                  </m:f>
                </m:oMath>
              </a14:m>
              <a:r>
                <a:rPr lang="en-US" baseline="0" dirty="0"/>
                <a:t> </a:t>
              </a:r>
              <a:endParaRPr lang="en-JO" dirty="0"/>
            </a:p>
          </dgm:t>
        </dgm:pt>
      </mc:Choice>
      <mc:Fallback xmlns="">
        <dgm:pt modelId="{CEBA0295-0D11-F647-889B-4390706598C7}">
          <dgm:prSet>
            <dgm:style>
              <a:lnRef idx="2">
                <a:schemeClr val="dk1"/>
              </a:lnRef>
              <a:fillRef idx="1">
                <a:schemeClr val="lt1"/>
              </a:fillRef>
              <a:effectRef idx="0">
                <a:schemeClr val="dk1"/>
              </a:effectRef>
              <a:fontRef idx="minor">
                <a:schemeClr val="dk1"/>
              </a:fontRef>
            </dgm:style>
          </dgm:prSet>
          <dgm:spPr/>
          <dgm:t>
            <a:bodyPr/>
            <a:lstStyle/>
            <a:p>
              <a:r>
                <a:rPr lang="en-US" baseline="0" dirty="0"/>
                <a:t>Update </a:t>
              </a:r>
              <a:r>
                <a:rPr lang="en-US" b="1" i="0" baseline="0"/>
                <a:t>𝒚_𝒊</a:t>
              </a:r>
              <a:r>
                <a:rPr lang="en-US" b="1" baseline="0" dirty="0"/>
                <a:t> </a:t>
              </a:r>
              <a:r>
                <a:rPr lang="en-US" baseline="0" dirty="0"/>
                <a:t>iteratively to reduce the KL divergence with learning rate </a:t>
              </a:r>
              <a:r>
                <a:rPr lang="en-US" b="1" i="0" baseline="0"/>
                <a:t>𝜼</a:t>
              </a:r>
              <a:r>
                <a:rPr lang="en-US" baseline="0" dirty="0"/>
                <a:t>: </a:t>
              </a:r>
              <a:r>
                <a:rPr lang="en-US" b="1" i="0" baseline="0"/>
                <a:t>𝒚_𝒊^((𝒕+𝟏))=𝒚_𝒊^((𝒕))−𝜼 𝝏𝑲𝑳/(𝝏𝒚_𝒊 )</a:t>
              </a:r>
              <a:r>
                <a:rPr lang="en-US" baseline="0" dirty="0"/>
                <a:t> </a:t>
              </a:r>
              <a:endParaRPr lang="en-JO" dirty="0"/>
            </a:p>
          </dgm:t>
        </dgm:pt>
      </mc:Fallback>
    </mc:AlternateContent>
    <dgm:pt modelId="{BEFB0D75-039C-6647-ABAF-2B7309937E4E}" type="parTrans" cxnId="{8D8BB63A-8550-C441-AD47-647BB631DBF6}">
      <dgm:prSet/>
      <dgm:spPr/>
      <dgm:t>
        <a:bodyPr/>
        <a:lstStyle/>
        <a:p>
          <a:endParaRPr lang="en-US"/>
        </a:p>
      </dgm:t>
    </dgm:pt>
    <dgm:pt modelId="{00F1C6AD-1801-0F48-89BC-204D25F5513F}" type="sibTrans" cxnId="{8D8BB63A-8550-C441-AD47-647BB631DBF6}">
      <dgm:prSet/>
      <dgm:spPr/>
      <dgm:t>
        <a:bodyPr/>
        <a:lstStyle/>
        <a:p>
          <a:endParaRPr lang="en-US"/>
        </a:p>
      </dgm:t>
    </dgm:pt>
    <dgm:pt modelId="{42B38711-5E9F-064B-B84B-85DA07C139E0}" type="pres">
      <dgm:prSet presAssocID="{1271F6D7-C8BB-D146-8FA2-819C347DC30C}" presName="Name0" presStyleCnt="0">
        <dgm:presLayoutVars>
          <dgm:dir/>
          <dgm:resizeHandles val="exact"/>
        </dgm:presLayoutVars>
      </dgm:prSet>
      <dgm:spPr/>
    </dgm:pt>
    <dgm:pt modelId="{BC5AD35B-0DF3-3A4B-AD63-5EF0F86AE5CA}" type="pres">
      <dgm:prSet presAssocID="{4AB3A28F-C3D8-9A4E-9986-535FD1BA11C6}" presName="node" presStyleLbl="node1" presStyleIdx="0" presStyleCnt="4">
        <dgm:presLayoutVars>
          <dgm:bulletEnabled val="1"/>
        </dgm:presLayoutVars>
      </dgm:prSet>
      <dgm:spPr/>
    </dgm:pt>
    <dgm:pt modelId="{25478220-FCE1-6C4A-93B6-0C41BB0AA65A}" type="pres">
      <dgm:prSet presAssocID="{BD545A89-C570-154E-AC1C-9846944A8694}" presName="sibTrans" presStyleLbl="sibTrans1D1" presStyleIdx="0" presStyleCnt="3"/>
      <dgm:spPr/>
    </dgm:pt>
    <dgm:pt modelId="{C77C20B9-7C25-2440-BD2F-3A6F1418A3E5}" type="pres">
      <dgm:prSet presAssocID="{BD545A89-C570-154E-AC1C-9846944A8694}" presName="connectorText" presStyleLbl="sibTrans1D1" presStyleIdx="0" presStyleCnt="3"/>
      <dgm:spPr/>
    </dgm:pt>
    <dgm:pt modelId="{FA6FEAEB-9B1C-AD45-A974-569BF76DD6B4}" type="pres">
      <dgm:prSet presAssocID="{FC837930-84AD-F845-845B-8550E8530C1D}" presName="node" presStyleLbl="node1" presStyleIdx="1" presStyleCnt="4">
        <dgm:presLayoutVars>
          <dgm:bulletEnabled val="1"/>
        </dgm:presLayoutVars>
      </dgm:prSet>
      <dgm:spPr/>
    </dgm:pt>
    <dgm:pt modelId="{B0CF89FA-7688-134E-9F5A-80AF7AB2C322}" type="pres">
      <dgm:prSet presAssocID="{2164928B-6828-604A-80CC-2F084A45FD3A}" presName="sibTrans" presStyleLbl="sibTrans1D1" presStyleIdx="1" presStyleCnt="3"/>
      <dgm:spPr/>
    </dgm:pt>
    <dgm:pt modelId="{AA3A49FE-4607-B34C-BFA9-2C1B856F36FD}" type="pres">
      <dgm:prSet presAssocID="{2164928B-6828-604A-80CC-2F084A45FD3A}" presName="connectorText" presStyleLbl="sibTrans1D1" presStyleIdx="1" presStyleCnt="3"/>
      <dgm:spPr/>
    </dgm:pt>
    <dgm:pt modelId="{D02E3A6A-3B51-4B47-B622-2EAECBB1EFBD}" type="pres">
      <dgm:prSet presAssocID="{7F512A60-60F3-0E41-ADBF-3978899D483B}" presName="node" presStyleLbl="node1" presStyleIdx="2" presStyleCnt="4">
        <dgm:presLayoutVars>
          <dgm:bulletEnabled val="1"/>
        </dgm:presLayoutVars>
      </dgm:prSet>
      <dgm:spPr/>
    </dgm:pt>
    <dgm:pt modelId="{A5914097-C97D-2942-B190-B66AE98804BD}" type="pres">
      <dgm:prSet presAssocID="{B9A98561-1046-6E49-B6E7-7982E0C7C973}" presName="sibTrans" presStyleLbl="sibTrans1D1" presStyleIdx="2" presStyleCnt="3"/>
      <dgm:spPr/>
    </dgm:pt>
    <dgm:pt modelId="{B16F52C0-989A-4E40-9700-10CCDC73E1CE}" type="pres">
      <dgm:prSet presAssocID="{B9A98561-1046-6E49-B6E7-7982E0C7C973}" presName="connectorText" presStyleLbl="sibTrans1D1" presStyleIdx="2" presStyleCnt="3"/>
      <dgm:spPr/>
    </dgm:pt>
    <dgm:pt modelId="{87984CBE-A2AB-164F-AA7E-B6C471A6FD2E}" type="pres">
      <dgm:prSet presAssocID="{CEBA0295-0D11-F647-889B-4390706598C7}" presName="node" presStyleLbl="node1" presStyleIdx="3" presStyleCnt="4">
        <dgm:presLayoutVars>
          <dgm:bulletEnabled val="1"/>
        </dgm:presLayoutVars>
      </dgm:prSet>
      <dgm:spPr/>
    </dgm:pt>
  </dgm:ptLst>
  <dgm:cxnLst>
    <dgm:cxn modelId="{7C2C540B-D66C-A34D-B09A-35E661172841}" type="presOf" srcId="{2164928B-6828-604A-80CC-2F084A45FD3A}" destId="{B0CF89FA-7688-134E-9F5A-80AF7AB2C322}" srcOrd="0" destOrd="0" presId="urn:microsoft.com/office/officeart/2005/8/layout/bProcess3"/>
    <dgm:cxn modelId="{72F72022-C1AB-EC48-9168-26EE8BE37D7E}" type="presOf" srcId="{1271F6D7-C8BB-D146-8FA2-819C347DC30C}" destId="{42B38711-5E9F-064B-B84B-85DA07C139E0}" srcOrd="0" destOrd="0" presId="urn:microsoft.com/office/officeart/2005/8/layout/bProcess3"/>
    <dgm:cxn modelId="{CFD73731-6038-7C47-B237-19673CCE7222}" type="presOf" srcId="{B9A98561-1046-6E49-B6E7-7982E0C7C973}" destId="{B16F52C0-989A-4E40-9700-10CCDC73E1CE}" srcOrd="1" destOrd="0" presId="urn:microsoft.com/office/officeart/2005/8/layout/bProcess3"/>
    <dgm:cxn modelId="{4491AF32-FD48-154F-B04E-BB957F80B397}" type="presOf" srcId="{4AB3A28F-C3D8-9A4E-9986-535FD1BA11C6}" destId="{BC5AD35B-0DF3-3A4B-AD63-5EF0F86AE5CA}" srcOrd="0" destOrd="0" presId="urn:microsoft.com/office/officeart/2005/8/layout/bProcess3"/>
    <dgm:cxn modelId="{8D8BB63A-8550-C441-AD47-647BB631DBF6}" srcId="{1271F6D7-C8BB-D146-8FA2-819C347DC30C}" destId="{CEBA0295-0D11-F647-889B-4390706598C7}" srcOrd="3" destOrd="0" parTransId="{BEFB0D75-039C-6647-ABAF-2B7309937E4E}" sibTransId="{00F1C6AD-1801-0F48-89BC-204D25F5513F}"/>
    <dgm:cxn modelId="{2A636449-2013-0E40-BF01-01CA4014E1BA}" type="presOf" srcId="{FC837930-84AD-F845-845B-8550E8530C1D}" destId="{FA6FEAEB-9B1C-AD45-A974-569BF76DD6B4}" srcOrd="0" destOrd="0" presId="urn:microsoft.com/office/officeart/2005/8/layout/bProcess3"/>
    <dgm:cxn modelId="{11EB404F-9185-8C45-A444-9C8F92E0F12F}" type="presOf" srcId="{7F512A60-60F3-0E41-ADBF-3978899D483B}" destId="{D02E3A6A-3B51-4B47-B622-2EAECBB1EFBD}" srcOrd="0" destOrd="0" presId="urn:microsoft.com/office/officeart/2005/8/layout/bProcess3"/>
    <dgm:cxn modelId="{9E46F755-6343-B241-9397-72904FF9CE76}" srcId="{1271F6D7-C8BB-D146-8FA2-819C347DC30C}" destId="{7F512A60-60F3-0E41-ADBF-3978899D483B}" srcOrd="2" destOrd="0" parTransId="{00F719E8-428C-3D45-A275-08F6E7C996C5}" sibTransId="{B9A98561-1046-6E49-B6E7-7982E0C7C973}"/>
    <dgm:cxn modelId="{224F7A6E-BA74-214A-9EF8-98A5482501B4}" srcId="{1271F6D7-C8BB-D146-8FA2-819C347DC30C}" destId="{4AB3A28F-C3D8-9A4E-9986-535FD1BA11C6}" srcOrd="0" destOrd="0" parTransId="{70020B70-1587-594C-B1B1-04DD152C1034}" sibTransId="{BD545A89-C570-154E-AC1C-9846944A8694}"/>
    <dgm:cxn modelId="{91D56273-85D7-0B43-988F-1C086386E9AB}" type="presOf" srcId="{BD545A89-C570-154E-AC1C-9846944A8694}" destId="{C77C20B9-7C25-2440-BD2F-3A6F1418A3E5}" srcOrd="1" destOrd="0" presId="urn:microsoft.com/office/officeart/2005/8/layout/bProcess3"/>
    <dgm:cxn modelId="{BA41C682-6898-114B-9270-248DD5882767}" type="presOf" srcId="{CEBA0295-0D11-F647-889B-4390706598C7}" destId="{87984CBE-A2AB-164F-AA7E-B6C471A6FD2E}" srcOrd="0" destOrd="0" presId="urn:microsoft.com/office/officeart/2005/8/layout/bProcess3"/>
    <dgm:cxn modelId="{0521EC85-C46B-7F4A-9885-125E11954237}" srcId="{1271F6D7-C8BB-D146-8FA2-819C347DC30C}" destId="{FC837930-84AD-F845-845B-8550E8530C1D}" srcOrd="1" destOrd="0" parTransId="{FE154CC4-E71D-F748-8413-5C0B6F82BA81}" sibTransId="{2164928B-6828-604A-80CC-2F084A45FD3A}"/>
    <dgm:cxn modelId="{FD641D88-D780-8B47-BAA2-B6F103FAAD36}" type="presOf" srcId="{BD545A89-C570-154E-AC1C-9846944A8694}" destId="{25478220-FCE1-6C4A-93B6-0C41BB0AA65A}" srcOrd="0" destOrd="0" presId="urn:microsoft.com/office/officeart/2005/8/layout/bProcess3"/>
    <dgm:cxn modelId="{141A1CA7-6F70-3245-A2BC-486B64E4F305}" type="presOf" srcId="{2164928B-6828-604A-80CC-2F084A45FD3A}" destId="{AA3A49FE-4607-B34C-BFA9-2C1B856F36FD}" srcOrd="1" destOrd="0" presId="urn:microsoft.com/office/officeart/2005/8/layout/bProcess3"/>
    <dgm:cxn modelId="{A787EDD3-22B1-D642-9BC5-86BFF9035F01}" type="presOf" srcId="{B9A98561-1046-6E49-B6E7-7982E0C7C973}" destId="{A5914097-C97D-2942-B190-B66AE98804BD}" srcOrd="0" destOrd="0" presId="urn:microsoft.com/office/officeart/2005/8/layout/bProcess3"/>
    <dgm:cxn modelId="{F883A666-1490-8746-8625-548006503B48}" type="presParOf" srcId="{42B38711-5E9F-064B-B84B-85DA07C139E0}" destId="{BC5AD35B-0DF3-3A4B-AD63-5EF0F86AE5CA}" srcOrd="0" destOrd="0" presId="urn:microsoft.com/office/officeart/2005/8/layout/bProcess3"/>
    <dgm:cxn modelId="{AFD8D8F1-7FF0-074F-A49C-7760B60CFB73}" type="presParOf" srcId="{42B38711-5E9F-064B-B84B-85DA07C139E0}" destId="{25478220-FCE1-6C4A-93B6-0C41BB0AA65A}" srcOrd="1" destOrd="0" presId="urn:microsoft.com/office/officeart/2005/8/layout/bProcess3"/>
    <dgm:cxn modelId="{307F1B5A-66CB-914E-A498-CAFDDEA019FA}" type="presParOf" srcId="{25478220-FCE1-6C4A-93B6-0C41BB0AA65A}" destId="{C77C20B9-7C25-2440-BD2F-3A6F1418A3E5}" srcOrd="0" destOrd="0" presId="urn:microsoft.com/office/officeart/2005/8/layout/bProcess3"/>
    <dgm:cxn modelId="{1A0D64B6-0326-FD43-9EC2-4198D4154FAB}" type="presParOf" srcId="{42B38711-5E9F-064B-B84B-85DA07C139E0}" destId="{FA6FEAEB-9B1C-AD45-A974-569BF76DD6B4}" srcOrd="2" destOrd="0" presId="urn:microsoft.com/office/officeart/2005/8/layout/bProcess3"/>
    <dgm:cxn modelId="{CFFA8654-5542-0742-85D0-A684E0C5CD93}" type="presParOf" srcId="{42B38711-5E9F-064B-B84B-85DA07C139E0}" destId="{B0CF89FA-7688-134E-9F5A-80AF7AB2C322}" srcOrd="3" destOrd="0" presId="urn:microsoft.com/office/officeart/2005/8/layout/bProcess3"/>
    <dgm:cxn modelId="{F1D83589-213A-F049-8C49-F741296FFB3C}" type="presParOf" srcId="{B0CF89FA-7688-134E-9F5A-80AF7AB2C322}" destId="{AA3A49FE-4607-B34C-BFA9-2C1B856F36FD}" srcOrd="0" destOrd="0" presId="urn:microsoft.com/office/officeart/2005/8/layout/bProcess3"/>
    <dgm:cxn modelId="{2A435470-75B4-5A4D-81EF-DB94CD093AA2}" type="presParOf" srcId="{42B38711-5E9F-064B-B84B-85DA07C139E0}" destId="{D02E3A6A-3B51-4B47-B622-2EAECBB1EFBD}" srcOrd="4" destOrd="0" presId="urn:microsoft.com/office/officeart/2005/8/layout/bProcess3"/>
    <dgm:cxn modelId="{FBB633F5-4F58-C040-9841-9686A51C388E}" type="presParOf" srcId="{42B38711-5E9F-064B-B84B-85DA07C139E0}" destId="{A5914097-C97D-2942-B190-B66AE98804BD}" srcOrd="5" destOrd="0" presId="urn:microsoft.com/office/officeart/2005/8/layout/bProcess3"/>
    <dgm:cxn modelId="{CB41D4FA-85C8-2B4E-97AF-5F38C968449D}" type="presParOf" srcId="{A5914097-C97D-2942-B190-B66AE98804BD}" destId="{B16F52C0-989A-4E40-9700-10CCDC73E1CE}" srcOrd="0" destOrd="0" presId="urn:microsoft.com/office/officeart/2005/8/layout/bProcess3"/>
    <dgm:cxn modelId="{FA144C2D-6C59-624B-8B68-D87B7F7EF103}" type="presParOf" srcId="{42B38711-5E9F-064B-B84B-85DA07C139E0}" destId="{87984CBE-A2AB-164F-AA7E-B6C471A6FD2E}" srcOrd="6"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271F6D7-C8BB-D146-8FA2-819C347DC30C}"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dgm:pt modelId="{4AB3A28F-C3D8-9A4E-9986-535FD1BA11C6}">
      <dgm:prSet>
        <dgm:style>
          <a:lnRef idx="2">
            <a:schemeClr val="dk1"/>
          </a:lnRef>
          <a:fillRef idx="1">
            <a:schemeClr val="lt1"/>
          </a:fillRef>
          <a:effectRef idx="0">
            <a:schemeClr val="dk1"/>
          </a:effectRef>
          <a:fontRef idx="minor">
            <a:schemeClr val="dk1"/>
          </a:fontRef>
        </dgm:style>
      </dgm:prSet>
      <dgm:spPr>
        <a:blipFill>
          <a:blip xmlns:r="http://schemas.openxmlformats.org/officeDocument/2006/relationships" r:embed="rId1"/>
          <a:stretch>
            <a:fillRect r="-1702"/>
          </a:stretch>
        </a:blipFill>
      </dgm:spPr>
      <dgm:t>
        <a:bodyPr/>
        <a:lstStyle/>
        <a:p>
          <a:r>
            <a:rPr lang="en-JO">
              <a:noFill/>
            </a:rPr>
            <a:t> </a:t>
          </a:r>
        </a:p>
      </dgm:t>
    </dgm:pt>
    <dgm:pt modelId="{70020B70-1587-594C-B1B1-04DD152C1034}" type="parTrans" cxnId="{224F7A6E-BA74-214A-9EF8-98A5482501B4}">
      <dgm:prSet/>
      <dgm:spPr/>
      <dgm:t>
        <a:bodyPr/>
        <a:lstStyle/>
        <a:p>
          <a:endParaRPr lang="en-US"/>
        </a:p>
      </dgm:t>
    </dgm:pt>
    <dgm:pt modelId="{BD545A89-C570-154E-AC1C-9846944A8694}" type="sibTrans" cxnId="{224F7A6E-BA74-214A-9EF8-98A5482501B4}">
      <dgm:prSet/>
      <dgm:spPr/>
      <dgm:t>
        <a:bodyPr/>
        <a:lstStyle/>
        <a:p>
          <a:endParaRPr lang="en-US"/>
        </a:p>
      </dgm:t>
    </dgm:pt>
    <dgm:pt modelId="{FC837930-84AD-F845-845B-8550E8530C1D}">
      <dgm:prSet>
        <dgm:style>
          <a:lnRef idx="2">
            <a:schemeClr val="dk1"/>
          </a:lnRef>
          <a:fillRef idx="1">
            <a:schemeClr val="lt1"/>
          </a:fillRef>
          <a:effectRef idx="0">
            <a:schemeClr val="dk1"/>
          </a:effectRef>
          <a:fontRef idx="minor">
            <a:schemeClr val="dk1"/>
          </a:fontRef>
        </dgm:style>
      </dgm:prSet>
      <dgm:spPr>
        <a:blipFill>
          <a:blip xmlns:r="http://schemas.openxmlformats.org/officeDocument/2006/relationships" r:embed="rId2"/>
          <a:stretch>
            <a:fillRect/>
          </a:stretch>
        </a:blipFill>
      </dgm:spPr>
      <dgm:t>
        <a:bodyPr/>
        <a:lstStyle/>
        <a:p>
          <a:r>
            <a:rPr lang="en-JO">
              <a:noFill/>
            </a:rPr>
            <a:t> </a:t>
          </a:r>
        </a:p>
      </dgm:t>
    </dgm:pt>
    <dgm:pt modelId="{FE154CC4-E71D-F748-8413-5C0B6F82BA81}" type="parTrans" cxnId="{0521EC85-C46B-7F4A-9885-125E11954237}">
      <dgm:prSet/>
      <dgm:spPr/>
      <dgm:t>
        <a:bodyPr/>
        <a:lstStyle/>
        <a:p>
          <a:endParaRPr lang="en-US"/>
        </a:p>
      </dgm:t>
    </dgm:pt>
    <dgm:pt modelId="{2164928B-6828-604A-80CC-2F084A45FD3A}" type="sibTrans" cxnId="{0521EC85-C46B-7F4A-9885-125E11954237}">
      <dgm:prSet/>
      <dgm:spPr/>
      <dgm:t>
        <a:bodyPr/>
        <a:lstStyle/>
        <a:p>
          <a:endParaRPr lang="en-US"/>
        </a:p>
      </dgm:t>
    </dgm:pt>
    <dgm:pt modelId="{7F512A60-60F3-0E41-ADBF-3978899D483B}">
      <dgm:prSet>
        <dgm:style>
          <a:lnRef idx="2">
            <a:schemeClr val="dk1"/>
          </a:lnRef>
          <a:fillRef idx="1">
            <a:schemeClr val="lt1"/>
          </a:fillRef>
          <a:effectRef idx="0">
            <a:schemeClr val="dk1"/>
          </a:effectRef>
          <a:fontRef idx="minor">
            <a:schemeClr val="dk1"/>
          </a:fontRef>
        </dgm:style>
      </dgm:prSet>
      <dgm:spPr>
        <a:blipFill>
          <a:blip xmlns:r="http://schemas.openxmlformats.org/officeDocument/2006/relationships" r:embed="rId3"/>
          <a:stretch>
            <a:fillRect b="-22695"/>
          </a:stretch>
        </a:blipFill>
      </dgm:spPr>
      <dgm:t>
        <a:bodyPr/>
        <a:lstStyle/>
        <a:p>
          <a:r>
            <a:rPr lang="en-JO">
              <a:noFill/>
            </a:rPr>
            <a:t> </a:t>
          </a:r>
        </a:p>
      </dgm:t>
    </dgm:pt>
    <dgm:pt modelId="{00F719E8-428C-3D45-A275-08F6E7C996C5}" type="parTrans" cxnId="{9E46F755-6343-B241-9397-72904FF9CE76}">
      <dgm:prSet/>
      <dgm:spPr/>
      <dgm:t>
        <a:bodyPr/>
        <a:lstStyle/>
        <a:p>
          <a:endParaRPr lang="en-US"/>
        </a:p>
      </dgm:t>
    </dgm:pt>
    <dgm:pt modelId="{B9A98561-1046-6E49-B6E7-7982E0C7C973}" type="sibTrans" cxnId="{9E46F755-6343-B241-9397-72904FF9CE76}">
      <dgm:prSet/>
      <dgm:spPr/>
      <dgm:t>
        <a:bodyPr/>
        <a:lstStyle/>
        <a:p>
          <a:endParaRPr lang="en-US"/>
        </a:p>
      </dgm:t>
    </dgm:pt>
    <dgm:pt modelId="{CEBA0295-0D11-F647-889B-4390706598C7}">
      <dgm:prSet>
        <dgm:style>
          <a:lnRef idx="2">
            <a:schemeClr val="dk1"/>
          </a:lnRef>
          <a:fillRef idx="1">
            <a:schemeClr val="lt1"/>
          </a:fillRef>
          <a:effectRef idx="0">
            <a:schemeClr val="dk1"/>
          </a:effectRef>
          <a:fontRef idx="minor">
            <a:schemeClr val="dk1"/>
          </a:fontRef>
        </dgm:style>
      </dgm:prSet>
      <dgm:spPr>
        <a:blipFill>
          <a:blip xmlns:r="http://schemas.openxmlformats.org/officeDocument/2006/relationships" r:embed="rId4"/>
          <a:stretch>
            <a:fillRect/>
          </a:stretch>
        </a:blipFill>
      </dgm:spPr>
      <dgm:t>
        <a:bodyPr/>
        <a:lstStyle/>
        <a:p>
          <a:r>
            <a:rPr lang="en-JO">
              <a:noFill/>
            </a:rPr>
            <a:t> </a:t>
          </a:r>
        </a:p>
      </dgm:t>
    </dgm:pt>
    <dgm:pt modelId="{BEFB0D75-039C-6647-ABAF-2B7309937E4E}" type="parTrans" cxnId="{8D8BB63A-8550-C441-AD47-647BB631DBF6}">
      <dgm:prSet/>
      <dgm:spPr/>
      <dgm:t>
        <a:bodyPr/>
        <a:lstStyle/>
        <a:p>
          <a:endParaRPr lang="en-US"/>
        </a:p>
      </dgm:t>
    </dgm:pt>
    <dgm:pt modelId="{00F1C6AD-1801-0F48-89BC-204D25F5513F}" type="sibTrans" cxnId="{8D8BB63A-8550-C441-AD47-647BB631DBF6}">
      <dgm:prSet/>
      <dgm:spPr/>
      <dgm:t>
        <a:bodyPr/>
        <a:lstStyle/>
        <a:p>
          <a:endParaRPr lang="en-US"/>
        </a:p>
      </dgm:t>
    </dgm:pt>
    <dgm:pt modelId="{42B38711-5E9F-064B-B84B-85DA07C139E0}" type="pres">
      <dgm:prSet presAssocID="{1271F6D7-C8BB-D146-8FA2-819C347DC30C}" presName="Name0" presStyleCnt="0">
        <dgm:presLayoutVars>
          <dgm:dir/>
          <dgm:resizeHandles val="exact"/>
        </dgm:presLayoutVars>
      </dgm:prSet>
      <dgm:spPr/>
    </dgm:pt>
    <dgm:pt modelId="{BC5AD35B-0DF3-3A4B-AD63-5EF0F86AE5CA}" type="pres">
      <dgm:prSet presAssocID="{4AB3A28F-C3D8-9A4E-9986-535FD1BA11C6}" presName="node" presStyleLbl="node1" presStyleIdx="0" presStyleCnt="4">
        <dgm:presLayoutVars>
          <dgm:bulletEnabled val="1"/>
        </dgm:presLayoutVars>
      </dgm:prSet>
      <dgm:spPr/>
    </dgm:pt>
    <dgm:pt modelId="{25478220-FCE1-6C4A-93B6-0C41BB0AA65A}" type="pres">
      <dgm:prSet presAssocID="{BD545A89-C570-154E-AC1C-9846944A8694}" presName="sibTrans" presStyleLbl="sibTrans1D1" presStyleIdx="0" presStyleCnt="3"/>
      <dgm:spPr/>
    </dgm:pt>
    <dgm:pt modelId="{C77C20B9-7C25-2440-BD2F-3A6F1418A3E5}" type="pres">
      <dgm:prSet presAssocID="{BD545A89-C570-154E-AC1C-9846944A8694}" presName="connectorText" presStyleLbl="sibTrans1D1" presStyleIdx="0" presStyleCnt="3"/>
      <dgm:spPr/>
    </dgm:pt>
    <dgm:pt modelId="{FA6FEAEB-9B1C-AD45-A974-569BF76DD6B4}" type="pres">
      <dgm:prSet presAssocID="{FC837930-84AD-F845-845B-8550E8530C1D}" presName="node" presStyleLbl="node1" presStyleIdx="1" presStyleCnt="4">
        <dgm:presLayoutVars>
          <dgm:bulletEnabled val="1"/>
        </dgm:presLayoutVars>
      </dgm:prSet>
      <dgm:spPr/>
    </dgm:pt>
    <dgm:pt modelId="{B0CF89FA-7688-134E-9F5A-80AF7AB2C322}" type="pres">
      <dgm:prSet presAssocID="{2164928B-6828-604A-80CC-2F084A45FD3A}" presName="sibTrans" presStyleLbl="sibTrans1D1" presStyleIdx="1" presStyleCnt="3"/>
      <dgm:spPr/>
    </dgm:pt>
    <dgm:pt modelId="{AA3A49FE-4607-B34C-BFA9-2C1B856F36FD}" type="pres">
      <dgm:prSet presAssocID="{2164928B-6828-604A-80CC-2F084A45FD3A}" presName="connectorText" presStyleLbl="sibTrans1D1" presStyleIdx="1" presStyleCnt="3"/>
      <dgm:spPr/>
    </dgm:pt>
    <dgm:pt modelId="{D02E3A6A-3B51-4B47-B622-2EAECBB1EFBD}" type="pres">
      <dgm:prSet presAssocID="{7F512A60-60F3-0E41-ADBF-3978899D483B}" presName="node" presStyleLbl="node1" presStyleIdx="2" presStyleCnt="4">
        <dgm:presLayoutVars>
          <dgm:bulletEnabled val="1"/>
        </dgm:presLayoutVars>
      </dgm:prSet>
      <dgm:spPr/>
    </dgm:pt>
    <dgm:pt modelId="{A5914097-C97D-2942-B190-B66AE98804BD}" type="pres">
      <dgm:prSet presAssocID="{B9A98561-1046-6E49-B6E7-7982E0C7C973}" presName="sibTrans" presStyleLbl="sibTrans1D1" presStyleIdx="2" presStyleCnt="3"/>
      <dgm:spPr/>
    </dgm:pt>
    <dgm:pt modelId="{B16F52C0-989A-4E40-9700-10CCDC73E1CE}" type="pres">
      <dgm:prSet presAssocID="{B9A98561-1046-6E49-B6E7-7982E0C7C973}" presName="connectorText" presStyleLbl="sibTrans1D1" presStyleIdx="2" presStyleCnt="3"/>
      <dgm:spPr/>
    </dgm:pt>
    <dgm:pt modelId="{87984CBE-A2AB-164F-AA7E-B6C471A6FD2E}" type="pres">
      <dgm:prSet presAssocID="{CEBA0295-0D11-F647-889B-4390706598C7}" presName="node" presStyleLbl="node1" presStyleIdx="3" presStyleCnt="4">
        <dgm:presLayoutVars>
          <dgm:bulletEnabled val="1"/>
        </dgm:presLayoutVars>
      </dgm:prSet>
      <dgm:spPr/>
    </dgm:pt>
  </dgm:ptLst>
  <dgm:cxnLst>
    <dgm:cxn modelId="{7C2C540B-D66C-A34D-B09A-35E661172841}" type="presOf" srcId="{2164928B-6828-604A-80CC-2F084A45FD3A}" destId="{B0CF89FA-7688-134E-9F5A-80AF7AB2C322}" srcOrd="0" destOrd="0" presId="urn:microsoft.com/office/officeart/2005/8/layout/bProcess3"/>
    <dgm:cxn modelId="{72F72022-C1AB-EC48-9168-26EE8BE37D7E}" type="presOf" srcId="{1271F6D7-C8BB-D146-8FA2-819C347DC30C}" destId="{42B38711-5E9F-064B-B84B-85DA07C139E0}" srcOrd="0" destOrd="0" presId="urn:microsoft.com/office/officeart/2005/8/layout/bProcess3"/>
    <dgm:cxn modelId="{CFD73731-6038-7C47-B237-19673CCE7222}" type="presOf" srcId="{B9A98561-1046-6E49-B6E7-7982E0C7C973}" destId="{B16F52C0-989A-4E40-9700-10CCDC73E1CE}" srcOrd="1" destOrd="0" presId="urn:microsoft.com/office/officeart/2005/8/layout/bProcess3"/>
    <dgm:cxn modelId="{4491AF32-FD48-154F-B04E-BB957F80B397}" type="presOf" srcId="{4AB3A28F-C3D8-9A4E-9986-535FD1BA11C6}" destId="{BC5AD35B-0DF3-3A4B-AD63-5EF0F86AE5CA}" srcOrd="0" destOrd="0" presId="urn:microsoft.com/office/officeart/2005/8/layout/bProcess3"/>
    <dgm:cxn modelId="{8D8BB63A-8550-C441-AD47-647BB631DBF6}" srcId="{1271F6D7-C8BB-D146-8FA2-819C347DC30C}" destId="{CEBA0295-0D11-F647-889B-4390706598C7}" srcOrd="3" destOrd="0" parTransId="{BEFB0D75-039C-6647-ABAF-2B7309937E4E}" sibTransId="{00F1C6AD-1801-0F48-89BC-204D25F5513F}"/>
    <dgm:cxn modelId="{2A636449-2013-0E40-BF01-01CA4014E1BA}" type="presOf" srcId="{FC837930-84AD-F845-845B-8550E8530C1D}" destId="{FA6FEAEB-9B1C-AD45-A974-569BF76DD6B4}" srcOrd="0" destOrd="0" presId="urn:microsoft.com/office/officeart/2005/8/layout/bProcess3"/>
    <dgm:cxn modelId="{11EB404F-9185-8C45-A444-9C8F92E0F12F}" type="presOf" srcId="{7F512A60-60F3-0E41-ADBF-3978899D483B}" destId="{D02E3A6A-3B51-4B47-B622-2EAECBB1EFBD}" srcOrd="0" destOrd="0" presId="urn:microsoft.com/office/officeart/2005/8/layout/bProcess3"/>
    <dgm:cxn modelId="{9E46F755-6343-B241-9397-72904FF9CE76}" srcId="{1271F6D7-C8BB-D146-8FA2-819C347DC30C}" destId="{7F512A60-60F3-0E41-ADBF-3978899D483B}" srcOrd="2" destOrd="0" parTransId="{00F719E8-428C-3D45-A275-08F6E7C996C5}" sibTransId="{B9A98561-1046-6E49-B6E7-7982E0C7C973}"/>
    <dgm:cxn modelId="{224F7A6E-BA74-214A-9EF8-98A5482501B4}" srcId="{1271F6D7-C8BB-D146-8FA2-819C347DC30C}" destId="{4AB3A28F-C3D8-9A4E-9986-535FD1BA11C6}" srcOrd="0" destOrd="0" parTransId="{70020B70-1587-594C-B1B1-04DD152C1034}" sibTransId="{BD545A89-C570-154E-AC1C-9846944A8694}"/>
    <dgm:cxn modelId="{91D56273-85D7-0B43-988F-1C086386E9AB}" type="presOf" srcId="{BD545A89-C570-154E-AC1C-9846944A8694}" destId="{C77C20B9-7C25-2440-BD2F-3A6F1418A3E5}" srcOrd="1" destOrd="0" presId="urn:microsoft.com/office/officeart/2005/8/layout/bProcess3"/>
    <dgm:cxn modelId="{BA41C682-6898-114B-9270-248DD5882767}" type="presOf" srcId="{CEBA0295-0D11-F647-889B-4390706598C7}" destId="{87984CBE-A2AB-164F-AA7E-B6C471A6FD2E}" srcOrd="0" destOrd="0" presId="urn:microsoft.com/office/officeart/2005/8/layout/bProcess3"/>
    <dgm:cxn modelId="{0521EC85-C46B-7F4A-9885-125E11954237}" srcId="{1271F6D7-C8BB-D146-8FA2-819C347DC30C}" destId="{FC837930-84AD-F845-845B-8550E8530C1D}" srcOrd="1" destOrd="0" parTransId="{FE154CC4-E71D-F748-8413-5C0B6F82BA81}" sibTransId="{2164928B-6828-604A-80CC-2F084A45FD3A}"/>
    <dgm:cxn modelId="{FD641D88-D780-8B47-BAA2-B6F103FAAD36}" type="presOf" srcId="{BD545A89-C570-154E-AC1C-9846944A8694}" destId="{25478220-FCE1-6C4A-93B6-0C41BB0AA65A}" srcOrd="0" destOrd="0" presId="urn:microsoft.com/office/officeart/2005/8/layout/bProcess3"/>
    <dgm:cxn modelId="{141A1CA7-6F70-3245-A2BC-486B64E4F305}" type="presOf" srcId="{2164928B-6828-604A-80CC-2F084A45FD3A}" destId="{AA3A49FE-4607-B34C-BFA9-2C1B856F36FD}" srcOrd="1" destOrd="0" presId="urn:microsoft.com/office/officeart/2005/8/layout/bProcess3"/>
    <dgm:cxn modelId="{A787EDD3-22B1-D642-9BC5-86BFF9035F01}" type="presOf" srcId="{B9A98561-1046-6E49-B6E7-7982E0C7C973}" destId="{A5914097-C97D-2942-B190-B66AE98804BD}" srcOrd="0" destOrd="0" presId="urn:microsoft.com/office/officeart/2005/8/layout/bProcess3"/>
    <dgm:cxn modelId="{F883A666-1490-8746-8625-548006503B48}" type="presParOf" srcId="{42B38711-5E9F-064B-B84B-85DA07C139E0}" destId="{BC5AD35B-0DF3-3A4B-AD63-5EF0F86AE5CA}" srcOrd="0" destOrd="0" presId="urn:microsoft.com/office/officeart/2005/8/layout/bProcess3"/>
    <dgm:cxn modelId="{AFD8D8F1-7FF0-074F-A49C-7760B60CFB73}" type="presParOf" srcId="{42B38711-5E9F-064B-B84B-85DA07C139E0}" destId="{25478220-FCE1-6C4A-93B6-0C41BB0AA65A}" srcOrd="1" destOrd="0" presId="urn:microsoft.com/office/officeart/2005/8/layout/bProcess3"/>
    <dgm:cxn modelId="{307F1B5A-66CB-914E-A498-CAFDDEA019FA}" type="presParOf" srcId="{25478220-FCE1-6C4A-93B6-0C41BB0AA65A}" destId="{C77C20B9-7C25-2440-BD2F-3A6F1418A3E5}" srcOrd="0" destOrd="0" presId="urn:microsoft.com/office/officeart/2005/8/layout/bProcess3"/>
    <dgm:cxn modelId="{1A0D64B6-0326-FD43-9EC2-4198D4154FAB}" type="presParOf" srcId="{42B38711-5E9F-064B-B84B-85DA07C139E0}" destId="{FA6FEAEB-9B1C-AD45-A974-569BF76DD6B4}" srcOrd="2" destOrd="0" presId="urn:microsoft.com/office/officeart/2005/8/layout/bProcess3"/>
    <dgm:cxn modelId="{CFFA8654-5542-0742-85D0-A684E0C5CD93}" type="presParOf" srcId="{42B38711-5E9F-064B-B84B-85DA07C139E0}" destId="{B0CF89FA-7688-134E-9F5A-80AF7AB2C322}" srcOrd="3" destOrd="0" presId="urn:microsoft.com/office/officeart/2005/8/layout/bProcess3"/>
    <dgm:cxn modelId="{F1D83589-213A-F049-8C49-F741296FFB3C}" type="presParOf" srcId="{B0CF89FA-7688-134E-9F5A-80AF7AB2C322}" destId="{AA3A49FE-4607-B34C-BFA9-2C1B856F36FD}" srcOrd="0" destOrd="0" presId="urn:microsoft.com/office/officeart/2005/8/layout/bProcess3"/>
    <dgm:cxn modelId="{2A435470-75B4-5A4D-81EF-DB94CD093AA2}" type="presParOf" srcId="{42B38711-5E9F-064B-B84B-85DA07C139E0}" destId="{D02E3A6A-3B51-4B47-B622-2EAECBB1EFBD}" srcOrd="4" destOrd="0" presId="urn:microsoft.com/office/officeart/2005/8/layout/bProcess3"/>
    <dgm:cxn modelId="{FBB633F5-4F58-C040-9841-9686A51C388E}" type="presParOf" srcId="{42B38711-5E9F-064B-B84B-85DA07C139E0}" destId="{A5914097-C97D-2942-B190-B66AE98804BD}" srcOrd="5" destOrd="0" presId="urn:microsoft.com/office/officeart/2005/8/layout/bProcess3"/>
    <dgm:cxn modelId="{CB41D4FA-85C8-2B4E-97AF-5F38C968449D}" type="presParOf" srcId="{A5914097-C97D-2942-B190-B66AE98804BD}" destId="{B16F52C0-989A-4E40-9700-10CCDC73E1CE}" srcOrd="0" destOrd="0" presId="urn:microsoft.com/office/officeart/2005/8/layout/bProcess3"/>
    <dgm:cxn modelId="{FA144C2D-6C59-624B-8B68-D87B7F7EF103}" type="presParOf" srcId="{42B38711-5E9F-064B-B84B-85DA07C139E0}" destId="{87984CBE-A2AB-164F-AA7E-B6C471A6FD2E}" srcOrd="6"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137265-16E5-7849-A86E-5FD2BF5C08EC}">
      <dsp:nvSpPr>
        <dsp:cNvPr id="0" name=""/>
        <dsp:cNvSpPr/>
      </dsp:nvSpPr>
      <dsp:spPr>
        <a:xfrm>
          <a:off x="0" y="259073"/>
          <a:ext cx="6379028" cy="716625"/>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084" tIns="270764" rIns="495084"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a:t>Reducing Dataset’s Dimensionality</a:t>
          </a:r>
        </a:p>
        <a:p>
          <a:pPr marL="114300" lvl="1" indent="-114300" algn="l" defTabSz="577850" rtl="0">
            <a:lnSpc>
              <a:spcPct val="90000"/>
            </a:lnSpc>
            <a:spcBef>
              <a:spcPct val="0"/>
            </a:spcBef>
            <a:spcAft>
              <a:spcPct val="15000"/>
            </a:spcAft>
            <a:buChar char="•"/>
          </a:pPr>
          <a:r>
            <a:rPr lang="en-US" sz="1300" kern="1200" dirty="0"/>
            <a:t>Keep Important Features</a:t>
          </a:r>
        </a:p>
      </dsp:txBody>
      <dsp:txXfrm>
        <a:off x="0" y="259073"/>
        <a:ext cx="6379028" cy="716625"/>
      </dsp:txXfrm>
    </dsp:sp>
    <dsp:sp modelId="{E49D7AA8-ED97-5A4E-BC14-A8F3E2EA4A39}">
      <dsp:nvSpPr>
        <dsp:cNvPr id="0" name=""/>
        <dsp:cNvSpPr/>
      </dsp:nvSpPr>
      <dsp:spPr>
        <a:xfrm>
          <a:off x="318951" y="67193"/>
          <a:ext cx="4465320" cy="38376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8778" tIns="0" rIns="168778" bIns="0" numCol="1" spcCol="1270" anchor="ctr" anchorCtr="0">
          <a:noAutofit/>
        </a:bodyPr>
        <a:lstStyle/>
        <a:p>
          <a:pPr marL="0" lvl="0" indent="0" algn="l" defTabSz="577850" rtl="0">
            <a:lnSpc>
              <a:spcPct val="90000"/>
            </a:lnSpc>
            <a:spcBef>
              <a:spcPct val="0"/>
            </a:spcBef>
            <a:spcAft>
              <a:spcPct val="35000"/>
            </a:spcAft>
            <a:buNone/>
          </a:pPr>
          <a:r>
            <a:rPr lang="en-US" sz="1300" kern="1200" dirty="0"/>
            <a:t>What Is Dimensionality Reduction?</a:t>
          </a:r>
        </a:p>
      </dsp:txBody>
      <dsp:txXfrm>
        <a:off x="337685" y="85927"/>
        <a:ext cx="4427852" cy="346292"/>
      </dsp:txXfrm>
    </dsp:sp>
    <dsp:sp modelId="{AC35F245-3E83-B746-8574-A088D909CF51}">
      <dsp:nvSpPr>
        <dsp:cNvPr id="0" name=""/>
        <dsp:cNvSpPr/>
      </dsp:nvSpPr>
      <dsp:spPr>
        <a:xfrm>
          <a:off x="0" y="1237778"/>
          <a:ext cx="6379028" cy="921374"/>
        </a:xfrm>
        <a:prstGeom prst="rect">
          <a:avLst/>
        </a:prstGeom>
        <a:solidFill>
          <a:schemeClr val="lt1">
            <a:alpha val="9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084" tIns="270764" rIns="495084"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a:t>Simplification = Easier Analysis</a:t>
          </a:r>
        </a:p>
        <a:p>
          <a:pPr marL="114300" lvl="1" indent="-114300" algn="l" defTabSz="577850" rtl="0">
            <a:lnSpc>
              <a:spcPct val="90000"/>
            </a:lnSpc>
            <a:spcBef>
              <a:spcPct val="0"/>
            </a:spcBef>
            <a:spcAft>
              <a:spcPct val="15000"/>
            </a:spcAft>
            <a:buChar char="•"/>
          </a:pPr>
          <a:r>
            <a:rPr lang="en-US" sz="1300" kern="1200" dirty="0"/>
            <a:t>Easy Computation</a:t>
          </a:r>
        </a:p>
        <a:p>
          <a:pPr marL="114300" lvl="1" indent="-114300" algn="l" defTabSz="577850" rtl="0">
            <a:lnSpc>
              <a:spcPct val="90000"/>
            </a:lnSpc>
            <a:spcBef>
              <a:spcPct val="0"/>
            </a:spcBef>
            <a:spcAft>
              <a:spcPct val="15000"/>
            </a:spcAft>
            <a:buChar char="•"/>
          </a:pPr>
          <a:r>
            <a:rPr lang="en-US" sz="1300" kern="1200" dirty="0"/>
            <a:t>Effective Data Visualization</a:t>
          </a:r>
        </a:p>
      </dsp:txBody>
      <dsp:txXfrm>
        <a:off x="0" y="1237778"/>
        <a:ext cx="6379028" cy="921374"/>
      </dsp:txXfrm>
    </dsp:sp>
    <dsp:sp modelId="{FF46C63B-8B39-124C-BF75-6115E6E7AB3E}">
      <dsp:nvSpPr>
        <dsp:cNvPr id="0" name=""/>
        <dsp:cNvSpPr/>
      </dsp:nvSpPr>
      <dsp:spPr>
        <a:xfrm>
          <a:off x="318951" y="1045898"/>
          <a:ext cx="4465320" cy="383760"/>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8778" tIns="0" rIns="168778" bIns="0" numCol="1" spcCol="1270" anchor="ctr" anchorCtr="0">
          <a:noAutofit/>
        </a:bodyPr>
        <a:lstStyle/>
        <a:p>
          <a:pPr marL="0" lvl="0" indent="0" algn="l" defTabSz="577850" rtl="0">
            <a:lnSpc>
              <a:spcPct val="90000"/>
            </a:lnSpc>
            <a:spcBef>
              <a:spcPct val="0"/>
            </a:spcBef>
            <a:spcAft>
              <a:spcPct val="35000"/>
            </a:spcAft>
            <a:buNone/>
          </a:pPr>
          <a:r>
            <a:rPr lang="en-US" sz="1300" kern="1200" dirty="0"/>
            <a:t>Importance</a:t>
          </a:r>
        </a:p>
      </dsp:txBody>
      <dsp:txXfrm>
        <a:off x="337685" y="1064632"/>
        <a:ext cx="4427852" cy="346292"/>
      </dsp:txXfrm>
    </dsp:sp>
    <dsp:sp modelId="{8D75194A-1FF5-9D42-B4BB-F2880ACC0022}">
      <dsp:nvSpPr>
        <dsp:cNvPr id="0" name=""/>
        <dsp:cNvSpPr/>
      </dsp:nvSpPr>
      <dsp:spPr>
        <a:xfrm>
          <a:off x="0" y="2421233"/>
          <a:ext cx="6379028" cy="1289925"/>
        </a:xfrm>
        <a:prstGeom prst="rect">
          <a:avLst/>
        </a:prstGeom>
        <a:solidFill>
          <a:schemeClr val="lt1">
            <a:alpha val="90000"/>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084" tIns="270764" rIns="495084"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a:t>Image Processing</a:t>
          </a:r>
        </a:p>
        <a:p>
          <a:pPr marL="114300" lvl="1" indent="-114300" algn="l" defTabSz="577850" rtl="0">
            <a:lnSpc>
              <a:spcPct val="90000"/>
            </a:lnSpc>
            <a:spcBef>
              <a:spcPct val="0"/>
            </a:spcBef>
            <a:spcAft>
              <a:spcPct val="15000"/>
            </a:spcAft>
            <a:buChar char="•"/>
          </a:pPr>
          <a:r>
            <a:rPr lang="en-US" sz="1300" kern="1200" dirty="0"/>
            <a:t>Genomics</a:t>
          </a:r>
        </a:p>
        <a:p>
          <a:pPr marL="114300" lvl="1" indent="-114300" algn="l" defTabSz="577850" rtl="0">
            <a:lnSpc>
              <a:spcPct val="90000"/>
            </a:lnSpc>
            <a:spcBef>
              <a:spcPct val="0"/>
            </a:spcBef>
            <a:spcAft>
              <a:spcPct val="15000"/>
            </a:spcAft>
            <a:buChar char="•"/>
          </a:pPr>
          <a:r>
            <a:rPr lang="en-US" sz="1300" kern="1200" dirty="0"/>
            <a:t>Natural Language Processing</a:t>
          </a:r>
        </a:p>
        <a:p>
          <a:pPr marL="114300" lvl="1" indent="-114300" algn="l" defTabSz="577850" rtl="0">
            <a:lnSpc>
              <a:spcPct val="90000"/>
            </a:lnSpc>
            <a:spcBef>
              <a:spcPct val="0"/>
            </a:spcBef>
            <a:spcAft>
              <a:spcPct val="15000"/>
            </a:spcAft>
            <a:buChar char="•"/>
          </a:pPr>
          <a:r>
            <a:rPr lang="en-US" sz="1300" kern="1200" dirty="0"/>
            <a:t>Customer Segmentation</a:t>
          </a:r>
        </a:p>
        <a:p>
          <a:pPr marL="114300" lvl="1" indent="-114300" algn="l" defTabSz="577850" rtl="0">
            <a:lnSpc>
              <a:spcPct val="90000"/>
            </a:lnSpc>
            <a:spcBef>
              <a:spcPct val="0"/>
            </a:spcBef>
            <a:spcAft>
              <a:spcPct val="15000"/>
            </a:spcAft>
            <a:buChar char="•"/>
          </a:pPr>
          <a:r>
            <a:rPr lang="en-US" sz="1300" kern="1200" dirty="0"/>
            <a:t>Anomaly Detection</a:t>
          </a:r>
        </a:p>
      </dsp:txBody>
      <dsp:txXfrm>
        <a:off x="0" y="2421233"/>
        <a:ext cx="6379028" cy="1289925"/>
      </dsp:txXfrm>
    </dsp:sp>
    <dsp:sp modelId="{22273292-07B3-E04B-8023-BCE21F860DAD}">
      <dsp:nvSpPr>
        <dsp:cNvPr id="0" name=""/>
        <dsp:cNvSpPr/>
      </dsp:nvSpPr>
      <dsp:spPr>
        <a:xfrm>
          <a:off x="318951" y="2229353"/>
          <a:ext cx="4465320" cy="383760"/>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8778" tIns="0" rIns="168778" bIns="0" numCol="1" spcCol="1270" anchor="ctr" anchorCtr="0">
          <a:noAutofit/>
        </a:bodyPr>
        <a:lstStyle/>
        <a:p>
          <a:pPr marL="0" lvl="0" indent="0" algn="l" defTabSz="577850" rtl="0">
            <a:lnSpc>
              <a:spcPct val="90000"/>
            </a:lnSpc>
            <a:spcBef>
              <a:spcPct val="0"/>
            </a:spcBef>
            <a:spcAft>
              <a:spcPct val="35000"/>
            </a:spcAft>
            <a:buNone/>
          </a:pPr>
          <a:r>
            <a:rPr lang="en-US" sz="1300" kern="1200" dirty="0"/>
            <a:t>Applications</a:t>
          </a:r>
        </a:p>
      </dsp:txBody>
      <dsp:txXfrm>
        <a:off x="337685" y="2248087"/>
        <a:ext cx="4427852" cy="346292"/>
      </dsp:txXfrm>
    </dsp:sp>
    <dsp:sp modelId="{BD75F70F-073D-8744-8C2A-5B19A3FD5501}">
      <dsp:nvSpPr>
        <dsp:cNvPr id="0" name=""/>
        <dsp:cNvSpPr/>
      </dsp:nvSpPr>
      <dsp:spPr>
        <a:xfrm>
          <a:off x="0" y="3973238"/>
          <a:ext cx="6379028" cy="716625"/>
        </a:xfrm>
        <a:prstGeom prst="rect">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084" tIns="270764" rIns="495084"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a:t>Kernel PCA, t-SNE and UMAP</a:t>
          </a:r>
        </a:p>
        <a:p>
          <a:pPr marL="114300" lvl="1" indent="-114300" algn="l" defTabSz="577850" rtl="0">
            <a:lnSpc>
              <a:spcPct val="90000"/>
            </a:lnSpc>
            <a:spcBef>
              <a:spcPct val="0"/>
            </a:spcBef>
            <a:spcAft>
              <a:spcPct val="15000"/>
            </a:spcAft>
            <a:buChar char="•"/>
          </a:pPr>
          <a:r>
            <a:rPr lang="en-US" sz="1300" kern="1200" dirty="0"/>
            <a:t>Compare With PCA</a:t>
          </a:r>
        </a:p>
      </dsp:txBody>
      <dsp:txXfrm>
        <a:off x="0" y="3973238"/>
        <a:ext cx="6379028" cy="716625"/>
      </dsp:txXfrm>
    </dsp:sp>
    <dsp:sp modelId="{DC137719-7119-5F44-849E-52432ADA17F1}">
      <dsp:nvSpPr>
        <dsp:cNvPr id="0" name=""/>
        <dsp:cNvSpPr/>
      </dsp:nvSpPr>
      <dsp:spPr>
        <a:xfrm>
          <a:off x="318951" y="3781358"/>
          <a:ext cx="4465320" cy="38376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8778" tIns="0" rIns="168778" bIns="0" numCol="1" spcCol="1270" anchor="ctr" anchorCtr="0">
          <a:noAutofit/>
        </a:bodyPr>
        <a:lstStyle/>
        <a:p>
          <a:pPr marL="0" lvl="0" indent="0" algn="l" defTabSz="577850" rtl="0">
            <a:lnSpc>
              <a:spcPct val="90000"/>
            </a:lnSpc>
            <a:spcBef>
              <a:spcPct val="0"/>
            </a:spcBef>
            <a:spcAft>
              <a:spcPct val="35000"/>
            </a:spcAft>
            <a:buNone/>
          </a:pPr>
          <a:r>
            <a:rPr lang="en-US" sz="1300" kern="1200" dirty="0"/>
            <a:t>Focus</a:t>
          </a:r>
        </a:p>
      </dsp:txBody>
      <dsp:txXfrm>
        <a:off x="337685" y="3800092"/>
        <a:ext cx="4427852" cy="3462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7E10C9-ECA2-FA43-9309-513CD720BEC1}">
      <dsp:nvSpPr>
        <dsp:cNvPr id="0" name=""/>
        <dsp:cNvSpPr/>
      </dsp:nvSpPr>
      <dsp:spPr>
        <a:xfrm>
          <a:off x="0" y="2012394"/>
          <a:ext cx="11381874" cy="0"/>
        </a:xfrm>
        <a:prstGeom prst="line">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A7255CC9-C856-7242-922D-FF1472734858}">
      <dsp:nvSpPr>
        <dsp:cNvPr id="0" name=""/>
        <dsp:cNvSpPr/>
      </dsp:nvSpPr>
      <dsp:spPr>
        <a:xfrm rot="8100000">
          <a:off x="64978" y="463778"/>
          <a:ext cx="295979" cy="295979"/>
        </a:xfrm>
        <a:prstGeom prst="teardrop">
          <a:avLst>
            <a:gd name="adj" fmla="val 115000"/>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9F71FA-D2E3-4243-85E3-B48CB6DDA423}">
      <dsp:nvSpPr>
        <dsp:cNvPr id="0" name=""/>
        <dsp:cNvSpPr/>
      </dsp:nvSpPr>
      <dsp:spPr>
        <a:xfrm>
          <a:off x="97859" y="496658"/>
          <a:ext cx="230217" cy="230217"/>
        </a:xfrm>
        <a:prstGeom prst="ellipse">
          <a:avLst/>
        </a:prstGeom>
        <a:solidFill>
          <a:schemeClr val="lt1">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B59D68FC-5792-1D4D-B9F1-9EECF4B4EEC7}">
      <dsp:nvSpPr>
        <dsp:cNvPr id="0" name=""/>
        <dsp:cNvSpPr/>
      </dsp:nvSpPr>
      <dsp:spPr>
        <a:xfrm>
          <a:off x="422257" y="821056"/>
          <a:ext cx="2103381" cy="1191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1600" rIns="101600" bIns="152400" numCol="1" spcCol="1270" anchor="t" anchorCtr="0">
          <a:noAutofit/>
        </a:bodyPr>
        <a:lstStyle/>
        <a:p>
          <a:pPr marL="0" lvl="0" indent="0" algn="l" defTabSz="711200">
            <a:lnSpc>
              <a:spcPct val="90000"/>
            </a:lnSpc>
            <a:spcBef>
              <a:spcPct val="0"/>
            </a:spcBef>
            <a:spcAft>
              <a:spcPct val="35000"/>
            </a:spcAft>
            <a:buNone/>
          </a:pPr>
          <a:r>
            <a:rPr lang="en-US" sz="1600" b="0" u="sng" kern="1200" dirty="0">
              <a:solidFill>
                <a:srgbClr val="FF0000"/>
              </a:solidFill>
            </a:rPr>
            <a:t>Principal Component Analysis (PCA)</a:t>
          </a:r>
        </a:p>
        <a:p>
          <a:pPr marL="57150" lvl="1" indent="-57150" algn="l" defTabSz="488950">
            <a:lnSpc>
              <a:spcPct val="90000"/>
            </a:lnSpc>
            <a:spcBef>
              <a:spcPct val="0"/>
            </a:spcBef>
            <a:spcAft>
              <a:spcPct val="15000"/>
            </a:spcAft>
            <a:buChar char="•"/>
          </a:pPr>
          <a:r>
            <a:rPr lang="en-US" sz="1100" kern="1200" dirty="0"/>
            <a:t>A linear technique transforming data to a new system maximizing variance and principal components [1]. </a:t>
          </a:r>
        </a:p>
      </dsp:txBody>
      <dsp:txXfrm>
        <a:off x="422257" y="821056"/>
        <a:ext cx="2103381" cy="1191337"/>
      </dsp:txXfrm>
    </dsp:sp>
    <dsp:sp modelId="{CC8652A6-D361-904E-956F-ADC549FB2CC1}">
      <dsp:nvSpPr>
        <dsp:cNvPr id="0" name=""/>
        <dsp:cNvSpPr/>
      </dsp:nvSpPr>
      <dsp:spPr>
        <a:xfrm>
          <a:off x="422257" y="402478"/>
          <a:ext cx="2103381" cy="418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52400" bIns="0" numCol="1" spcCol="1270" anchor="ctr" anchorCtr="0">
          <a:noAutofit/>
        </a:bodyPr>
        <a:lstStyle/>
        <a:p>
          <a:pPr marL="0" lvl="0" indent="0" algn="l" defTabSz="1066800">
            <a:lnSpc>
              <a:spcPct val="90000"/>
            </a:lnSpc>
            <a:spcBef>
              <a:spcPct val="0"/>
            </a:spcBef>
            <a:spcAft>
              <a:spcPct val="35000"/>
            </a:spcAft>
            <a:buNone/>
            <a:defRPr b="1"/>
          </a:pPr>
          <a:r>
            <a:rPr lang="en-US" sz="2400" kern="1200" dirty="0"/>
            <a:t>1901</a:t>
          </a:r>
        </a:p>
      </dsp:txBody>
      <dsp:txXfrm>
        <a:off x="422257" y="402478"/>
        <a:ext cx="2103381" cy="418577"/>
      </dsp:txXfrm>
    </dsp:sp>
    <dsp:sp modelId="{37457B2D-2700-5645-B17F-A2E1D597E958}">
      <dsp:nvSpPr>
        <dsp:cNvPr id="0" name=""/>
        <dsp:cNvSpPr/>
      </dsp:nvSpPr>
      <dsp:spPr>
        <a:xfrm>
          <a:off x="212968" y="821056"/>
          <a:ext cx="0" cy="1191337"/>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D1DCD9A-0E02-CB41-AD4E-5002A70F608E}">
      <dsp:nvSpPr>
        <dsp:cNvPr id="0" name=""/>
        <dsp:cNvSpPr/>
      </dsp:nvSpPr>
      <dsp:spPr>
        <a:xfrm>
          <a:off x="175296" y="1974721"/>
          <a:ext cx="75344" cy="75344"/>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7ADD75-B022-E144-BE66-D1C79A4178EA}">
      <dsp:nvSpPr>
        <dsp:cNvPr id="0" name=""/>
        <dsp:cNvSpPr/>
      </dsp:nvSpPr>
      <dsp:spPr>
        <a:xfrm rot="18900000">
          <a:off x="1327881" y="3265030"/>
          <a:ext cx="295979" cy="295979"/>
        </a:xfrm>
        <a:prstGeom prst="teardrop">
          <a:avLst>
            <a:gd name="adj" fmla="val 115000"/>
          </a:avLst>
        </a:prstGeom>
        <a:solidFill>
          <a:schemeClr val="accent2">
            <a:hueOff val="-624885"/>
            <a:satOff val="-1203"/>
            <a:lumOff val="84"/>
            <a:alphaOff val="0"/>
          </a:schemeClr>
        </a:solidFill>
        <a:ln w="15875" cap="flat" cmpd="sng" algn="ctr">
          <a:solidFill>
            <a:schemeClr val="accent2">
              <a:hueOff val="-624885"/>
              <a:satOff val="-1203"/>
              <a:lumOff val="8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8414A8-809E-9748-B1DC-110DFE3CFD06}">
      <dsp:nvSpPr>
        <dsp:cNvPr id="0" name=""/>
        <dsp:cNvSpPr/>
      </dsp:nvSpPr>
      <dsp:spPr>
        <a:xfrm>
          <a:off x="1360762" y="3297911"/>
          <a:ext cx="230217" cy="230217"/>
        </a:xfrm>
        <a:prstGeom prst="ellipse">
          <a:avLst/>
        </a:prstGeom>
        <a:solidFill>
          <a:schemeClr val="lt1">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A53FC8FA-761D-9D46-9B8B-621363BB50A8}">
      <dsp:nvSpPr>
        <dsp:cNvPr id="0" name=""/>
        <dsp:cNvSpPr/>
      </dsp:nvSpPr>
      <dsp:spPr>
        <a:xfrm>
          <a:off x="1685160" y="2012394"/>
          <a:ext cx="2103381" cy="1191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2400" rIns="0" bIns="101600" numCol="1" spcCol="1270" anchor="b" anchorCtr="0">
          <a:noAutofit/>
        </a:bodyPr>
        <a:lstStyle/>
        <a:p>
          <a:pPr marL="0" lvl="0" indent="0" algn="l" defTabSz="711200">
            <a:lnSpc>
              <a:spcPct val="90000"/>
            </a:lnSpc>
            <a:spcBef>
              <a:spcPct val="0"/>
            </a:spcBef>
            <a:spcAft>
              <a:spcPct val="35000"/>
            </a:spcAft>
            <a:buNone/>
          </a:pPr>
          <a:r>
            <a:rPr lang="en-US" sz="1600" kern="1200" dirty="0"/>
            <a:t>Linear Discriminant Analysis (LDA)</a:t>
          </a:r>
        </a:p>
        <a:p>
          <a:pPr marL="57150" lvl="1" indent="-57150" algn="l" defTabSz="488950">
            <a:lnSpc>
              <a:spcPct val="90000"/>
            </a:lnSpc>
            <a:spcBef>
              <a:spcPct val="0"/>
            </a:spcBef>
            <a:spcAft>
              <a:spcPct val="15000"/>
            </a:spcAft>
            <a:buChar char="•"/>
          </a:pPr>
          <a:r>
            <a:rPr lang="en-US" sz="1100" kern="1200" dirty="0"/>
            <a:t>A supervised method that finds linear combinations of features to separate classes [2].  </a:t>
          </a:r>
        </a:p>
      </dsp:txBody>
      <dsp:txXfrm>
        <a:off x="1685160" y="2012394"/>
        <a:ext cx="2103381" cy="1191337"/>
      </dsp:txXfrm>
    </dsp:sp>
    <dsp:sp modelId="{0E3B9FA9-AA35-1948-AF62-BA48E334F917}">
      <dsp:nvSpPr>
        <dsp:cNvPr id="0" name=""/>
        <dsp:cNvSpPr/>
      </dsp:nvSpPr>
      <dsp:spPr>
        <a:xfrm>
          <a:off x="1685160" y="3203731"/>
          <a:ext cx="2103381" cy="418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52400" bIns="0" numCol="1" spcCol="1270" anchor="ctr" anchorCtr="0">
          <a:noAutofit/>
        </a:bodyPr>
        <a:lstStyle/>
        <a:p>
          <a:pPr marL="0" lvl="0" indent="0" algn="l" defTabSz="1066800">
            <a:lnSpc>
              <a:spcPct val="90000"/>
            </a:lnSpc>
            <a:spcBef>
              <a:spcPct val="0"/>
            </a:spcBef>
            <a:spcAft>
              <a:spcPct val="35000"/>
            </a:spcAft>
            <a:buNone/>
            <a:defRPr b="1"/>
          </a:pPr>
          <a:r>
            <a:rPr lang="en-US" sz="2400" kern="1200" dirty="0"/>
            <a:t>1936</a:t>
          </a:r>
        </a:p>
      </dsp:txBody>
      <dsp:txXfrm>
        <a:off x="1685160" y="3203731"/>
        <a:ext cx="2103381" cy="418577"/>
      </dsp:txXfrm>
    </dsp:sp>
    <dsp:sp modelId="{518651C5-7036-1844-A86A-24D79C7D86D2}">
      <dsp:nvSpPr>
        <dsp:cNvPr id="0" name=""/>
        <dsp:cNvSpPr/>
      </dsp:nvSpPr>
      <dsp:spPr>
        <a:xfrm>
          <a:off x="1475871" y="2012394"/>
          <a:ext cx="0" cy="1191337"/>
        </a:xfrm>
        <a:prstGeom prst="line">
          <a:avLst/>
        </a:prstGeom>
        <a:noFill/>
        <a:ln w="12700" cap="flat" cmpd="sng" algn="ctr">
          <a:solidFill>
            <a:schemeClr val="accent2">
              <a:hueOff val="-624885"/>
              <a:satOff val="-1203"/>
              <a:lumOff val="84"/>
              <a:alphaOff val="0"/>
            </a:schemeClr>
          </a:solidFill>
          <a:prstDash val="dash"/>
        </a:ln>
        <a:effectLst/>
      </dsp:spPr>
      <dsp:style>
        <a:lnRef idx="1">
          <a:scrgbClr r="0" g="0" b="0"/>
        </a:lnRef>
        <a:fillRef idx="0">
          <a:scrgbClr r="0" g="0" b="0"/>
        </a:fillRef>
        <a:effectRef idx="0">
          <a:scrgbClr r="0" g="0" b="0"/>
        </a:effectRef>
        <a:fontRef idx="minor"/>
      </dsp:style>
    </dsp:sp>
    <dsp:sp modelId="{789DCD74-C2EF-D746-AEB7-9841D6383C45}">
      <dsp:nvSpPr>
        <dsp:cNvPr id="0" name=""/>
        <dsp:cNvSpPr/>
      </dsp:nvSpPr>
      <dsp:spPr>
        <a:xfrm>
          <a:off x="1438199" y="1974721"/>
          <a:ext cx="75344" cy="75344"/>
        </a:xfrm>
        <a:prstGeom prst="ellipse">
          <a:avLst/>
        </a:prstGeom>
        <a:solidFill>
          <a:schemeClr val="accent2">
            <a:hueOff val="-624885"/>
            <a:satOff val="-1203"/>
            <a:lumOff val="84"/>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C82A9F-BB11-054F-8937-C5CFBD4D645D}">
      <dsp:nvSpPr>
        <dsp:cNvPr id="0" name=""/>
        <dsp:cNvSpPr/>
      </dsp:nvSpPr>
      <dsp:spPr>
        <a:xfrm rot="8100000">
          <a:off x="2590784" y="463778"/>
          <a:ext cx="295979" cy="295979"/>
        </a:xfrm>
        <a:prstGeom prst="teardrop">
          <a:avLst>
            <a:gd name="adj" fmla="val 115000"/>
          </a:avLst>
        </a:prstGeom>
        <a:solidFill>
          <a:schemeClr val="accent2">
            <a:hueOff val="-1249769"/>
            <a:satOff val="-2406"/>
            <a:lumOff val="168"/>
            <a:alphaOff val="0"/>
          </a:schemeClr>
        </a:solidFill>
        <a:ln w="15875" cap="flat" cmpd="sng" algn="ctr">
          <a:solidFill>
            <a:schemeClr val="accent2">
              <a:hueOff val="-1249769"/>
              <a:satOff val="-2406"/>
              <a:lumOff val="16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ADF94C-0810-8140-973A-A0DCEE7A0942}">
      <dsp:nvSpPr>
        <dsp:cNvPr id="0" name=""/>
        <dsp:cNvSpPr/>
      </dsp:nvSpPr>
      <dsp:spPr>
        <a:xfrm>
          <a:off x="2623665" y="496658"/>
          <a:ext cx="230217" cy="230217"/>
        </a:xfrm>
        <a:prstGeom prst="ellipse">
          <a:avLst/>
        </a:prstGeom>
        <a:solidFill>
          <a:schemeClr val="lt1">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898C9961-759D-404B-9249-6766EF434EBD}">
      <dsp:nvSpPr>
        <dsp:cNvPr id="0" name=""/>
        <dsp:cNvSpPr/>
      </dsp:nvSpPr>
      <dsp:spPr>
        <a:xfrm>
          <a:off x="2948063" y="821056"/>
          <a:ext cx="2103381" cy="1191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1600" rIns="101600" bIns="152400" numCol="1" spcCol="1270" anchor="t" anchorCtr="0">
          <a:noAutofit/>
        </a:bodyPr>
        <a:lstStyle/>
        <a:p>
          <a:pPr marL="0" lvl="0" indent="0" algn="l" defTabSz="711200">
            <a:lnSpc>
              <a:spcPct val="90000"/>
            </a:lnSpc>
            <a:spcBef>
              <a:spcPct val="0"/>
            </a:spcBef>
            <a:spcAft>
              <a:spcPct val="35000"/>
            </a:spcAft>
            <a:buNone/>
          </a:pPr>
          <a:r>
            <a:rPr lang="en-US" sz="1600" kern="1200" dirty="0"/>
            <a:t>Multidimensional Scaling (MDS)</a:t>
          </a:r>
        </a:p>
        <a:p>
          <a:pPr marL="57150" lvl="1" indent="-57150" algn="l" defTabSz="488950">
            <a:lnSpc>
              <a:spcPct val="90000"/>
            </a:lnSpc>
            <a:spcBef>
              <a:spcPct val="0"/>
            </a:spcBef>
            <a:spcAft>
              <a:spcPct val="15000"/>
            </a:spcAft>
            <a:buChar char="•"/>
          </a:pPr>
          <a:r>
            <a:rPr lang="en-US" sz="1100" kern="1200" dirty="0"/>
            <a:t>Techniques that visualize the similarity of individual cases in a dataset [2].</a:t>
          </a:r>
        </a:p>
      </dsp:txBody>
      <dsp:txXfrm>
        <a:off x="2948063" y="821056"/>
        <a:ext cx="2103381" cy="1191337"/>
      </dsp:txXfrm>
    </dsp:sp>
    <dsp:sp modelId="{F036C358-1FCF-2847-8238-3827B36F3F9D}">
      <dsp:nvSpPr>
        <dsp:cNvPr id="0" name=""/>
        <dsp:cNvSpPr/>
      </dsp:nvSpPr>
      <dsp:spPr>
        <a:xfrm>
          <a:off x="2948063" y="402478"/>
          <a:ext cx="2103381" cy="418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52400" bIns="0" numCol="1" spcCol="1270" anchor="ctr" anchorCtr="0">
          <a:noAutofit/>
        </a:bodyPr>
        <a:lstStyle/>
        <a:p>
          <a:pPr marL="0" lvl="0" indent="0" algn="l" defTabSz="1066800">
            <a:lnSpc>
              <a:spcPct val="90000"/>
            </a:lnSpc>
            <a:spcBef>
              <a:spcPct val="0"/>
            </a:spcBef>
            <a:spcAft>
              <a:spcPct val="35000"/>
            </a:spcAft>
            <a:buNone/>
            <a:defRPr b="1"/>
          </a:pPr>
          <a:r>
            <a:rPr lang="en-US" sz="2400" kern="1200" dirty="0"/>
            <a:t>1950s</a:t>
          </a:r>
        </a:p>
      </dsp:txBody>
      <dsp:txXfrm>
        <a:off x="2948063" y="402478"/>
        <a:ext cx="2103381" cy="418577"/>
      </dsp:txXfrm>
    </dsp:sp>
    <dsp:sp modelId="{8B752A6C-70FB-C440-8AD8-3B01BB30DD63}">
      <dsp:nvSpPr>
        <dsp:cNvPr id="0" name=""/>
        <dsp:cNvSpPr/>
      </dsp:nvSpPr>
      <dsp:spPr>
        <a:xfrm>
          <a:off x="2738774" y="821056"/>
          <a:ext cx="0" cy="1191337"/>
        </a:xfrm>
        <a:prstGeom prst="line">
          <a:avLst/>
        </a:prstGeom>
        <a:noFill/>
        <a:ln w="12700" cap="flat" cmpd="sng" algn="ctr">
          <a:solidFill>
            <a:schemeClr val="accent2">
              <a:hueOff val="-1249769"/>
              <a:satOff val="-2406"/>
              <a:lumOff val="168"/>
              <a:alphaOff val="0"/>
            </a:schemeClr>
          </a:solidFill>
          <a:prstDash val="dash"/>
        </a:ln>
        <a:effectLst/>
      </dsp:spPr>
      <dsp:style>
        <a:lnRef idx="1">
          <a:scrgbClr r="0" g="0" b="0"/>
        </a:lnRef>
        <a:fillRef idx="0">
          <a:scrgbClr r="0" g="0" b="0"/>
        </a:fillRef>
        <a:effectRef idx="0">
          <a:scrgbClr r="0" g="0" b="0"/>
        </a:effectRef>
        <a:fontRef idx="minor"/>
      </dsp:style>
    </dsp:sp>
    <dsp:sp modelId="{B784E8B0-DDBD-ED4E-B543-3F52EDCEBD3A}">
      <dsp:nvSpPr>
        <dsp:cNvPr id="0" name=""/>
        <dsp:cNvSpPr/>
      </dsp:nvSpPr>
      <dsp:spPr>
        <a:xfrm>
          <a:off x="2701102" y="1974721"/>
          <a:ext cx="75344" cy="75344"/>
        </a:xfrm>
        <a:prstGeom prst="ellipse">
          <a:avLst/>
        </a:prstGeom>
        <a:solidFill>
          <a:schemeClr val="accent2">
            <a:hueOff val="-1249769"/>
            <a:satOff val="-2406"/>
            <a:lumOff val="168"/>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15935C-05E8-D94D-A86A-FCBDB59B837E}">
      <dsp:nvSpPr>
        <dsp:cNvPr id="0" name=""/>
        <dsp:cNvSpPr/>
      </dsp:nvSpPr>
      <dsp:spPr>
        <a:xfrm rot="18900000">
          <a:off x="3853687" y="3265030"/>
          <a:ext cx="295979" cy="295979"/>
        </a:xfrm>
        <a:prstGeom prst="teardrop">
          <a:avLst>
            <a:gd name="adj" fmla="val 115000"/>
          </a:avLst>
        </a:prstGeom>
        <a:solidFill>
          <a:schemeClr val="accent2">
            <a:hueOff val="-1874654"/>
            <a:satOff val="-3609"/>
            <a:lumOff val="252"/>
            <a:alphaOff val="0"/>
          </a:schemeClr>
        </a:solidFill>
        <a:ln w="15875" cap="flat" cmpd="sng" algn="ctr">
          <a:solidFill>
            <a:schemeClr val="accent2">
              <a:hueOff val="-1874654"/>
              <a:satOff val="-3609"/>
              <a:lumOff val="25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35A2CB-7CE5-F74D-A079-B3443AD832B8}">
      <dsp:nvSpPr>
        <dsp:cNvPr id="0" name=""/>
        <dsp:cNvSpPr/>
      </dsp:nvSpPr>
      <dsp:spPr>
        <a:xfrm>
          <a:off x="3886568" y="3297911"/>
          <a:ext cx="230217" cy="230217"/>
        </a:xfrm>
        <a:prstGeom prst="ellipse">
          <a:avLst/>
        </a:prstGeom>
        <a:solidFill>
          <a:schemeClr val="lt1">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0649FFF6-C4FB-E44D-9152-F82F080501D4}">
      <dsp:nvSpPr>
        <dsp:cNvPr id="0" name=""/>
        <dsp:cNvSpPr/>
      </dsp:nvSpPr>
      <dsp:spPr>
        <a:xfrm>
          <a:off x="4210966" y="2012394"/>
          <a:ext cx="2103381" cy="1191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2400" rIns="0" bIns="101600" numCol="1" spcCol="1270" anchor="b" anchorCtr="0">
          <a:noAutofit/>
        </a:bodyPr>
        <a:lstStyle/>
        <a:p>
          <a:pPr marL="0" lvl="0" indent="0" algn="l" defTabSz="711200">
            <a:lnSpc>
              <a:spcPct val="90000"/>
            </a:lnSpc>
            <a:spcBef>
              <a:spcPct val="0"/>
            </a:spcBef>
            <a:spcAft>
              <a:spcPct val="35000"/>
            </a:spcAft>
            <a:buNone/>
          </a:pPr>
          <a:r>
            <a:rPr lang="en-US" sz="1600" kern="1200" dirty="0"/>
            <a:t>Autoencoders (Resurgence In 2006)</a:t>
          </a:r>
        </a:p>
        <a:p>
          <a:pPr marL="57150" lvl="1" indent="-57150" algn="l" defTabSz="488950">
            <a:lnSpc>
              <a:spcPct val="90000"/>
            </a:lnSpc>
            <a:spcBef>
              <a:spcPct val="0"/>
            </a:spcBef>
            <a:spcAft>
              <a:spcPct val="15000"/>
            </a:spcAft>
            <a:buChar char="•"/>
          </a:pPr>
          <a:r>
            <a:rPr lang="en-US" sz="1100" kern="1200" dirty="0"/>
            <a:t>Neural networks learn efficient coding by compressing input data gain prominence in 2006 from deep learning advancements [3].</a:t>
          </a:r>
        </a:p>
      </dsp:txBody>
      <dsp:txXfrm>
        <a:off x="4210966" y="2012394"/>
        <a:ext cx="2103381" cy="1191337"/>
      </dsp:txXfrm>
    </dsp:sp>
    <dsp:sp modelId="{89C4EB16-9AED-874A-A947-1DB9BBF611A9}">
      <dsp:nvSpPr>
        <dsp:cNvPr id="0" name=""/>
        <dsp:cNvSpPr/>
      </dsp:nvSpPr>
      <dsp:spPr>
        <a:xfrm>
          <a:off x="4210966" y="3203731"/>
          <a:ext cx="2103381" cy="418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52400" bIns="0" numCol="1" spcCol="1270" anchor="ctr" anchorCtr="0">
          <a:noAutofit/>
        </a:bodyPr>
        <a:lstStyle/>
        <a:p>
          <a:pPr marL="0" lvl="0" indent="0" algn="l" defTabSz="1066800">
            <a:lnSpc>
              <a:spcPct val="90000"/>
            </a:lnSpc>
            <a:spcBef>
              <a:spcPct val="0"/>
            </a:spcBef>
            <a:spcAft>
              <a:spcPct val="35000"/>
            </a:spcAft>
            <a:buNone/>
            <a:defRPr b="1"/>
          </a:pPr>
          <a:r>
            <a:rPr lang="en-US" sz="2400" kern="1200" dirty="0"/>
            <a:t>1980s</a:t>
          </a:r>
        </a:p>
      </dsp:txBody>
      <dsp:txXfrm>
        <a:off x="4210966" y="3203731"/>
        <a:ext cx="2103381" cy="418577"/>
      </dsp:txXfrm>
    </dsp:sp>
    <dsp:sp modelId="{2087836D-842C-E147-9FC9-69D0B56FBBD8}">
      <dsp:nvSpPr>
        <dsp:cNvPr id="0" name=""/>
        <dsp:cNvSpPr/>
      </dsp:nvSpPr>
      <dsp:spPr>
        <a:xfrm>
          <a:off x="4001677" y="2012394"/>
          <a:ext cx="0" cy="1191337"/>
        </a:xfrm>
        <a:prstGeom prst="line">
          <a:avLst/>
        </a:prstGeom>
        <a:noFill/>
        <a:ln w="12700" cap="flat" cmpd="sng" algn="ctr">
          <a:solidFill>
            <a:schemeClr val="accent2">
              <a:hueOff val="-1874654"/>
              <a:satOff val="-3609"/>
              <a:lumOff val="252"/>
              <a:alphaOff val="0"/>
            </a:schemeClr>
          </a:solidFill>
          <a:prstDash val="dash"/>
        </a:ln>
        <a:effectLst/>
      </dsp:spPr>
      <dsp:style>
        <a:lnRef idx="1">
          <a:scrgbClr r="0" g="0" b="0"/>
        </a:lnRef>
        <a:fillRef idx="0">
          <a:scrgbClr r="0" g="0" b="0"/>
        </a:fillRef>
        <a:effectRef idx="0">
          <a:scrgbClr r="0" g="0" b="0"/>
        </a:effectRef>
        <a:fontRef idx="minor"/>
      </dsp:style>
    </dsp:sp>
    <dsp:sp modelId="{00259934-9B2C-B04A-AC49-636012FBF658}">
      <dsp:nvSpPr>
        <dsp:cNvPr id="0" name=""/>
        <dsp:cNvSpPr/>
      </dsp:nvSpPr>
      <dsp:spPr>
        <a:xfrm>
          <a:off x="3964005" y="1974721"/>
          <a:ext cx="75344" cy="75344"/>
        </a:xfrm>
        <a:prstGeom prst="ellipse">
          <a:avLst/>
        </a:prstGeom>
        <a:solidFill>
          <a:schemeClr val="accent2">
            <a:hueOff val="-1874654"/>
            <a:satOff val="-3609"/>
            <a:lumOff val="252"/>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377927-6CE2-C746-8640-C29B50AEA05A}">
      <dsp:nvSpPr>
        <dsp:cNvPr id="0" name=""/>
        <dsp:cNvSpPr/>
      </dsp:nvSpPr>
      <dsp:spPr>
        <a:xfrm rot="8100000">
          <a:off x="5116590" y="463778"/>
          <a:ext cx="295979" cy="295979"/>
        </a:xfrm>
        <a:prstGeom prst="teardrop">
          <a:avLst>
            <a:gd name="adj" fmla="val 115000"/>
          </a:avLst>
        </a:prstGeom>
        <a:solidFill>
          <a:schemeClr val="accent2">
            <a:hueOff val="-2499539"/>
            <a:satOff val="-4811"/>
            <a:lumOff val="336"/>
            <a:alphaOff val="0"/>
          </a:schemeClr>
        </a:solidFill>
        <a:ln w="15875" cap="flat" cmpd="sng" algn="ctr">
          <a:solidFill>
            <a:schemeClr val="accent2">
              <a:hueOff val="-2499539"/>
              <a:satOff val="-4811"/>
              <a:lumOff val="33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CF5C6A-4955-064F-9D77-57F53390CB6C}">
      <dsp:nvSpPr>
        <dsp:cNvPr id="0" name=""/>
        <dsp:cNvSpPr/>
      </dsp:nvSpPr>
      <dsp:spPr>
        <a:xfrm>
          <a:off x="5149471" y="496658"/>
          <a:ext cx="230217" cy="230217"/>
        </a:xfrm>
        <a:prstGeom prst="ellipse">
          <a:avLst/>
        </a:prstGeom>
        <a:solidFill>
          <a:schemeClr val="lt1">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941BEE1B-F68C-2243-A359-D10FD261B59B}">
      <dsp:nvSpPr>
        <dsp:cNvPr id="0" name=""/>
        <dsp:cNvSpPr/>
      </dsp:nvSpPr>
      <dsp:spPr>
        <a:xfrm>
          <a:off x="5473869" y="821056"/>
          <a:ext cx="2103381" cy="1191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1600" rIns="101600" bIns="152400" numCol="1" spcCol="1270" anchor="t" anchorCtr="0">
          <a:noAutofit/>
        </a:bodyPr>
        <a:lstStyle/>
        <a:p>
          <a:pPr marL="0" lvl="0" indent="0" algn="l" defTabSz="711200">
            <a:lnSpc>
              <a:spcPct val="90000"/>
            </a:lnSpc>
            <a:spcBef>
              <a:spcPct val="0"/>
            </a:spcBef>
            <a:spcAft>
              <a:spcPct val="35000"/>
            </a:spcAft>
            <a:buNone/>
          </a:pPr>
          <a:r>
            <a:rPr lang="en-US" sz="1600" b="0" u="sng" kern="1200" dirty="0">
              <a:solidFill>
                <a:srgbClr val="FF0000"/>
              </a:solidFill>
            </a:rPr>
            <a:t>Kernel Principal Component Analysis</a:t>
          </a:r>
        </a:p>
        <a:p>
          <a:pPr marL="57150" lvl="1" indent="-57150" algn="l" defTabSz="488950">
            <a:lnSpc>
              <a:spcPct val="90000"/>
            </a:lnSpc>
            <a:spcBef>
              <a:spcPct val="0"/>
            </a:spcBef>
            <a:spcAft>
              <a:spcPct val="15000"/>
            </a:spcAft>
            <a:buChar char="•"/>
          </a:pPr>
          <a:r>
            <a:rPr lang="en-US" sz="1100" kern="1200" dirty="0"/>
            <a:t>Extends PCA to nonlinear distributions using kernel methods [4].</a:t>
          </a:r>
        </a:p>
      </dsp:txBody>
      <dsp:txXfrm>
        <a:off x="5473869" y="821056"/>
        <a:ext cx="2103381" cy="1191337"/>
      </dsp:txXfrm>
    </dsp:sp>
    <dsp:sp modelId="{B3E5B7C7-457A-BC41-8CFA-C97CE8022ACA}">
      <dsp:nvSpPr>
        <dsp:cNvPr id="0" name=""/>
        <dsp:cNvSpPr/>
      </dsp:nvSpPr>
      <dsp:spPr>
        <a:xfrm>
          <a:off x="5473869" y="402478"/>
          <a:ext cx="2103381" cy="418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52400" bIns="0" numCol="1" spcCol="1270" anchor="ctr" anchorCtr="0">
          <a:noAutofit/>
        </a:bodyPr>
        <a:lstStyle/>
        <a:p>
          <a:pPr marL="0" lvl="0" indent="0" algn="l" defTabSz="1066800">
            <a:lnSpc>
              <a:spcPct val="90000"/>
            </a:lnSpc>
            <a:spcBef>
              <a:spcPct val="0"/>
            </a:spcBef>
            <a:spcAft>
              <a:spcPct val="35000"/>
            </a:spcAft>
            <a:buNone/>
            <a:defRPr b="1"/>
          </a:pPr>
          <a:r>
            <a:rPr lang="en-US" sz="2400" kern="1200" dirty="0"/>
            <a:t>1998</a:t>
          </a:r>
        </a:p>
      </dsp:txBody>
      <dsp:txXfrm>
        <a:off x="5473869" y="402478"/>
        <a:ext cx="2103381" cy="418577"/>
      </dsp:txXfrm>
    </dsp:sp>
    <dsp:sp modelId="{8B69CB56-CEB1-414A-9F43-03C20C3DCB60}">
      <dsp:nvSpPr>
        <dsp:cNvPr id="0" name=""/>
        <dsp:cNvSpPr/>
      </dsp:nvSpPr>
      <dsp:spPr>
        <a:xfrm>
          <a:off x="5264580" y="821056"/>
          <a:ext cx="0" cy="1191337"/>
        </a:xfrm>
        <a:prstGeom prst="line">
          <a:avLst/>
        </a:prstGeom>
        <a:noFill/>
        <a:ln w="12700" cap="flat" cmpd="sng" algn="ctr">
          <a:solidFill>
            <a:schemeClr val="accent2">
              <a:hueOff val="-2499539"/>
              <a:satOff val="-4811"/>
              <a:lumOff val="336"/>
              <a:alphaOff val="0"/>
            </a:schemeClr>
          </a:solidFill>
          <a:prstDash val="dash"/>
        </a:ln>
        <a:effectLst/>
      </dsp:spPr>
      <dsp:style>
        <a:lnRef idx="1">
          <a:scrgbClr r="0" g="0" b="0"/>
        </a:lnRef>
        <a:fillRef idx="0">
          <a:scrgbClr r="0" g="0" b="0"/>
        </a:fillRef>
        <a:effectRef idx="0">
          <a:scrgbClr r="0" g="0" b="0"/>
        </a:effectRef>
        <a:fontRef idx="minor"/>
      </dsp:style>
    </dsp:sp>
    <dsp:sp modelId="{F4AA9A67-3A12-2744-A38A-970D07DF74FE}">
      <dsp:nvSpPr>
        <dsp:cNvPr id="0" name=""/>
        <dsp:cNvSpPr/>
      </dsp:nvSpPr>
      <dsp:spPr>
        <a:xfrm>
          <a:off x="5226908" y="1974721"/>
          <a:ext cx="75344" cy="75344"/>
        </a:xfrm>
        <a:prstGeom prst="ellipse">
          <a:avLst/>
        </a:prstGeom>
        <a:solidFill>
          <a:schemeClr val="accent2">
            <a:hueOff val="-2499539"/>
            <a:satOff val="-4811"/>
            <a:lumOff val="336"/>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A028FF-F845-234D-B7F9-51995463E7E3}">
      <dsp:nvSpPr>
        <dsp:cNvPr id="0" name=""/>
        <dsp:cNvSpPr/>
      </dsp:nvSpPr>
      <dsp:spPr>
        <a:xfrm rot="18900000">
          <a:off x="6379494" y="3265030"/>
          <a:ext cx="295979" cy="295979"/>
        </a:xfrm>
        <a:prstGeom prst="teardrop">
          <a:avLst>
            <a:gd name="adj" fmla="val 115000"/>
          </a:avLst>
        </a:prstGeom>
        <a:solidFill>
          <a:schemeClr val="accent2">
            <a:hueOff val="-3124423"/>
            <a:satOff val="-6014"/>
            <a:lumOff val="420"/>
            <a:alphaOff val="0"/>
          </a:schemeClr>
        </a:solidFill>
        <a:ln w="15875" cap="flat" cmpd="sng" algn="ctr">
          <a:solidFill>
            <a:schemeClr val="accent2">
              <a:hueOff val="-3124423"/>
              <a:satOff val="-6014"/>
              <a:lumOff val="42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7491CF-6F1E-144E-89FC-02B6217E3FD6}">
      <dsp:nvSpPr>
        <dsp:cNvPr id="0" name=""/>
        <dsp:cNvSpPr/>
      </dsp:nvSpPr>
      <dsp:spPr>
        <a:xfrm>
          <a:off x="6412374" y="3297911"/>
          <a:ext cx="230217" cy="230217"/>
        </a:xfrm>
        <a:prstGeom prst="ellipse">
          <a:avLst/>
        </a:prstGeom>
        <a:solidFill>
          <a:schemeClr val="lt1">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10224373-9DCC-9C4A-A3C5-CF845AC3488F}">
      <dsp:nvSpPr>
        <dsp:cNvPr id="0" name=""/>
        <dsp:cNvSpPr/>
      </dsp:nvSpPr>
      <dsp:spPr>
        <a:xfrm>
          <a:off x="6736772" y="2012394"/>
          <a:ext cx="2103381" cy="1191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2400" rIns="0" bIns="101600" numCol="1" spcCol="1270" anchor="b" anchorCtr="0">
          <a:noAutofit/>
        </a:bodyPr>
        <a:lstStyle/>
        <a:p>
          <a:pPr marL="0" lvl="0" indent="0" algn="l" defTabSz="711200">
            <a:lnSpc>
              <a:spcPct val="90000"/>
            </a:lnSpc>
            <a:spcBef>
              <a:spcPct val="0"/>
            </a:spcBef>
            <a:spcAft>
              <a:spcPct val="35000"/>
            </a:spcAft>
            <a:buNone/>
          </a:pPr>
          <a:r>
            <a:rPr lang="en-US" sz="1600" kern="1200"/>
            <a:t>Isomap</a:t>
          </a:r>
        </a:p>
        <a:p>
          <a:pPr marL="57150" lvl="1" indent="-57150" algn="l" defTabSz="488950">
            <a:lnSpc>
              <a:spcPct val="90000"/>
            </a:lnSpc>
            <a:spcBef>
              <a:spcPct val="0"/>
            </a:spcBef>
            <a:spcAft>
              <a:spcPct val="15000"/>
            </a:spcAft>
            <a:buChar char="•"/>
          </a:pPr>
          <a:r>
            <a:rPr lang="en-US" sz="1100" kern="1200" dirty="0"/>
            <a:t>MDS extension preserves geodesic distances, capturing manifold structure [2].</a:t>
          </a:r>
        </a:p>
      </dsp:txBody>
      <dsp:txXfrm>
        <a:off x="6736772" y="2012394"/>
        <a:ext cx="2103381" cy="1191337"/>
      </dsp:txXfrm>
    </dsp:sp>
    <dsp:sp modelId="{7AB3984B-5A04-B84C-A6D6-CB06393FF378}">
      <dsp:nvSpPr>
        <dsp:cNvPr id="0" name=""/>
        <dsp:cNvSpPr/>
      </dsp:nvSpPr>
      <dsp:spPr>
        <a:xfrm>
          <a:off x="6736772" y="3203731"/>
          <a:ext cx="2103381" cy="418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52400" bIns="0" numCol="1" spcCol="1270" anchor="ctr" anchorCtr="0">
          <a:noAutofit/>
        </a:bodyPr>
        <a:lstStyle/>
        <a:p>
          <a:pPr marL="0" lvl="0" indent="0" algn="l" defTabSz="1066800">
            <a:lnSpc>
              <a:spcPct val="90000"/>
            </a:lnSpc>
            <a:spcBef>
              <a:spcPct val="0"/>
            </a:spcBef>
            <a:spcAft>
              <a:spcPct val="35000"/>
            </a:spcAft>
            <a:buNone/>
            <a:defRPr b="1"/>
          </a:pPr>
          <a:r>
            <a:rPr lang="en-US" sz="2400" kern="1200" dirty="0"/>
            <a:t>2000</a:t>
          </a:r>
        </a:p>
      </dsp:txBody>
      <dsp:txXfrm>
        <a:off x="6736772" y="3203731"/>
        <a:ext cx="2103381" cy="418577"/>
      </dsp:txXfrm>
    </dsp:sp>
    <dsp:sp modelId="{B59D3DAE-9AB4-1741-B40D-617881F64385}">
      <dsp:nvSpPr>
        <dsp:cNvPr id="0" name=""/>
        <dsp:cNvSpPr/>
      </dsp:nvSpPr>
      <dsp:spPr>
        <a:xfrm>
          <a:off x="6527483" y="2012394"/>
          <a:ext cx="0" cy="1191337"/>
        </a:xfrm>
        <a:prstGeom prst="line">
          <a:avLst/>
        </a:prstGeom>
        <a:noFill/>
        <a:ln w="12700" cap="flat" cmpd="sng" algn="ctr">
          <a:solidFill>
            <a:schemeClr val="accent2">
              <a:hueOff val="-3124423"/>
              <a:satOff val="-6014"/>
              <a:lumOff val="420"/>
              <a:alphaOff val="0"/>
            </a:schemeClr>
          </a:solidFill>
          <a:prstDash val="dash"/>
        </a:ln>
        <a:effectLst/>
      </dsp:spPr>
      <dsp:style>
        <a:lnRef idx="1">
          <a:scrgbClr r="0" g="0" b="0"/>
        </a:lnRef>
        <a:fillRef idx="0">
          <a:scrgbClr r="0" g="0" b="0"/>
        </a:fillRef>
        <a:effectRef idx="0">
          <a:scrgbClr r="0" g="0" b="0"/>
        </a:effectRef>
        <a:fontRef idx="minor"/>
      </dsp:style>
    </dsp:sp>
    <dsp:sp modelId="{5C731CF0-8A4C-D14E-AD30-3392285D58E5}">
      <dsp:nvSpPr>
        <dsp:cNvPr id="0" name=""/>
        <dsp:cNvSpPr/>
      </dsp:nvSpPr>
      <dsp:spPr>
        <a:xfrm>
          <a:off x="6489811" y="1974721"/>
          <a:ext cx="75344" cy="75344"/>
        </a:xfrm>
        <a:prstGeom prst="ellipse">
          <a:avLst/>
        </a:prstGeom>
        <a:solidFill>
          <a:schemeClr val="accent2">
            <a:hueOff val="-3124423"/>
            <a:satOff val="-6014"/>
            <a:lumOff val="42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594E58-76D3-8546-829B-96590E373DEB}">
      <dsp:nvSpPr>
        <dsp:cNvPr id="0" name=""/>
        <dsp:cNvSpPr/>
      </dsp:nvSpPr>
      <dsp:spPr>
        <a:xfrm rot="8100000">
          <a:off x="7642397" y="463778"/>
          <a:ext cx="295979" cy="295979"/>
        </a:xfrm>
        <a:prstGeom prst="teardrop">
          <a:avLst>
            <a:gd name="adj" fmla="val 115000"/>
          </a:avLst>
        </a:prstGeom>
        <a:solidFill>
          <a:schemeClr val="accent2">
            <a:hueOff val="-3749308"/>
            <a:satOff val="-7217"/>
            <a:lumOff val="504"/>
            <a:alphaOff val="0"/>
          </a:schemeClr>
        </a:solidFill>
        <a:ln w="15875" cap="flat" cmpd="sng" algn="ctr">
          <a:solidFill>
            <a:schemeClr val="accent2">
              <a:hueOff val="-3749308"/>
              <a:satOff val="-7217"/>
              <a:lumOff val="50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90997A-4D2C-D549-803C-83CB6DC8F823}">
      <dsp:nvSpPr>
        <dsp:cNvPr id="0" name=""/>
        <dsp:cNvSpPr/>
      </dsp:nvSpPr>
      <dsp:spPr>
        <a:xfrm>
          <a:off x="7675277" y="496658"/>
          <a:ext cx="230217" cy="230217"/>
        </a:xfrm>
        <a:prstGeom prst="ellipse">
          <a:avLst/>
        </a:prstGeom>
        <a:solidFill>
          <a:schemeClr val="lt1">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1CA5D23B-4DA6-3A4E-8FC5-F323B451F023}">
      <dsp:nvSpPr>
        <dsp:cNvPr id="0" name=""/>
        <dsp:cNvSpPr/>
      </dsp:nvSpPr>
      <dsp:spPr>
        <a:xfrm>
          <a:off x="7999675" y="821056"/>
          <a:ext cx="2103381" cy="1191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1600" rIns="101600" bIns="152400" numCol="1" spcCol="1270" anchor="t" anchorCtr="0">
          <a:noAutofit/>
        </a:bodyPr>
        <a:lstStyle/>
        <a:p>
          <a:pPr marL="0" lvl="0" indent="0" algn="l" defTabSz="711200">
            <a:lnSpc>
              <a:spcPct val="90000"/>
            </a:lnSpc>
            <a:spcBef>
              <a:spcPct val="0"/>
            </a:spcBef>
            <a:spcAft>
              <a:spcPct val="35000"/>
            </a:spcAft>
            <a:buNone/>
          </a:pPr>
          <a:r>
            <a:rPr lang="en-US" sz="1600" b="0" u="sng" kern="1200" dirty="0">
              <a:solidFill>
                <a:srgbClr val="FF0000"/>
              </a:solidFill>
            </a:rPr>
            <a:t>t-Distributed Stochastic Embedding (t-SNE)</a:t>
          </a:r>
        </a:p>
        <a:p>
          <a:pPr marL="57150" lvl="1" indent="-57150" algn="l" defTabSz="488950">
            <a:lnSpc>
              <a:spcPct val="90000"/>
            </a:lnSpc>
            <a:spcBef>
              <a:spcPct val="0"/>
            </a:spcBef>
            <a:spcAft>
              <a:spcPct val="15000"/>
            </a:spcAft>
            <a:buChar char="•"/>
          </a:pPr>
          <a:r>
            <a:rPr lang="en-US" sz="1100" kern="1200" dirty="0"/>
            <a:t>Focuses on preserving local similarities for high-dimensional data visualization [5].</a:t>
          </a:r>
        </a:p>
      </dsp:txBody>
      <dsp:txXfrm>
        <a:off x="7999675" y="821056"/>
        <a:ext cx="2103381" cy="1191337"/>
      </dsp:txXfrm>
    </dsp:sp>
    <dsp:sp modelId="{A39FF463-21FA-4049-A439-D2D6B704144B}">
      <dsp:nvSpPr>
        <dsp:cNvPr id="0" name=""/>
        <dsp:cNvSpPr/>
      </dsp:nvSpPr>
      <dsp:spPr>
        <a:xfrm>
          <a:off x="7999675" y="402478"/>
          <a:ext cx="2103381" cy="418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52400" bIns="0" numCol="1" spcCol="1270" anchor="ctr" anchorCtr="0">
          <a:noAutofit/>
        </a:bodyPr>
        <a:lstStyle/>
        <a:p>
          <a:pPr marL="0" lvl="0" indent="0" algn="l" defTabSz="1066800">
            <a:lnSpc>
              <a:spcPct val="90000"/>
            </a:lnSpc>
            <a:spcBef>
              <a:spcPct val="0"/>
            </a:spcBef>
            <a:spcAft>
              <a:spcPct val="35000"/>
            </a:spcAft>
            <a:buNone/>
            <a:defRPr b="1"/>
          </a:pPr>
          <a:r>
            <a:rPr lang="en-US" sz="2400" kern="1200" dirty="0"/>
            <a:t>2008</a:t>
          </a:r>
        </a:p>
      </dsp:txBody>
      <dsp:txXfrm>
        <a:off x="7999675" y="402478"/>
        <a:ext cx="2103381" cy="418577"/>
      </dsp:txXfrm>
    </dsp:sp>
    <dsp:sp modelId="{C5773AA8-F77E-FD48-A740-3E3F251CDFFF}">
      <dsp:nvSpPr>
        <dsp:cNvPr id="0" name=""/>
        <dsp:cNvSpPr/>
      </dsp:nvSpPr>
      <dsp:spPr>
        <a:xfrm>
          <a:off x="7790386" y="821056"/>
          <a:ext cx="0" cy="1191337"/>
        </a:xfrm>
        <a:prstGeom prst="line">
          <a:avLst/>
        </a:prstGeom>
        <a:noFill/>
        <a:ln w="12700" cap="flat" cmpd="sng" algn="ctr">
          <a:solidFill>
            <a:schemeClr val="accent2">
              <a:hueOff val="-3749308"/>
              <a:satOff val="-7217"/>
              <a:lumOff val="504"/>
              <a:alphaOff val="0"/>
            </a:schemeClr>
          </a:solidFill>
          <a:prstDash val="dash"/>
        </a:ln>
        <a:effectLst/>
      </dsp:spPr>
      <dsp:style>
        <a:lnRef idx="1">
          <a:scrgbClr r="0" g="0" b="0"/>
        </a:lnRef>
        <a:fillRef idx="0">
          <a:scrgbClr r="0" g="0" b="0"/>
        </a:fillRef>
        <a:effectRef idx="0">
          <a:scrgbClr r="0" g="0" b="0"/>
        </a:effectRef>
        <a:fontRef idx="minor"/>
      </dsp:style>
    </dsp:sp>
    <dsp:sp modelId="{DF3F7228-8AB2-AE4B-97AC-D7A0ED943B31}">
      <dsp:nvSpPr>
        <dsp:cNvPr id="0" name=""/>
        <dsp:cNvSpPr/>
      </dsp:nvSpPr>
      <dsp:spPr>
        <a:xfrm>
          <a:off x="7752714" y="1974721"/>
          <a:ext cx="75344" cy="75344"/>
        </a:xfrm>
        <a:prstGeom prst="ellipse">
          <a:avLst/>
        </a:prstGeom>
        <a:solidFill>
          <a:schemeClr val="accent2">
            <a:hueOff val="-3749308"/>
            <a:satOff val="-7217"/>
            <a:lumOff val="504"/>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31F2CD-CE1F-D841-A314-E647C53ECDD8}">
      <dsp:nvSpPr>
        <dsp:cNvPr id="0" name=""/>
        <dsp:cNvSpPr/>
      </dsp:nvSpPr>
      <dsp:spPr>
        <a:xfrm rot="18900000">
          <a:off x="8905300" y="3265030"/>
          <a:ext cx="295979" cy="295979"/>
        </a:xfrm>
        <a:prstGeom prst="teardrop">
          <a:avLst>
            <a:gd name="adj" fmla="val 115000"/>
          </a:avLst>
        </a:prstGeom>
        <a:solidFill>
          <a:schemeClr val="accent2">
            <a:hueOff val="-4374192"/>
            <a:satOff val="-8420"/>
            <a:lumOff val="588"/>
            <a:alphaOff val="0"/>
          </a:schemeClr>
        </a:solidFill>
        <a:ln w="15875" cap="flat" cmpd="sng" algn="ctr">
          <a:solidFill>
            <a:schemeClr val="accent2">
              <a:hueOff val="-4374192"/>
              <a:satOff val="-8420"/>
              <a:lumOff val="58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055E6B-6536-2942-84CF-69105785B123}">
      <dsp:nvSpPr>
        <dsp:cNvPr id="0" name=""/>
        <dsp:cNvSpPr/>
      </dsp:nvSpPr>
      <dsp:spPr>
        <a:xfrm>
          <a:off x="8938180" y="3297911"/>
          <a:ext cx="230217" cy="230217"/>
        </a:xfrm>
        <a:prstGeom prst="ellipse">
          <a:avLst/>
        </a:prstGeom>
        <a:solidFill>
          <a:schemeClr val="lt1">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C01BD9BB-6F3F-FD4B-94B7-4383D822F95C}">
      <dsp:nvSpPr>
        <dsp:cNvPr id="0" name=""/>
        <dsp:cNvSpPr/>
      </dsp:nvSpPr>
      <dsp:spPr>
        <a:xfrm>
          <a:off x="9262578" y="2012394"/>
          <a:ext cx="2103381" cy="1191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2400" rIns="0" bIns="101600" numCol="1" spcCol="1270" anchor="b" anchorCtr="0">
          <a:noAutofit/>
        </a:bodyPr>
        <a:lstStyle/>
        <a:p>
          <a:pPr marL="0" lvl="0" indent="0" algn="l" defTabSz="711200">
            <a:lnSpc>
              <a:spcPct val="90000"/>
            </a:lnSpc>
            <a:spcBef>
              <a:spcPct val="0"/>
            </a:spcBef>
            <a:spcAft>
              <a:spcPct val="35000"/>
            </a:spcAft>
            <a:buNone/>
          </a:pPr>
          <a:r>
            <a:rPr lang="en-US" sz="1600" b="0" u="sng" kern="1200" dirty="0">
              <a:solidFill>
                <a:srgbClr val="FF0000"/>
              </a:solidFill>
            </a:rPr>
            <a:t>Uniform Manifold Approximation &amp; Projection (UMAP)</a:t>
          </a:r>
        </a:p>
        <a:p>
          <a:pPr marL="57150" lvl="1" indent="-57150" algn="l" defTabSz="488950">
            <a:lnSpc>
              <a:spcPct val="90000"/>
            </a:lnSpc>
            <a:spcBef>
              <a:spcPct val="0"/>
            </a:spcBef>
            <a:spcAft>
              <a:spcPct val="15000"/>
            </a:spcAft>
            <a:buChar char="•"/>
          </a:pPr>
          <a:r>
            <a:rPr lang="en-US" sz="1100" kern="1200" dirty="0"/>
            <a:t>Manifold learning preserves local and global data structures for clustering [6].</a:t>
          </a:r>
        </a:p>
      </dsp:txBody>
      <dsp:txXfrm>
        <a:off x="9262578" y="2012394"/>
        <a:ext cx="2103381" cy="1191337"/>
      </dsp:txXfrm>
    </dsp:sp>
    <dsp:sp modelId="{FDF4AA2D-CBBE-914A-B71D-0F82BD95CD70}">
      <dsp:nvSpPr>
        <dsp:cNvPr id="0" name=""/>
        <dsp:cNvSpPr/>
      </dsp:nvSpPr>
      <dsp:spPr>
        <a:xfrm>
          <a:off x="9262578" y="3203731"/>
          <a:ext cx="2103381" cy="418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52400" bIns="0" numCol="1" spcCol="1270" anchor="ctr" anchorCtr="0">
          <a:noAutofit/>
        </a:bodyPr>
        <a:lstStyle/>
        <a:p>
          <a:pPr marL="0" lvl="0" indent="0" algn="l" defTabSz="1066800">
            <a:lnSpc>
              <a:spcPct val="90000"/>
            </a:lnSpc>
            <a:spcBef>
              <a:spcPct val="0"/>
            </a:spcBef>
            <a:spcAft>
              <a:spcPct val="35000"/>
            </a:spcAft>
            <a:buNone/>
            <a:defRPr b="1"/>
          </a:pPr>
          <a:r>
            <a:rPr lang="en-US" sz="2400" kern="1200"/>
            <a:t>2018</a:t>
          </a:r>
        </a:p>
      </dsp:txBody>
      <dsp:txXfrm>
        <a:off x="9262578" y="3203731"/>
        <a:ext cx="2103381" cy="418577"/>
      </dsp:txXfrm>
    </dsp:sp>
    <dsp:sp modelId="{CF62E589-0132-5249-ADB9-29FC7921ABA7}">
      <dsp:nvSpPr>
        <dsp:cNvPr id="0" name=""/>
        <dsp:cNvSpPr/>
      </dsp:nvSpPr>
      <dsp:spPr>
        <a:xfrm>
          <a:off x="9053289" y="2012394"/>
          <a:ext cx="0" cy="1191337"/>
        </a:xfrm>
        <a:prstGeom prst="line">
          <a:avLst/>
        </a:prstGeom>
        <a:noFill/>
        <a:ln w="12700" cap="flat" cmpd="sng" algn="ctr">
          <a:solidFill>
            <a:schemeClr val="accent2">
              <a:hueOff val="-4374192"/>
              <a:satOff val="-8420"/>
              <a:lumOff val="588"/>
              <a:alphaOff val="0"/>
            </a:schemeClr>
          </a:solidFill>
          <a:prstDash val="dash"/>
        </a:ln>
        <a:effectLst/>
      </dsp:spPr>
      <dsp:style>
        <a:lnRef idx="1">
          <a:scrgbClr r="0" g="0" b="0"/>
        </a:lnRef>
        <a:fillRef idx="0">
          <a:scrgbClr r="0" g="0" b="0"/>
        </a:fillRef>
        <a:effectRef idx="0">
          <a:scrgbClr r="0" g="0" b="0"/>
        </a:effectRef>
        <a:fontRef idx="minor"/>
      </dsp:style>
    </dsp:sp>
    <dsp:sp modelId="{D7CB3EC4-3207-1647-B541-0A885A7EA1A8}">
      <dsp:nvSpPr>
        <dsp:cNvPr id="0" name=""/>
        <dsp:cNvSpPr/>
      </dsp:nvSpPr>
      <dsp:spPr>
        <a:xfrm>
          <a:off x="9015617" y="1974721"/>
          <a:ext cx="75344" cy="75344"/>
        </a:xfrm>
        <a:prstGeom prst="ellipse">
          <a:avLst/>
        </a:prstGeom>
        <a:solidFill>
          <a:schemeClr val="accent2">
            <a:hueOff val="-4374192"/>
            <a:satOff val="-8420"/>
            <a:lumOff val="588"/>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D80220-FEEC-43D6-BB1E-83D4FC8D70CC}">
      <dsp:nvSpPr>
        <dsp:cNvPr id="0" name=""/>
        <dsp:cNvSpPr/>
      </dsp:nvSpPr>
      <dsp:spPr>
        <a:xfrm>
          <a:off x="492771" y="0"/>
          <a:ext cx="1509048" cy="14494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dsp:spPr>
      <dsp:style>
        <a:lnRef idx="0">
          <a:scrgbClr r="0" g="0" b="0"/>
        </a:lnRef>
        <a:fillRef idx="3">
          <a:scrgbClr r="0" g="0" b="0"/>
        </a:fillRef>
        <a:effectRef idx="3">
          <a:scrgbClr r="0" g="0" b="0"/>
        </a:effectRef>
        <a:fontRef idx="minor">
          <a:schemeClr val="lt1"/>
        </a:fontRef>
      </dsp:style>
    </dsp:sp>
    <dsp:sp modelId="{07F1D748-45B2-46BA-81FA-520FE20F27D9}">
      <dsp:nvSpPr>
        <dsp:cNvPr id="0" name=""/>
        <dsp:cNvSpPr/>
      </dsp:nvSpPr>
      <dsp:spPr>
        <a:xfrm>
          <a:off x="492771" y="1574466"/>
          <a:ext cx="4311566" cy="621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100000"/>
            </a:lnSpc>
            <a:spcBef>
              <a:spcPct val="0"/>
            </a:spcBef>
            <a:spcAft>
              <a:spcPct val="35000"/>
            </a:spcAft>
            <a:buNone/>
            <a:defRPr b="1"/>
          </a:pPr>
          <a:r>
            <a:rPr lang="en-AE" sz="2200" kern="1200"/>
            <a:t>Evolution from Linear to Nonlinear Methods</a:t>
          </a:r>
          <a:endParaRPr lang="en-US" sz="2200" kern="1200"/>
        </a:p>
      </dsp:txBody>
      <dsp:txXfrm>
        <a:off x="492771" y="1574466"/>
        <a:ext cx="4311566" cy="621206"/>
      </dsp:txXfrm>
    </dsp:sp>
    <dsp:sp modelId="{EAA8FCC3-D64E-455C-9AF8-59C4A19DD16D}">
      <dsp:nvSpPr>
        <dsp:cNvPr id="0" name=""/>
        <dsp:cNvSpPr/>
      </dsp:nvSpPr>
      <dsp:spPr>
        <a:xfrm>
          <a:off x="492771" y="2253806"/>
          <a:ext cx="4311566" cy="775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AE" sz="1700" kern="1200"/>
            <a:t>Early methods focu</a:t>
          </a:r>
          <a:r>
            <a:rPr lang="en-US" sz="1700" kern="1200"/>
            <a:t>s</a:t>
          </a:r>
          <a:r>
            <a:rPr lang="en-AE" sz="1700" kern="1200"/>
            <a:t> on </a:t>
          </a:r>
          <a:r>
            <a:rPr lang="en-AE" sz="1700" b="1" u="sng" kern="1200"/>
            <a:t>linear transformations</a:t>
          </a:r>
          <a:r>
            <a:rPr lang="en-AE" sz="1700" kern="1200"/>
            <a:t>.</a:t>
          </a:r>
          <a:endParaRPr lang="en-US" sz="1700" kern="1200"/>
        </a:p>
        <a:p>
          <a:pPr marL="0" lvl="0" indent="0" algn="l" defTabSz="755650">
            <a:lnSpc>
              <a:spcPct val="100000"/>
            </a:lnSpc>
            <a:spcBef>
              <a:spcPct val="0"/>
            </a:spcBef>
            <a:spcAft>
              <a:spcPct val="35000"/>
            </a:spcAft>
            <a:buNone/>
          </a:pPr>
          <a:r>
            <a:rPr lang="en-US" sz="1700" b="1" u="sng" kern="1200"/>
            <a:t>Nonlinear methods</a:t>
          </a:r>
          <a:r>
            <a:rPr lang="en-US" sz="1700" kern="1200"/>
            <a:t> evolved to undercover complex and high dimensional data structures.</a:t>
          </a:r>
        </a:p>
      </dsp:txBody>
      <dsp:txXfrm>
        <a:off x="492771" y="2253806"/>
        <a:ext cx="4311566" cy="775260"/>
      </dsp:txXfrm>
    </dsp:sp>
    <dsp:sp modelId="{5475E850-3BAC-4A05-A12D-3225118ACEA6}">
      <dsp:nvSpPr>
        <dsp:cNvPr id="0" name=""/>
        <dsp:cNvSpPr/>
      </dsp:nvSpPr>
      <dsp:spPr>
        <a:xfrm>
          <a:off x="5558862" y="61204"/>
          <a:ext cx="1509048" cy="1449480"/>
        </a:xfrm>
        <a:prstGeom prst="quadArrowCallout">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t="-2000" b="-2000"/>
          </a:stretch>
        </a:blipFill>
        <a:ln>
          <a:noFill/>
        </a:ln>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dsp:spPr>
      <dsp:style>
        <a:lnRef idx="0">
          <a:scrgbClr r="0" g="0" b="0"/>
        </a:lnRef>
        <a:fillRef idx="3">
          <a:scrgbClr r="0" g="0" b="0"/>
        </a:fillRef>
        <a:effectRef idx="3">
          <a:scrgbClr r="0" g="0" b="0"/>
        </a:effectRef>
        <a:fontRef idx="minor">
          <a:schemeClr val="lt1"/>
        </a:fontRef>
      </dsp:style>
    </dsp:sp>
    <dsp:sp modelId="{107FDF65-917A-47BA-910E-3AF1E56BE1C1}">
      <dsp:nvSpPr>
        <dsp:cNvPr id="0" name=""/>
        <dsp:cNvSpPr/>
      </dsp:nvSpPr>
      <dsp:spPr>
        <a:xfrm>
          <a:off x="5558862" y="1635671"/>
          <a:ext cx="4311566" cy="621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100000"/>
            </a:lnSpc>
            <a:spcBef>
              <a:spcPct val="0"/>
            </a:spcBef>
            <a:spcAft>
              <a:spcPct val="35000"/>
            </a:spcAft>
            <a:buNone/>
            <a:defRPr b="1"/>
          </a:pPr>
          <a:r>
            <a:rPr lang="en-AE" sz="2200" kern="1200" dirty="0"/>
            <a:t>Various Fields</a:t>
          </a:r>
          <a:endParaRPr lang="en-US" sz="2200" kern="1200" dirty="0"/>
        </a:p>
      </dsp:txBody>
      <dsp:txXfrm>
        <a:off x="5558862" y="1635671"/>
        <a:ext cx="4311566" cy="621206"/>
      </dsp:txXfrm>
    </dsp:sp>
    <dsp:sp modelId="{7BF43DB7-DA1C-4C8E-85C5-392F765E9E28}">
      <dsp:nvSpPr>
        <dsp:cNvPr id="0" name=""/>
        <dsp:cNvSpPr/>
      </dsp:nvSpPr>
      <dsp:spPr>
        <a:xfrm>
          <a:off x="5558862" y="2315010"/>
          <a:ext cx="4311566" cy="652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dirty="0"/>
            <a:t>Autoencoders and </a:t>
          </a:r>
          <a:r>
            <a:rPr lang="en-US" sz="1700" kern="1200" dirty="0" err="1"/>
            <a:t>Isomap</a:t>
          </a:r>
          <a:r>
            <a:rPr lang="en-US" sz="1700" kern="1200" dirty="0"/>
            <a:t> have enhanced feature extraction and image reconstruction in </a:t>
          </a:r>
          <a:r>
            <a:rPr lang="en-US" sz="1700" b="1" u="sng" kern="1200" dirty="0"/>
            <a:t>image processing</a:t>
          </a:r>
          <a:r>
            <a:rPr lang="en-US" sz="1700" kern="1200" dirty="0"/>
            <a:t>.</a:t>
          </a:r>
        </a:p>
        <a:p>
          <a:pPr marL="0" lvl="0" indent="0" algn="l" defTabSz="755650">
            <a:lnSpc>
              <a:spcPct val="100000"/>
            </a:lnSpc>
            <a:spcBef>
              <a:spcPct val="0"/>
            </a:spcBef>
            <a:spcAft>
              <a:spcPct val="35000"/>
            </a:spcAft>
            <a:buNone/>
          </a:pPr>
          <a:r>
            <a:rPr lang="en-US" sz="1700" kern="1200" dirty="0"/>
            <a:t>In </a:t>
          </a:r>
          <a:r>
            <a:rPr lang="en-US" sz="1700" b="1" u="sng" kern="1200" dirty="0"/>
            <a:t>natural language processing</a:t>
          </a:r>
          <a:r>
            <a:rPr lang="en-US" sz="1700" kern="1200" dirty="0"/>
            <a:t>, techniques like t-SNE and UMAP have improved the visualization of word embeddings.</a:t>
          </a:r>
        </a:p>
        <a:p>
          <a:pPr marL="0" lvl="0" indent="0" algn="l" defTabSz="755650">
            <a:lnSpc>
              <a:spcPct val="100000"/>
            </a:lnSpc>
            <a:spcBef>
              <a:spcPct val="0"/>
            </a:spcBef>
            <a:spcAft>
              <a:spcPct val="35000"/>
            </a:spcAft>
            <a:buNone/>
          </a:pPr>
          <a:r>
            <a:rPr lang="en-US" sz="1700" kern="1200" dirty="0"/>
            <a:t>PCA and Kernel PCA have been instrumental in analyzing gene expression data in </a:t>
          </a:r>
          <a:r>
            <a:rPr lang="en-US" sz="1700" b="1" u="sng" kern="1200" dirty="0"/>
            <a:t>genomics</a:t>
          </a:r>
          <a:r>
            <a:rPr lang="en-US" sz="1700" kern="1200" dirty="0"/>
            <a:t>.</a:t>
          </a:r>
        </a:p>
      </dsp:txBody>
      <dsp:txXfrm>
        <a:off x="5558862" y="2315010"/>
        <a:ext cx="4311566" cy="6528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338D17-05DE-C742-906C-1A4684ECB7C4}">
      <dsp:nvSpPr>
        <dsp:cNvPr id="0" name=""/>
        <dsp:cNvSpPr/>
      </dsp:nvSpPr>
      <dsp:spPr>
        <a:xfrm>
          <a:off x="3112678" y="621605"/>
          <a:ext cx="480320" cy="91440"/>
        </a:xfrm>
        <a:custGeom>
          <a:avLst/>
          <a:gdLst/>
          <a:ahLst/>
          <a:cxnLst/>
          <a:rect l="0" t="0" r="0" b="0"/>
          <a:pathLst>
            <a:path>
              <a:moveTo>
                <a:pt x="0" y="45720"/>
              </a:moveTo>
              <a:lnTo>
                <a:pt x="480320"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40065" y="664770"/>
        <a:ext cx="25546" cy="5109"/>
      </dsp:txXfrm>
    </dsp:sp>
    <dsp:sp modelId="{B4A0C69B-0B37-A643-8D36-75C293F0C3CB}">
      <dsp:nvSpPr>
        <dsp:cNvPr id="0" name=""/>
        <dsp:cNvSpPr/>
      </dsp:nvSpPr>
      <dsp:spPr>
        <a:xfrm>
          <a:off x="893083" y="906"/>
          <a:ext cx="2221395" cy="1332837"/>
        </a:xfrm>
        <a:prstGeom prst="rect">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08850" tIns="114257" rIns="108850" bIns="114257" numCol="1" spcCol="1270" anchor="ctr" anchorCtr="0">
          <a:noAutofit/>
        </a:bodyPr>
        <a:lstStyle/>
        <a:p>
          <a:pPr marL="0" lvl="0" indent="0" algn="ctr" defTabSz="577850">
            <a:lnSpc>
              <a:spcPct val="90000"/>
            </a:lnSpc>
            <a:spcBef>
              <a:spcPct val="0"/>
            </a:spcBef>
            <a:spcAft>
              <a:spcPct val="35000"/>
            </a:spcAft>
            <a:buNone/>
          </a:pPr>
          <a:r>
            <a:rPr lang="en-US" sz="1300" kern="1200" baseline="0" dirty="0"/>
            <a:t>Centralize the dataset by taking the mean as </a:t>
          </a:r>
          <a14:m xmlns:a14="http://schemas.microsoft.com/office/drawing/2010/main">
            <m:oMath xmlns:m="http://schemas.openxmlformats.org/officeDocument/2006/math">
              <m:sSub>
                <m:sSubPr>
                  <m:ctrlPr>
                    <a:rPr lang="en-US" sz="1300" i="1" kern="1200" baseline="0">
                      <a:latin typeface="Cambria Math" panose="02040503050406030204" pitchFamily="18" charset="0"/>
                    </a:rPr>
                  </m:ctrlPr>
                </m:sSubPr>
                <m:e>
                  <m:acc>
                    <m:accPr>
                      <m:chr m:val="̅"/>
                      <m:ctrlPr>
                        <a:rPr lang="en-US" sz="1300" i="1" kern="1200" baseline="0">
                          <a:latin typeface="Cambria Math" panose="02040503050406030204" pitchFamily="18" charset="0"/>
                        </a:rPr>
                      </m:ctrlPr>
                    </m:accPr>
                    <m:e>
                      <m:r>
                        <a:rPr lang="en-US" sz="1300" i="1" kern="1200" baseline="0">
                          <a:latin typeface="Cambria Math" panose="02040503050406030204" pitchFamily="18" charset="0"/>
                        </a:rPr>
                        <m:t>𝑋</m:t>
                      </m:r>
                    </m:e>
                  </m:acc>
                </m:e>
                <m:sub>
                  <m:r>
                    <a:rPr lang="en-US" sz="1300" i="1" kern="1200" baseline="0">
                      <a:latin typeface="Cambria Math" panose="02040503050406030204" pitchFamily="18" charset="0"/>
                    </a:rPr>
                    <m:t>𝑖</m:t>
                  </m:r>
                </m:sub>
              </m:sSub>
            </m:oMath>
          </a14:m>
          <a:r>
            <a:rPr lang="en-US" sz="1300" kern="1200" baseline="0" dirty="0"/>
            <a:t> of each feature to centralize it by subtracting them from each sample, we’ll call this </a:t>
          </a:r>
          <a14:m xmlns:a14="http://schemas.microsoft.com/office/drawing/2010/main">
            <m:oMath xmlns:m="http://schemas.openxmlformats.org/officeDocument/2006/math">
              <m:sSub>
                <m:sSubPr>
                  <m:ctrlPr>
                    <a:rPr lang="en-US" sz="1300" b="0" i="1" kern="1200" baseline="0">
                      <a:latin typeface="Cambria Math" panose="02040503050406030204" pitchFamily="18" charset="0"/>
                    </a:rPr>
                  </m:ctrlPr>
                </m:sSubPr>
                <m:e>
                  <m:acc>
                    <m:accPr>
                      <m:chr m:val="̂"/>
                      <m:ctrlPr>
                        <a:rPr lang="en-US" sz="1300" b="0" i="1" kern="1200" baseline="0">
                          <a:latin typeface="Cambria Math" panose="02040503050406030204" pitchFamily="18" charset="0"/>
                        </a:rPr>
                      </m:ctrlPr>
                    </m:accPr>
                    <m:e>
                      <m:r>
                        <a:rPr lang="en-US" sz="1300" b="0" i="1" kern="1200" baseline="0">
                          <a:latin typeface="Cambria Math" panose="02040503050406030204" pitchFamily="18" charset="0"/>
                        </a:rPr>
                        <m:t>𝑋</m:t>
                      </m:r>
                    </m:e>
                  </m:acc>
                </m:e>
                <m:sub>
                  <m:r>
                    <a:rPr lang="en-US" sz="1300" b="0" i="1" kern="1200" baseline="0">
                      <a:latin typeface="Cambria Math" panose="02040503050406030204" pitchFamily="18" charset="0"/>
                    </a:rPr>
                    <m:t>𝑖</m:t>
                  </m:r>
                  <m:r>
                    <a:rPr lang="en-US" sz="1300" b="0" i="1" kern="1200" baseline="0">
                      <a:latin typeface="Cambria Math" panose="02040503050406030204" pitchFamily="18" charset="0"/>
                    </a:rPr>
                    <m:t>,</m:t>
                  </m:r>
                  <m:r>
                    <a:rPr lang="en-US" sz="1300" b="0" i="1" kern="1200" baseline="0">
                      <a:latin typeface="Cambria Math" panose="02040503050406030204" pitchFamily="18" charset="0"/>
                    </a:rPr>
                    <m:t>𝑛</m:t>
                  </m:r>
                </m:sub>
              </m:sSub>
              <m:r>
                <a:rPr lang="en-US" sz="1300" b="0" i="1" kern="1200" baseline="0">
                  <a:latin typeface="Cambria Math" panose="02040503050406030204" pitchFamily="18" charset="0"/>
                </a:rPr>
                <m:t>=</m:t>
              </m:r>
              <m:sSub>
                <m:sSubPr>
                  <m:ctrlPr>
                    <a:rPr lang="en-US" sz="1300" b="0" i="1" kern="1200" baseline="0">
                      <a:latin typeface="Cambria Math" panose="02040503050406030204" pitchFamily="18" charset="0"/>
                    </a:rPr>
                  </m:ctrlPr>
                </m:sSubPr>
                <m:e>
                  <m:r>
                    <a:rPr lang="en-US" sz="1300" b="0" i="1" kern="1200" baseline="0">
                      <a:latin typeface="Cambria Math" panose="02040503050406030204" pitchFamily="18" charset="0"/>
                    </a:rPr>
                    <m:t>𝑋</m:t>
                  </m:r>
                </m:e>
                <m:sub>
                  <m:r>
                    <a:rPr lang="en-US" sz="1300" b="0" i="1" kern="1200" baseline="0">
                      <a:latin typeface="Cambria Math" panose="02040503050406030204" pitchFamily="18" charset="0"/>
                    </a:rPr>
                    <m:t>𝑖</m:t>
                  </m:r>
                  <m:r>
                    <a:rPr lang="en-US" sz="1300" b="0" i="1" kern="1200" baseline="0">
                      <a:latin typeface="Cambria Math" panose="02040503050406030204" pitchFamily="18" charset="0"/>
                    </a:rPr>
                    <m:t>,</m:t>
                  </m:r>
                  <m:r>
                    <a:rPr lang="en-US" sz="1300" b="0" i="1" kern="1200" baseline="0">
                      <a:latin typeface="Cambria Math" panose="02040503050406030204" pitchFamily="18" charset="0"/>
                    </a:rPr>
                    <m:t>𝑛</m:t>
                  </m:r>
                </m:sub>
              </m:sSub>
              <m:r>
                <a:rPr lang="en-US" sz="1300" i="1" kern="1200" baseline="0">
                  <a:latin typeface="Cambria Math" panose="02040503050406030204" pitchFamily="18" charset="0"/>
                </a:rPr>
                <m:t>−</m:t>
              </m:r>
              <m:sSub>
                <m:sSubPr>
                  <m:ctrlPr>
                    <a:rPr lang="en-US" sz="1300" i="1" kern="1200" baseline="0">
                      <a:latin typeface="Cambria Math" panose="02040503050406030204" pitchFamily="18" charset="0"/>
                    </a:rPr>
                  </m:ctrlPr>
                </m:sSubPr>
                <m:e>
                  <m:acc>
                    <m:accPr>
                      <m:chr m:val="̅"/>
                      <m:ctrlPr>
                        <a:rPr lang="en-US" sz="1300" i="1" kern="1200" baseline="0">
                          <a:latin typeface="Cambria Math" panose="02040503050406030204" pitchFamily="18" charset="0"/>
                        </a:rPr>
                      </m:ctrlPr>
                    </m:accPr>
                    <m:e>
                      <m:r>
                        <a:rPr lang="en-US" sz="1300" i="1" kern="1200" baseline="0">
                          <a:latin typeface="Cambria Math" panose="02040503050406030204" pitchFamily="18" charset="0"/>
                        </a:rPr>
                        <m:t>𝑋</m:t>
                      </m:r>
                    </m:e>
                  </m:acc>
                </m:e>
                <m:sub>
                  <m:r>
                    <a:rPr lang="en-US" sz="1300" i="1" kern="1200" baseline="0">
                      <a:latin typeface="Cambria Math" panose="02040503050406030204" pitchFamily="18" charset="0"/>
                    </a:rPr>
                    <m:t>𝑖</m:t>
                  </m:r>
                </m:sub>
              </m:sSub>
            </m:oMath>
          </a14:m>
          <a:r>
            <a:rPr lang="en-US" sz="1300" kern="1200" baseline="0" dirty="0"/>
            <a:t>.</a:t>
          </a:r>
          <a:endParaRPr lang="en-JO" sz="1300" kern="1200" dirty="0"/>
        </a:p>
      </dsp:txBody>
      <dsp:txXfrm>
        <a:off x="893083" y="906"/>
        <a:ext cx="2221395" cy="1332837"/>
      </dsp:txXfrm>
    </dsp:sp>
    <dsp:sp modelId="{7D107FEE-5D5C-9841-BB29-CBE9F01651DF}">
      <dsp:nvSpPr>
        <dsp:cNvPr id="0" name=""/>
        <dsp:cNvSpPr/>
      </dsp:nvSpPr>
      <dsp:spPr>
        <a:xfrm>
          <a:off x="2003780" y="1331943"/>
          <a:ext cx="2732316" cy="480320"/>
        </a:xfrm>
        <a:custGeom>
          <a:avLst/>
          <a:gdLst/>
          <a:ahLst/>
          <a:cxnLst/>
          <a:rect l="0" t="0" r="0" b="0"/>
          <a:pathLst>
            <a:path>
              <a:moveTo>
                <a:pt x="2732316" y="0"/>
              </a:moveTo>
              <a:lnTo>
                <a:pt x="2732316" y="257260"/>
              </a:lnTo>
              <a:lnTo>
                <a:pt x="0" y="257260"/>
              </a:lnTo>
              <a:lnTo>
                <a:pt x="0" y="4803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00447" y="1569549"/>
        <a:ext cx="138983" cy="5109"/>
      </dsp:txXfrm>
    </dsp:sp>
    <dsp:sp modelId="{D90460EB-DF46-FE4E-A6E9-2858454F0A40}">
      <dsp:nvSpPr>
        <dsp:cNvPr id="0" name=""/>
        <dsp:cNvSpPr/>
      </dsp:nvSpPr>
      <dsp:spPr>
        <a:xfrm>
          <a:off x="3625399" y="906"/>
          <a:ext cx="2221395" cy="1332837"/>
        </a:xfrm>
        <a:prstGeom prst="rect">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08850" tIns="114257" rIns="108850" bIns="114257" numCol="1" spcCol="1270" anchor="ctr" anchorCtr="0">
          <a:noAutofit/>
        </a:bodyPr>
        <a:lstStyle/>
        <a:p>
          <a:pPr marL="0" lvl="0" indent="0" algn="ctr" defTabSz="577850">
            <a:lnSpc>
              <a:spcPct val="90000"/>
            </a:lnSpc>
            <a:spcBef>
              <a:spcPct val="0"/>
            </a:spcBef>
            <a:spcAft>
              <a:spcPct val="35000"/>
            </a:spcAft>
            <a:buNone/>
          </a:pPr>
          <a:r>
            <a:rPr lang="en-US" sz="1300" kern="1200" baseline="0"/>
            <a:t>Find the covariance matrix by this: </a:t>
          </a:r>
          <a14:m xmlns:a14="http://schemas.microsoft.com/office/drawing/2010/main">
            <m:oMath xmlns:m="http://schemas.openxmlformats.org/officeDocument/2006/math">
              <m:r>
                <a:rPr lang="en-US" sz="1300" b="0" i="1" kern="1200" baseline="0">
                  <a:latin typeface="Cambria Math" panose="02040503050406030204" pitchFamily="18" charset="0"/>
                </a:rPr>
                <m:t>𝐶</m:t>
              </m:r>
              <m:r>
                <a:rPr lang="en-US" sz="1300" b="0" i="1" kern="1200" baseline="0">
                  <a:latin typeface="Cambria Math" panose="02040503050406030204" pitchFamily="18" charset="0"/>
                </a:rPr>
                <m:t>=</m:t>
              </m:r>
              <m:f>
                <m:fPr>
                  <m:ctrlPr>
                    <a:rPr lang="en-US" sz="1300" b="0" i="1" kern="1200" baseline="0">
                      <a:latin typeface="Cambria Math" panose="02040503050406030204" pitchFamily="18" charset="0"/>
                    </a:rPr>
                  </m:ctrlPr>
                </m:fPr>
                <m:num>
                  <m:r>
                    <a:rPr lang="en-US" sz="1300" b="0" i="1" kern="1200" baseline="0">
                      <a:latin typeface="Cambria Math" panose="02040503050406030204" pitchFamily="18" charset="0"/>
                    </a:rPr>
                    <m:t>1</m:t>
                  </m:r>
                </m:num>
                <m:den>
                  <m:r>
                    <a:rPr lang="en-US" sz="1300" b="0" i="1" kern="1200" baseline="0">
                      <a:latin typeface="Cambria Math" panose="02040503050406030204" pitchFamily="18" charset="0"/>
                    </a:rPr>
                    <m:t>𝑛</m:t>
                  </m:r>
                  <m:r>
                    <a:rPr lang="en-US" sz="1300" b="0" i="1" kern="1200" baseline="0">
                      <a:latin typeface="Cambria Math" panose="02040503050406030204" pitchFamily="18" charset="0"/>
                    </a:rPr>
                    <m:t>−1</m:t>
                  </m:r>
                </m:den>
              </m:f>
              <m:sSup>
                <m:sSupPr>
                  <m:ctrlPr>
                    <a:rPr lang="en-US" sz="1300" b="0" i="1" kern="1200" baseline="0">
                      <a:latin typeface="Cambria Math" panose="02040503050406030204" pitchFamily="18" charset="0"/>
                    </a:rPr>
                  </m:ctrlPr>
                </m:sSupPr>
                <m:e>
                  <m:acc>
                    <m:accPr>
                      <m:chr m:val="̂"/>
                      <m:ctrlPr>
                        <a:rPr lang="en-US" sz="1300" b="0" i="1" kern="1200" baseline="0">
                          <a:latin typeface="Cambria Math" panose="02040503050406030204" pitchFamily="18" charset="0"/>
                        </a:rPr>
                      </m:ctrlPr>
                    </m:accPr>
                    <m:e>
                      <m:r>
                        <a:rPr lang="en-US" sz="1300" b="0" i="1" kern="1200" baseline="0">
                          <a:latin typeface="Cambria Math" panose="02040503050406030204" pitchFamily="18" charset="0"/>
                        </a:rPr>
                        <m:t>𝑋</m:t>
                      </m:r>
                    </m:e>
                  </m:acc>
                </m:e>
                <m:sup>
                  <m:r>
                    <a:rPr lang="en-US" sz="1300" b="0" i="1" kern="1200" baseline="0">
                      <a:latin typeface="Cambria Math" panose="02040503050406030204" pitchFamily="18" charset="0"/>
                    </a:rPr>
                    <m:t>𝑇</m:t>
                  </m:r>
                </m:sup>
              </m:sSup>
              <m:acc>
                <m:accPr>
                  <m:chr m:val="̂"/>
                  <m:ctrlPr>
                    <a:rPr lang="en-US" sz="1300" b="0" i="1" kern="1200" baseline="0">
                      <a:latin typeface="Cambria Math" panose="02040503050406030204" pitchFamily="18" charset="0"/>
                    </a:rPr>
                  </m:ctrlPr>
                </m:accPr>
                <m:e>
                  <m:r>
                    <a:rPr lang="en-US" sz="1300" b="0" i="1" kern="1200" baseline="0">
                      <a:latin typeface="Cambria Math" panose="02040503050406030204" pitchFamily="18" charset="0"/>
                    </a:rPr>
                    <m:t>𝑋</m:t>
                  </m:r>
                </m:e>
              </m:acc>
            </m:oMath>
          </a14:m>
          <a:endParaRPr lang="en-JO" sz="1300" kern="1200"/>
        </a:p>
      </dsp:txBody>
      <dsp:txXfrm>
        <a:off x="3625399" y="906"/>
        <a:ext cx="2221395" cy="1332837"/>
      </dsp:txXfrm>
    </dsp:sp>
    <dsp:sp modelId="{7CD2C327-CE75-7E41-8C5B-8BB581E77FDE}">
      <dsp:nvSpPr>
        <dsp:cNvPr id="0" name=""/>
        <dsp:cNvSpPr/>
      </dsp:nvSpPr>
      <dsp:spPr>
        <a:xfrm>
          <a:off x="3112678" y="2465363"/>
          <a:ext cx="480320" cy="91440"/>
        </a:xfrm>
        <a:custGeom>
          <a:avLst/>
          <a:gdLst/>
          <a:ahLst/>
          <a:cxnLst/>
          <a:rect l="0" t="0" r="0" b="0"/>
          <a:pathLst>
            <a:path>
              <a:moveTo>
                <a:pt x="0" y="45720"/>
              </a:moveTo>
              <a:lnTo>
                <a:pt x="480320"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40065" y="2508528"/>
        <a:ext cx="25546" cy="5109"/>
      </dsp:txXfrm>
    </dsp:sp>
    <dsp:sp modelId="{49B6F1C7-EF3E-7742-9814-8522BF1629F9}">
      <dsp:nvSpPr>
        <dsp:cNvPr id="0" name=""/>
        <dsp:cNvSpPr/>
      </dsp:nvSpPr>
      <dsp:spPr>
        <a:xfrm>
          <a:off x="893083" y="1844664"/>
          <a:ext cx="2221395" cy="1332837"/>
        </a:xfrm>
        <a:prstGeom prst="rect">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08850" tIns="114257" rIns="108850" bIns="114257" numCol="1" spcCol="1270" anchor="ctr" anchorCtr="0">
          <a:noAutofit/>
        </a:bodyPr>
        <a:lstStyle/>
        <a:p>
          <a:pPr marL="0" lvl="0" indent="0" algn="ctr" defTabSz="577850">
            <a:lnSpc>
              <a:spcPct val="90000"/>
            </a:lnSpc>
            <a:spcBef>
              <a:spcPct val="0"/>
            </a:spcBef>
            <a:spcAft>
              <a:spcPct val="35000"/>
            </a:spcAft>
            <a:buNone/>
          </a:pPr>
          <a:r>
            <a:rPr lang="en-US" sz="1300" kern="1200" baseline="0" dirty="0"/>
            <a:t>Find the eigenvalues of the covariance matrix (</a:t>
          </a:r>
          <a14:m xmlns:a14="http://schemas.microsoft.com/office/drawing/2010/main">
            <m:oMath xmlns:m="http://schemas.openxmlformats.org/officeDocument/2006/math">
              <m:func>
                <m:funcPr>
                  <m:ctrlPr>
                    <a:rPr lang="en-US" sz="1300" b="0" i="1" kern="1200" baseline="0">
                      <a:latin typeface="Cambria Math" panose="02040503050406030204" pitchFamily="18" charset="0"/>
                    </a:rPr>
                  </m:ctrlPr>
                </m:funcPr>
                <m:fName>
                  <m:r>
                    <m:rPr>
                      <m:sty m:val="p"/>
                    </m:rPr>
                    <a:rPr lang="en-US" sz="1300" b="0" i="0" kern="1200" baseline="0">
                      <a:latin typeface="Cambria Math" panose="02040503050406030204" pitchFamily="18" charset="0"/>
                    </a:rPr>
                    <m:t>det</m:t>
                  </m:r>
                </m:fName>
                <m:e>
                  <m:d>
                    <m:dPr>
                      <m:ctrlPr>
                        <a:rPr lang="en-US" sz="1300" b="0" i="1" kern="1200" baseline="0">
                          <a:latin typeface="Cambria Math" panose="02040503050406030204" pitchFamily="18" charset="0"/>
                        </a:rPr>
                      </m:ctrlPr>
                    </m:dPr>
                    <m:e>
                      <m:r>
                        <a:rPr lang="en-US" sz="1300" b="0" i="1" kern="1200" baseline="0">
                          <a:latin typeface="Cambria Math" panose="02040503050406030204" pitchFamily="18" charset="0"/>
                        </a:rPr>
                        <m:t>𝐶</m:t>
                      </m:r>
                      <m:r>
                        <a:rPr lang="en-US" sz="1300" b="0" i="1" kern="1200" baseline="0">
                          <a:latin typeface="Cambria Math" panose="02040503050406030204" pitchFamily="18" charset="0"/>
                        </a:rPr>
                        <m:t>−</m:t>
                      </m:r>
                      <m:r>
                        <a:rPr lang="en-US" sz="1300" b="0" i="1" kern="1200" baseline="0">
                          <a:latin typeface="Cambria Math" panose="02040503050406030204" pitchFamily="18" charset="0"/>
                        </a:rPr>
                        <m:t>𝜆</m:t>
                      </m:r>
                      <m:r>
                        <a:rPr lang="en-US" sz="1300" b="0" i="1" kern="1200" baseline="0">
                          <a:latin typeface="Cambria Math" panose="02040503050406030204" pitchFamily="18" charset="0"/>
                        </a:rPr>
                        <m:t>𝐼</m:t>
                      </m:r>
                    </m:e>
                  </m:d>
                </m:e>
              </m:func>
              <m:r>
                <a:rPr lang="en-US" sz="1300" b="0" i="1" kern="1200" baseline="0">
                  <a:latin typeface="Cambria Math" panose="02040503050406030204" pitchFamily="18" charset="0"/>
                </a:rPr>
                <m:t>=0</m:t>
              </m:r>
            </m:oMath>
          </a14:m>
          <a:r>
            <a:rPr lang="en-US" sz="1300" kern="1200" baseline="0" dirty="0"/>
            <a:t>) and depending what size to reduce it to take the top </a:t>
          </a:r>
          <a14:m xmlns:a14="http://schemas.microsoft.com/office/drawing/2010/main">
            <m:oMath xmlns:m="http://schemas.openxmlformats.org/officeDocument/2006/math">
              <m:r>
                <a:rPr lang="en-US" sz="1300" b="0" i="1" kern="1200" baseline="0">
                  <a:latin typeface="Cambria Math" panose="02040503050406030204" pitchFamily="18" charset="0"/>
                </a:rPr>
                <m:t>𝑝</m:t>
              </m:r>
            </m:oMath>
          </a14:m>
          <a:r>
            <a:rPr lang="en-US" sz="1300" kern="1200" baseline="0" dirty="0"/>
            <a:t> largest eigenvalues (call it </a:t>
          </a:r>
          <a14:m xmlns:a14="http://schemas.microsoft.com/office/drawing/2010/main">
            <m:oMath xmlns:m="http://schemas.openxmlformats.org/officeDocument/2006/math">
              <m:sSup>
                <m:sSupPr>
                  <m:ctrlPr>
                    <a:rPr lang="en-US" sz="1300" i="1" kern="1200" baseline="0">
                      <a:latin typeface="Cambria Math" panose="02040503050406030204" pitchFamily="18" charset="0"/>
                    </a:rPr>
                  </m:ctrlPr>
                </m:sSupPr>
                <m:e>
                  <m:r>
                    <a:rPr lang="en-US" sz="1300" i="1" kern="1200" baseline="0">
                      <a:latin typeface="Cambria Math" panose="02040503050406030204" pitchFamily="18" charset="0"/>
                    </a:rPr>
                    <m:t>𝜆</m:t>
                  </m:r>
                </m:e>
                <m:sup>
                  <m:r>
                    <a:rPr lang="en-US" sz="1300" b="0" i="1" kern="1200" baseline="0">
                      <a:latin typeface="Cambria Math" panose="02040503050406030204" pitchFamily="18" charset="0"/>
                    </a:rPr>
                    <m:t>′</m:t>
                  </m:r>
                </m:sup>
              </m:sSup>
            </m:oMath>
          </a14:m>
          <a:r>
            <a:rPr lang="en-US" sz="1300" kern="1200" baseline="0" dirty="0"/>
            <a:t>)</a:t>
          </a:r>
          <a:endParaRPr lang="en-JO" sz="1300" kern="1200" dirty="0"/>
        </a:p>
      </dsp:txBody>
      <dsp:txXfrm>
        <a:off x="893083" y="1844664"/>
        <a:ext cx="2221395" cy="1332837"/>
      </dsp:txXfrm>
    </dsp:sp>
    <dsp:sp modelId="{F55A37BC-3BC2-7E45-AD01-2BC5E3EBB66A}">
      <dsp:nvSpPr>
        <dsp:cNvPr id="0" name=""/>
        <dsp:cNvSpPr/>
      </dsp:nvSpPr>
      <dsp:spPr>
        <a:xfrm>
          <a:off x="2003780" y="3175702"/>
          <a:ext cx="2732316" cy="480320"/>
        </a:xfrm>
        <a:custGeom>
          <a:avLst/>
          <a:gdLst/>
          <a:ahLst/>
          <a:cxnLst/>
          <a:rect l="0" t="0" r="0" b="0"/>
          <a:pathLst>
            <a:path>
              <a:moveTo>
                <a:pt x="2732316" y="0"/>
              </a:moveTo>
              <a:lnTo>
                <a:pt x="2732316" y="257260"/>
              </a:lnTo>
              <a:lnTo>
                <a:pt x="0" y="257260"/>
              </a:lnTo>
              <a:lnTo>
                <a:pt x="0" y="4803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00447" y="3413307"/>
        <a:ext cx="138983" cy="5109"/>
      </dsp:txXfrm>
    </dsp:sp>
    <dsp:sp modelId="{65436FD5-8240-2346-A151-0219AC51E446}">
      <dsp:nvSpPr>
        <dsp:cNvPr id="0" name=""/>
        <dsp:cNvSpPr/>
      </dsp:nvSpPr>
      <dsp:spPr>
        <a:xfrm>
          <a:off x="3625399" y="1844664"/>
          <a:ext cx="2221395" cy="1332837"/>
        </a:xfrm>
        <a:prstGeom prst="rect">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08850" tIns="114257" rIns="108850" bIns="114257" numCol="1" spcCol="1270" anchor="ctr" anchorCtr="0">
          <a:noAutofit/>
        </a:bodyPr>
        <a:lstStyle/>
        <a:p>
          <a:pPr marL="0" lvl="0" indent="0" algn="ctr" defTabSz="577850">
            <a:lnSpc>
              <a:spcPct val="90000"/>
            </a:lnSpc>
            <a:spcBef>
              <a:spcPct val="0"/>
            </a:spcBef>
            <a:spcAft>
              <a:spcPct val="35000"/>
            </a:spcAft>
            <a:buNone/>
          </a:pPr>
          <a:r>
            <a:rPr lang="en-US" sz="1300" kern="1200" baseline="0" dirty="0"/>
            <a:t>Find the eigenvector </a:t>
          </a:r>
          <a14:m xmlns:a14="http://schemas.microsoft.com/office/drawing/2010/main">
            <m:oMath xmlns:m="http://schemas.openxmlformats.org/officeDocument/2006/math">
              <m:r>
                <a:rPr lang="en-US" sz="1300" b="0" i="1" kern="1200" baseline="0">
                  <a:latin typeface="Cambria Math" panose="02040503050406030204" pitchFamily="18" charset="0"/>
                </a:rPr>
                <m:t>𝑈</m:t>
              </m:r>
            </m:oMath>
          </a14:m>
          <a:r>
            <a:rPr lang="en-US" sz="1300" kern="1200" baseline="0" dirty="0"/>
            <a:t> by using the largest found eigenvalues </a:t>
          </a:r>
          <a14:m xmlns:a14="http://schemas.microsoft.com/office/drawing/2010/main">
            <m:oMath xmlns:m="http://schemas.openxmlformats.org/officeDocument/2006/math">
              <m:sSup>
                <m:sSupPr>
                  <m:ctrlPr>
                    <a:rPr lang="en-US" sz="1300" i="1" kern="1200" baseline="0">
                      <a:latin typeface="Cambria Math" panose="02040503050406030204" pitchFamily="18" charset="0"/>
                    </a:rPr>
                  </m:ctrlPr>
                </m:sSupPr>
                <m:e>
                  <m:r>
                    <a:rPr lang="en-US" sz="1300" i="1" kern="1200" baseline="0">
                      <a:latin typeface="Cambria Math" panose="02040503050406030204" pitchFamily="18" charset="0"/>
                    </a:rPr>
                    <m:t>𝜆</m:t>
                  </m:r>
                </m:e>
                <m:sup>
                  <m:r>
                    <a:rPr lang="en-US" sz="1300" i="1" kern="1200" baseline="0">
                      <a:latin typeface="Cambria Math" panose="02040503050406030204" pitchFamily="18" charset="0"/>
                    </a:rPr>
                    <m:t>′</m:t>
                  </m:r>
                </m:sup>
              </m:sSup>
            </m:oMath>
          </a14:m>
          <a:endParaRPr lang="en-JO" sz="1300" kern="1200" dirty="0"/>
        </a:p>
      </dsp:txBody>
      <dsp:txXfrm>
        <a:off x="3625399" y="1844664"/>
        <a:ext cx="2221395" cy="1332837"/>
      </dsp:txXfrm>
    </dsp:sp>
    <dsp:sp modelId="{C48D04A2-6242-D74D-883D-9FECDAA84E43}">
      <dsp:nvSpPr>
        <dsp:cNvPr id="0" name=""/>
        <dsp:cNvSpPr/>
      </dsp:nvSpPr>
      <dsp:spPr>
        <a:xfrm>
          <a:off x="3112678" y="4309121"/>
          <a:ext cx="480320" cy="91440"/>
        </a:xfrm>
        <a:custGeom>
          <a:avLst/>
          <a:gdLst/>
          <a:ahLst/>
          <a:cxnLst/>
          <a:rect l="0" t="0" r="0" b="0"/>
          <a:pathLst>
            <a:path>
              <a:moveTo>
                <a:pt x="0" y="45720"/>
              </a:moveTo>
              <a:lnTo>
                <a:pt x="480320"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40065" y="4352287"/>
        <a:ext cx="25546" cy="5109"/>
      </dsp:txXfrm>
    </dsp:sp>
    <dsp:sp modelId="{103B0B78-F62C-6043-9E15-E23B9F8D1EC6}">
      <dsp:nvSpPr>
        <dsp:cNvPr id="0" name=""/>
        <dsp:cNvSpPr/>
      </dsp:nvSpPr>
      <dsp:spPr>
        <a:xfrm>
          <a:off x="893083" y="3688423"/>
          <a:ext cx="2221395" cy="1332837"/>
        </a:xfrm>
        <a:prstGeom prst="rect">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08850" tIns="114257" rIns="108850" bIns="114257" numCol="1" spcCol="1270" anchor="ctr" anchorCtr="0">
          <a:noAutofit/>
        </a:bodyPr>
        <a:lstStyle/>
        <a:p>
          <a:pPr marL="0" lvl="0" indent="0" algn="ctr" defTabSz="577850">
            <a:lnSpc>
              <a:spcPct val="90000"/>
            </a:lnSpc>
            <a:spcBef>
              <a:spcPct val="0"/>
            </a:spcBef>
            <a:spcAft>
              <a:spcPct val="35000"/>
            </a:spcAft>
            <a:buNone/>
          </a:pPr>
          <a:r>
            <a:rPr lang="en-US" sz="1300" kern="1200" baseline="0" dirty="0"/>
            <a:t>Normalize the eigenvectors by this: </a:t>
          </a:r>
          <a14:m xmlns:a14="http://schemas.microsoft.com/office/drawing/2010/main">
            <m:oMath xmlns:m="http://schemas.openxmlformats.org/officeDocument/2006/math">
              <m:r>
                <a:rPr lang="en-US" sz="1300" b="0" i="1" kern="1200" baseline="0">
                  <a:latin typeface="Cambria Math" panose="02040503050406030204" pitchFamily="18" charset="0"/>
                </a:rPr>
                <m:t>𝑒</m:t>
              </m:r>
              <m:r>
                <a:rPr lang="en-US" sz="1300" b="0" i="1" kern="1200" baseline="0">
                  <a:latin typeface="Cambria Math" panose="02040503050406030204" pitchFamily="18" charset="0"/>
                </a:rPr>
                <m:t>=</m:t>
              </m:r>
              <m:f>
                <m:fPr>
                  <m:ctrlPr>
                    <a:rPr lang="en-US" sz="1300" b="0" i="1" kern="1200" baseline="0">
                      <a:latin typeface="Cambria Math" panose="02040503050406030204" pitchFamily="18" charset="0"/>
                    </a:rPr>
                  </m:ctrlPr>
                </m:fPr>
                <m:num>
                  <m:r>
                    <a:rPr lang="en-US" sz="1300" b="0" i="1" kern="1200" baseline="0">
                      <a:latin typeface="Cambria Math" panose="02040503050406030204" pitchFamily="18" charset="0"/>
                    </a:rPr>
                    <m:t>𝑈</m:t>
                  </m:r>
                </m:num>
                <m:den>
                  <m:d>
                    <m:dPr>
                      <m:begChr m:val="‖"/>
                      <m:endChr m:val="‖"/>
                      <m:ctrlPr>
                        <a:rPr lang="en-US" sz="1300" b="0" i="1" kern="1200" baseline="0">
                          <a:latin typeface="Cambria Math" panose="02040503050406030204" pitchFamily="18" charset="0"/>
                        </a:rPr>
                      </m:ctrlPr>
                    </m:dPr>
                    <m:e>
                      <m:r>
                        <a:rPr lang="en-US" sz="1300" b="0" i="1" kern="1200" baseline="0">
                          <a:latin typeface="Cambria Math" panose="02040503050406030204" pitchFamily="18" charset="0"/>
                        </a:rPr>
                        <m:t>𝑈</m:t>
                      </m:r>
                    </m:e>
                  </m:d>
                </m:den>
              </m:f>
            </m:oMath>
          </a14:m>
          <a:endParaRPr lang="en-JO" sz="1300" kern="1200" dirty="0"/>
        </a:p>
      </dsp:txBody>
      <dsp:txXfrm>
        <a:off x="893083" y="3688423"/>
        <a:ext cx="2221395" cy="1332837"/>
      </dsp:txXfrm>
    </dsp:sp>
    <dsp:sp modelId="{26AC53B6-CE3B-9C42-81E5-F70C7563E8A1}">
      <dsp:nvSpPr>
        <dsp:cNvPr id="0" name=""/>
        <dsp:cNvSpPr/>
      </dsp:nvSpPr>
      <dsp:spPr>
        <a:xfrm>
          <a:off x="3625399" y="3688423"/>
          <a:ext cx="2221395" cy="1332837"/>
        </a:xfrm>
        <a:prstGeom prst="rect">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08850" tIns="114257" rIns="108850" bIns="114257" numCol="1" spcCol="1270" anchor="ctr" anchorCtr="0">
          <a:noAutofit/>
        </a:bodyPr>
        <a:lstStyle/>
        <a:p>
          <a:pPr marL="0" lvl="0" indent="0" algn="ctr" defTabSz="577850">
            <a:lnSpc>
              <a:spcPct val="90000"/>
            </a:lnSpc>
            <a:spcBef>
              <a:spcPct val="0"/>
            </a:spcBef>
            <a:spcAft>
              <a:spcPct val="35000"/>
            </a:spcAft>
            <a:buNone/>
          </a:pPr>
          <a:r>
            <a:rPr lang="en-US" sz="1300" kern="1200" baseline="0" dirty="0"/>
            <a:t>Find the reduced PCA to </a:t>
          </a:r>
          <a14:m xmlns:a14="http://schemas.microsoft.com/office/drawing/2010/main">
            <m:oMath xmlns:m="http://schemas.openxmlformats.org/officeDocument/2006/math">
              <m:r>
                <a:rPr lang="en-US" sz="1300" b="0" i="1" kern="1200" baseline="0">
                  <a:latin typeface="Cambria Math" panose="02040503050406030204" pitchFamily="18" charset="0"/>
                </a:rPr>
                <m:t>𝑝</m:t>
              </m:r>
            </m:oMath>
          </a14:m>
          <a:r>
            <a:rPr lang="en-US" sz="1300" kern="1200" baseline="0" dirty="0"/>
            <a:t> features results by this: </a:t>
          </a:r>
          <a14:m xmlns:a14="http://schemas.microsoft.com/office/drawing/2010/main">
            <m:oMath xmlns:m="http://schemas.openxmlformats.org/officeDocument/2006/math">
              <m:r>
                <a:rPr lang="en-US" sz="1300" b="0" i="1" kern="1200" baseline="0">
                  <a:latin typeface="Cambria Math" panose="02040503050406030204" pitchFamily="18" charset="0"/>
                </a:rPr>
                <m:t>𝑃𝐶𝐴</m:t>
              </m:r>
              <m:r>
                <a:rPr lang="en-US" sz="1300" b="0" i="1" kern="1200" baseline="0">
                  <a:latin typeface="Cambria Math" panose="02040503050406030204" pitchFamily="18" charset="0"/>
                </a:rPr>
                <m:t>=</m:t>
              </m:r>
              <m:sSup>
                <m:sSupPr>
                  <m:ctrlPr>
                    <a:rPr lang="en-US" sz="1300" b="0" i="1" kern="1200" baseline="0">
                      <a:latin typeface="Cambria Math" panose="02040503050406030204" pitchFamily="18" charset="0"/>
                    </a:rPr>
                  </m:ctrlPr>
                </m:sSupPr>
                <m:e>
                  <m:r>
                    <a:rPr lang="en-US" sz="1300" b="0" i="1" kern="1200" baseline="0">
                      <a:latin typeface="Cambria Math" panose="02040503050406030204" pitchFamily="18" charset="0"/>
                    </a:rPr>
                    <m:t>𝑒</m:t>
                  </m:r>
                </m:e>
                <m:sup>
                  <m:r>
                    <a:rPr lang="en-US" sz="1300" b="0" i="1" kern="1200" baseline="0">
                      <a:latin typeface="Cambria Math" panose="02040503050406030204" pitchFamily="18" charset="0"/>
                    </a:rPr>
                    <m:t>𝑇</m:t>
                  </m:r>
                </m:sup>
              </m:sSup>
              <m:sSup>
                <m:sSupPr>
                  <m:ctrlPr>
                    <a:rPr lang="en-US" sz="1300" b="0" i="1" kern="1200" baseline="0">
                      <a:latin typeface="Cambria Math" panose="02040503050406030204" pitchFamily="18" charset="0"/>
                    </a:rPr>
                  </m:ctrlPr>
                </m:sSupPr>
                <m:e>
                  <m:acc>
                    <m:accPr>
                      <m:chr m:val="̂"/>
                      <m:ctrlPr>
                        <a:rPr lang="en-US" sz="1300" b="0" i="1" kern="1200" baseline="0">
                          <a:latin typeface="Cambria Math" panose="02040503050406030204" pitchFamily="18" charset="0"/>
                        </a:rPr>
                      </m:ctrlPr>
                    </m:accPr>
                    <m:e>
                      <m:r>
                        <a:rPr lang="en-US" sz="1300" b="0" i="1" kern="1200" baseline="0">
                          <a:latin typeface="Cambria Math" panose="02040503050406030204" pitchFamily="18" charset="0"/>
                        </a:rPr>
                        <m:t>𝑋</m:t>
                      </m:r>
                    </m:e>
                  </m:acc>
                </m:e>
                <m:sup>
                  <m:r>
                    <a:rPr lang="en-US" sz="1300" b="0" i="1" kern="1200" baseline="0">
                      <a:latin typeface="Cambria Math" panose="02040503050406030204" pitchFamily="18" charset="0"/>
                    </a:rPr>
                    <m:t>𝑇</m:t>
                  </m:r>
                </m:sup>
              </m:sSup>
            </m:oMath>
          </a14:m>
          <a:r>
            <a:rPr lang="en-US" sz="1300" kern="1200" baseline="0" dirty="0"/>
            <a:t> </a:t>
          </a:r>
          <a:endParaRPr lang="en-JO" sz="1300" kern="1200" dirty="0"/>
        </a:p>
      </dsp:txBody>
      <dsp:txXfrm>
        <a:off x="3625399" y="3688423"/>
        <a:ext cx="2221395" cy="133283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83D9C8-5FAD-C745-8A87-8CFD1C445DAB}">
      <dsp:nvSpPr>
        <dsp:cNvPr id="0" name=""/>
        <dsp:cNvSpPr/>
      </dsp:nvSpPr>
      <dsp:spPr>
        <a:xfrm>
          <a:off x="2229760" y="853307"/>
          <a:ext cx="480435" cy="91440"/>
        </a:xfrm>
        <a:custGeom>
          <a:avLst/>
          <a:gdLst/>
          <a:ahLst/>
          <a:cxnLst/>
          <a:rect l="0" t="0" r="0" b="0"/>
          <a:pathLst>
            <a:path>
              <a:moveTo>
                <a:pt x="0" y="45720"/>
              </a:moveTo>
              <a:lnTo>
                <a:pt x="480435"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57202" y="896469"/>
        <a:ext cx="25551" cy="5115"/>
      </dsp:txXfrm>
    </dsp:sp>
    <dsp:sp modelId="{14AB814F-B77C-3F4C-AAD4-E87573A75B2B}">
      <dsp:nvSpPr>
        <dsp:cNvPr id="0" name=""/>
        <dsp:cNvSpPr/>
      </dsp:nvSpPr>
      <dsp:spPr>
        <a:xfrm>
          <a:off x="9665" y="232459"/>
          <a:ext cx="2221894" cy="1333136"/>
        </a:xfrm>
        <a:prstGeom prst="rect">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baseline="0" dirty="0"/>
            <a:t>Calculate the kernel matrix </a:t>
          </a:r>
          <a14:m xmlns:a14="http://schemas.microsoft.com/office/drawing/2010/main">
            <m:oMath xmlns:m="http://schemas.openxmlformats.org/officeDocument/2006/math">
              <m:r>
                <a:rPr lang="en-US" sz="1400" b="0" i="1" kern="1200" baseline="0">
                  <a:latin typeface="Cambria Math" panose="02040503050406030204" pitchFamily="18" charset="0"/>
                </a:rPr>
                <m:t>𝐾</m:t>
              </m:r>
              <m:d>
                <m:dPr>
                  <m:ctrlPr>
                    <a:rPr lang="en-US" sz="1400" b="0" i="1" kern="1200" baseline="0">
                      <a:latin typeface="Cambria Math" panose="02040503050406030204" pitchFamily="18" charset="0"/>
                    </a:rPr>
                  </m:ctrlPr>
                </m:dPr>
                <m:e>
                  <m:sSub>
                    <m:sSubPr>
                      <m:ctrlPr>
                        <a:rPr lang="en-US" sz="1400" b="0" i="1" kern="1200" baseline="0">
                          <a:latin typeface="Cambria Math" panose="02040503050406030204" pitchFamily="18" charset="0"/>
                        </a:rPr>
                      </m:ctrlPr>
                    </m:sSubPr>
                    <m:e>
                      <m:r>
                        <a:rPr lang="en-US" sz="1400" b="0" i="1" kern="1200" baseline="0">
                          <a:latin typeface="Cambria Math" panose="02040503050406030204" pitchFamily="18" charset="0"/>
                        </a:rPr>
                        <m:t>𝑥</m:t>
                      </m:r>
                    </m:e>
                    <m:sub>
                      <m:r>
                        <a:rPr lang="en-US" sz="1400" b="0" i="1" kern="1200" baseline="0">
                          <a:latin typeface="Cambria Math" panose="02040503050406030204" pitchFamily="18" charset="0"/>
                        </a:rPr>
                        <m:t>𝑖</m:t>
                      </m:r>
                    </m:sub>
                  </m:sSub>
                  <m:r>
                    <a:rPr lang="en-US" sz="1400" b="0" i="1" kern="1200" baseline="0">
                      <a:latin typeface="Cambria Math" panose="02040503050406030204" pitchFamily="18" charset="0"/>
                    </a:rPr>
                    <m:t>,</m:t>
                  </m:r>
                  <m:sSub>
                    <m:sSubPr>
                      <m:ctrlPr>
                        <a:rPr lang="en-US" sz="1400" b="0" i="1" kern="1200" baseline="0">
                          <a:latin typeface="Cambria Math" panose="02040503050406030204" pitchFamily="18" charset="0"/>
                        </a:rPr>
                      </m:ctrlPr>
                    </m:sSubPr>
                    <m:e>
                      <m:r>
                        <a:rPr lang="en-US" sz="1400" b="0" i="1" kern="1200" baseline="0">
                          <a:latin typeface="Cambria Math" panose="02040503050406030204" pitchFamily="18" charset="0"/>
                        </a:rPr>
                        <m:t>𝑥</m:t>
                      </m:r>
                    </m:e>
                    <m:sub>
                      <m:r>
                        <a:rPr lang="en-US" sz="1400" b="0" i="1" kern="1200" baseline="0">
                          <a:latin typeface="Cambria Math" panose="02040503050406030204" pitchFamily="18" charset="0"/>
                        </a:rPr>
                        <m:t>𝑗</m:t>
                      </m:r>
                    </m:sub>
                  </m:sSub>
                </m:e>
              </m:d>
              <m:r>
                <a:rPr lang="en-US" sz="1400" b="0" i="1" kern="1200" baseline="0">
                  <a:latin typeface="Cambria Math" panose="02040503050406030204" pitchFamily="18" charset="0"/>
                </a:rPr>
                <m:t>=</m:t>
              </m:r>
              <m:r>
                <a:rPr lang="en-US" sz="1400" b="0" i="1" kern="1200" baseline="0">
                  <a:latin typeface="Cambria Math" panose="02040503050406030204" pitchFamily="18" charset="0"/>
                </a:rPr>
                <m:t>𝜙</m:t>
              </m:r>
              <m:r>
                <a:rPr lang="en-US" sz="1400" b="0" i="1" kern="1200" baseline="0">
                  <a:latin typeface="Cambria Math" panose="02040503050406030204" pitchFamily="18" charset="0"/>
                </a:rPr>
                <m:t>(</m:t>
              </m:r>
              <m:sSub>
                <m:sSubPr>
                  <m:ctrlPr>
                    <a:rPr lang="en-US" sz="1400" i="1" kern="1200" baseline="0">
                      <a:latin typeface="Cambria Math" panose="02040503050406030204" pitchFamily="18" charset="0"/>
                    </a:rPr>
                  </m:ctrlPr>
                </m:sSubPr>
                <m:e>
                  <m:r>
                    <a:rPr lang="en-US" sz="1400" i="1" kern="1200" baseline="0">
                      <a:latin typeface="Cambria Math" panose="02040503050406030204" pitchFamily="18" charset="0"/>
                    </a:rPr>
                    <m:t>𝑥</m:t>
                  </m:r>
                </m:e>
                <m:sub>
                  <m:r>
                    <a:rPr lang="en-US" sz="1400" i="1" kern="1200" baseline="0">
                      <a:latin typeface="Cambria Math" panose="02040503050406030204" pitchFamily="18" charset="0"/>
                    </a:rPr>
                    <m:t>𝑖</m:t>
                  </m:r>
                </m:sub>
              </m:sSub>
              <m:r>
                <a:rPr lang="en-US" sz="1400" b="0" i="0" kern="1200" baseline="0">
                  <a:latin typeface="Cambria Math" panose="02040503050406030204" pitchFamily="18" charset="0"/>
                </a:rPr>
                <m:t>)</m:t>
              </m:r>
              <m:r>
                <a:rPr lang="en-US" sz="1400" i="1" kern="1200" baseline="0">
                  <a:latin typeface="Cambria Math" panose="02040503050406030204" pitchFamily="18" charset="0"/>
                </a:rPr>
                <m:t>𝜙</m:t>
              </m:r>
              <m:r>
                <a:rPr lang="en-US" sz="1400" i="1" kern="1200" baseline="0">
                  <a:latin typeface="Cambria Math" panose="02040503050406030204" pitchFamily="18" charset="0"/>
                </a:rPr>
                <m:t>(</m:t>
              </m:r>
              <m:sSub>
                <m:sSubPr>
                  <m:ctrlPr>
                    <a:rPr lang="en-US" sz="1400" i="1" kern="1200" baseline="0">
                      <a:latin typeface="Cambria Math" panose="02040503050406030204" pitchFamily="18" charset="0"/>
                    </a:rPr>
                  </m:ctrlPr>
                </m:sSubPr>
                <m:e>
                  <m:r>
                    <a:rPr lang="en-US" sz="1400" i="1" kern="1200" baseline="0">
                      <a:latin typeface="Cambria Math" panose="02040503050406030204" pitchFamily="18" charset="0"/>
                    </a:rPr>
                    <m:t>𝑥</m:t>
                  </m:r>
                </m:e>
                <m:sub>
                  <m:r>
                    <a:rPr lang="en-US" sz="1400" b="0" i="1" kern="1200" baseline="0">
                      <a:latin typeface="Cambria Math" panose="02040503050406030204" pitchFamily="18" charset="0"/>
                    </a:rPr>
                    <m:t>𝑗</m:t>
                  </m:r>
                </m:sub>
              </m:sSub>
              <m:r>
                <a:rPr lang="en-US" sz="1400" kern="1200" baseline="0">
                  <a:latin typeface="Cambria Math" panose="02040503050406030204" pitchFamily="18" charset="0"/>
                </a:rPr>
                <m:t>)</m:t>
              </m:r>
            </m:oMath>
          </a14:m>
          <a:r>
            <a:rPr lang="en-US" sz="1400" kern="1200" baseline="0" dirty="0"/>
            <a:t> for every data point pairs</a:t>
          </a:r>
          <a:endParaRPr lang="en-JO" sz="1400" kern="1200" dirty="0"/>
        </a:p>
      </dsp:txBody>
      <dsp:txXfrm>
        <a:off x="9665" y="232459"/>
        <a:ext cx="2221894" cy="1333136"/>
      </dsp:txXfrm>
    </dsp:sp>
    <dsp:sp modelId="{8DC9103D-38B0-B049-A1E2-40733C820426}">
      <dsp:nvSpPr>
        <dsp:cNvPr id="0" name=""/>
        <dsp:cNvSpPr/>
      </dsp:nvSpPr>
      <dsp:spPr>
        <a:xfrm>
          <a:off x="4962690" y="853307"/>
          <a:ext cx="480435" cy="91440"/>
        </a:xfrm>
        <a:custGeom>
          <a:avLst/>
          <a:gdLst/>
          <a:ahLst/>
          <a:cxnLst/>
          <a:rect l="0" t="0" r="0" b="0"/>
          <a:pathLst>
            <a:path>
              <a:moveTo>
                <a:pt x="0" y="45720"/>
              </a:moveTo>
              <a:lnTo>
                <a:pt x="480435"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90132" y="896469"/>
        <a:ext cx="25551" cy="5115"/>
      </dsp:txXfrm>
    </dsp:sp>
    <dsp:sp modelId="{55FE537C-F311-F249-9777-555CDE4C457C}">
      <dsp:nvSpPr>
        <dsp:cNvPr id="0" name=""/>
        <dsp:cNvSpPr/>
      </dsp:nvSpPr>
      <dsp:spPr>
        <a:xfrm>
          <a:off x="2742595" y="232459"/>
          <a:ext cx="2221894" cy="1333136"/>
        </a:xfrm>
        <a:prstGeom prst="rect">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baseline="0" dirty="0"/>
            <a:t>Center </a:t>
          </a:r>
          <a14:m xmlns:a14="http://schemas.microsoft.com/office/drawing/2010/main">
            <m:oMath xmlns:m="http://schemas.openxmlformats.org/officeDocument/2006/math">
              <m:r>
                <a:rPr lang="en-US" sz="1400" b="0" i="1" kern="1200" baseline="0">
                  <a:latin typeface="Cambria Math" panose="02040503050406030204" pitchFamily="18" charset="0"/>
                </a:rPr>
                <m:t>𝐾</m:t>
              </m:r>
            </m:oMath>
          </a14:m>
          <a:r>
            <a:rPr lang="en-US" sz="1400" kern="1200" baseline="0" dirty="0"/>
            <a:t> to create zero mean: </a:t>
          </a:r>
          <a14:m xmlns:a14="http://schemas.microsoft.com/office/drawing/2010/main">
            <m:oMath xmlns:m="http://schemas.openxmlformats.org/officeDocument/2006/math">
              <m:acc>
                <m:accPr>
                  <m:chr m:val="̂"/>
                  <m:ctrlPr>
                    <a:rPr lang="en-US" sz="1400" i="1" kern="1200" baseline="0">
                      <a:latin typeface="Cambria Math" panose="02040503050406030204" pitchFamily="18" charset="0"/>
                    </a:rPr>
                  </m:ctrlPr>
                </m:accPr>
                <m:e>
                  <m:r>
                    <a:rPr lang="en-US" sz="1400" b="0" i="1" kern="1200" baseline="0">
                      <a:latin typeface="Cambria Math" panose="02040503050406030204" pitchFamily="18" charset="0"/>
                    </a:rPr>
                    <m:t>𝐾</m:t>
                  </m:r>
                </m:e>
              </m:acc>
              <m:r>
                <a:rPr lang="en-US" sz="1400" b="0" i="1" kern="1200" baseline="0">
                  <a:latin typeface="Cambria Math" panose="02040503050406030204" pitchFamily="18" charset="0"/>
                </a:rPr>
                <m:t>=</m:t>
              </m:r>
              <m:r>
                <a:rPr lang="en-US" sz="1400" b="0" i="1" kern="1200" baseline="0">
                  <a:latin typeface="Cambria Math" panose="02040503050406030204" pitchFamily="18" charset="0"/>
                </a:rPr>
                <m:t>𝐾</m:t>
              </m:r>
              <m:r>
                <a:rPr lang="en-US" sz="1400" b="0" i="1" kern="1200" baseline="0">
                  <a:latin typeface="Cambria Math" panose="02040503050406030204" pitchFamily="18" charset="0"/>
                </a:rPr>
                <m:t>−</m:t>
              </m:r>
              <m:sSub>
                <m:sSubPr>
                  <m:ctrlPr>
                    <a:rPr lang="en-US" sz="1400" b="0" i="1" kern="1200" baseline="0">
                      <a:latin typeface="Cambria Math" panose="02040503050406030204" pitchFamily="18" charset="0"/>
                    </a:rPr>
                  </m:ctrlPr>
                </m:sSubPr>
                <m:e>
                  <m:r>
                    <a:rPr lang="en-US" sz="1400" b="0" i="1" kern="1200" baseline="0">
                      <a:latin typeface="Cambria Math" panose="02040503050406030204" pitchFamily="18" charset="0"/>
                    </a:rPr>
                    <m:t>1</m:t>
                  </m:r>
                </m:e>
                <m:sub>
                  <m:r>
                    <a:rPr lang="en-US" sz="1400" b="0" i="1" kern="1200" baseline="0">
                      <a:latin typeface="Cambria Math" panose="02040503050406030204" pitchFamily="18" charset="0"/>
                    </a:rPr>
                    <m:t>𝑛</m:t>
                  </m:r>
                </m:sub>
              </m:sSub>
              <m:r>
                <a:rPr lang="en-US" sz="1400" b="0" i="1" kern="1200" baseline="0">
                  <a:latin typeface="Cambria Math" panose="02040503050406030204" pitchFamily="18" charset="0"/>
                </a:rPr>
                <m:t>𝐾</m:t>
              </m:r>
              <m:r>
                <a:rPr lang="en-US" sz="1400" b="0" i="1" kern="1200" baseline="0">
                  <a:latin typeface="Cambria Math" panose="02040503050406030204" pitchFamily="18" charset="0"/>
                </a:rPr>
                <m:t>−</m:t>
              </m:r>
              <m:r>
                <a:rPr lang="en-US" sz="1400" b="0" i="1" kern="1200" baseline="0">
                  <a:latin typeface="Cambria Math" panose="02040503050406030204" pitchFamily="18" charset="0"/>
                </a:rPr>
                <m:t>𝐾</m:t>
              </m:r>
              <m:sSub>
                <m:sSubPr>
                  <m:ctrlPr>
                    <a:rPr lang="en-US" sz="1400" i="1" kern="1200" baseline="0">
                      <a:latin typeface="Cambria Math" panose="02040503050406030204" pitchFamily="18" charset="0"/>
                    </a:rPr>
                  </m:ctrlPr>
                </m:sSubPr>
                <m:e>
                  <m:r>
                    <a:rPr lang="en-US" sz="1400" i="1" kern="1200" baseline="0">
                      <a:latin typeface="Cambria Math" panose="02040503050406030204" pitchFamily="18" charset="0"/>
                    </a:rPr>
                    <m:t>1</m:t>
                  </m:r>
                </m:e>
                <m:sub>
                  <m:r>
                    <a:rPr lang="en-US" sz="1400" i="1" kern="1200" baseline="0">
                      <a:latin typeface="Cambria Math" panose="02040503050406030204" pitchFamily="18" charset="0"/>
                    </a:rPr>
                    <m:t>𝑛</m:t>
                  </m:r>
                </m:sub>
              </m:sSub>
              <m:r>
                <a:rPr lang="en-US" sz="1400" b="0" i="1" kern="1200" baseline="0">
                  <a:latin typeface="Cambria Math" panose="02040503050406030204" pitchFamily="18" charset="0"/>
                </a:rPr>
                <m:t>+</m:t>
              </m:r>
              <m:sSub>
                <m:sSubPr>
                  <m:ctrlPr>
                    <a:rPr lang="en-US" sz="1400" i="1" kern="1200" baseline="0">
                      <a:latin typeface="Cambria Math" panose="02040503050406030204" pitchFamily="18" charset="0"/>
                    </a:rPr>
                  </m:ctrlPr>
                </m:sSubPr>
                <m:e>
                  <m:r>
                    <a:rPr lang="en-US" sz="1400" i="1" kern="1200" baseline="0">
                      <a:latin typeface="Cambria Math" panose="02040503050406030204" pitchFamily="18" charset="0"/>
                    </a:rPr>
                    <m:t>1</m:t>
                  </m:r>
                </m:e>
                <m:sub>
                  <m:r>
                    <a:rPr lang="en-US" sz="1400" i="1" kern="1200" baseline="0">
                      <a:latin typeface="Cambria Math" panose="02040503050406030204" pitchFamily="18" charset="0"/>
                    </a:rPr>
                    <m:t>𝑛</m:t>
                  </m:r>
                </m:sub>
              </m:sSub>
              <m:r>
                <a:rPr lang="en-US" sz="1400" b="0" i="1" kern="1200" baseline="0">
                  <a:latin typeface="Cambria Math" panose="02040503050406030204" pitchFamily="18" charset="0"/>
                </a:rPr>
                <m:t>𝐾</m:t>
              </m:r>
              <m:sSub>
                <m:sSubPr>
                  <m:ctrlPr>
                    <a:rPr lang="en-US" sz="1400" i="1" kern="1200" baseline="0">
                      <a:latin typeface="Cambria Math" panose="02040503050406030204" pitchFamily="18" charset="0"/>
                    </a:rPr>
                  </m:ctrlPr>
                </m:sSubPr>
                <m:e>
                  <m:r>
                    <a:rPr lang="en-US" sz="1400" i="1" kern="1200" baseline="0">
                      <a:latin typeface="Cambria Math" panose="02040503050406030204" pitchFamily="18" charset="0"/>
                    </a:rPr>
                    <m:t>1</m:t>
                  </m:r>
                </m:e>
                <m:sub>
                  <m:r>
                    <a:rPr lang="en-US" sz="1400" i="1" kern="1200" baseline="0">
                      <a:latin typeface="Cambria Math" panose="02040503050406030204" pitchFamily="18" charset="0"/>
                    </a:rPr>
                    <m:t>𝑛</m:t>
                  </m:r>
                </m:sub>
              </m:sSub>
            </m:oMath>
          </a14:m>
          <a:r>
            <a:rPr lang="en-US" sz="1400" b="0" kern="1200" baseline="0" dirty="0"/>
            <a:t>, </a:t>
          </a:r>
          <a14:m xmlns:a14="http://schemas.microsoft.com/office/drawing/2010/main">
            <m:oMath xmlns:m="http://schemas.openxmlformats.org/officeDocument/2006/math">
              <m:sSub>
                <m:sSubPr>
                  <m:ctrlPr>
                    <a:rPr lang="en-US" sz="1400" i="1" kern="1200" baseline="0">
                      <a:latin typeface="Cambria Math" panose="02040503050406030204" pitchFamily="18" charset="0"/>
                    </a:rPr>
                  </m:ctrlPr>
                </m:sSubPr>
                <m:e>
                  <m:r>
                    <a:rPr lang="en-US" sz="1400" i="1" kern="1200" baseline="0">
                      <a:latin typeface="Cambria Math" panose="02040503050406030204" pitchFamily="18" charset="0"/>
                    </a:rPr>
                    <m:t>1</m:t>
                  </m:r>
                </m:e>
                <m:sub>
                  <m:r>
                    <a:rPr lang="en-US" sz="1400" i="1" kern="1200" baseline="0">
                      <a:latin typeface="Cambria Math" panose="02040503050406030204" pitchFamily="18" charset="0"/>
                    </a:rPr>
                    <m:t>𝑛</m:t>
                  </m:r>
                </m:sub>
              </m:sSub>
            </m:oMath>
          </a14:m>
          <a:r>
            <a:rPr lang="en-US" sz="1400" b="0" kern="1200" baseline="0" dirty="0"/>
            <a:t> is an </a:t>
          </a:r>
          <a14:m xmlns:a14="http://schemas.microsoft.com/office/drawing/2010/main">
            <m:oMath xmlns:m="http://schemas.openxmlformats.org/officeDocument/2006/math">
              <m:r>
                <a:rPr lang="en-US" sz="1400" b="0" i="1" kern="1200" baseline="0">
                  <a:latin typeface="Cambria Math" panose="02040503050406030204" pitchFamily="18" charset="0"/>
                </a:rPr>
                <m:t>𝑛</m:t>
              </m:r>
              <m:r>
                <a:rPr lang="en-US" sz="1400" b="0" i="1" kern="1200" baseline="0">
                  <a:latin typeface="Cambria Math" panose="02040503050406030204" pitchFamily="18" charset="0"/>
                </a:rPr>
                <m:t> × </m:t>
              </m:r>
              <m:r>
                <a:rPr lang="en-US" sz="1400" b="0" i="1" kern="1200" baseline="0">
                  <a:latin typeface="Cambria Math" panose="02040503050406030204" pitchFamily="18" charset="0"/>
                </a:rPr>
                <m:t>𝑛</m:t>
              </m:r>
            </m:oMath>
          </a14:m>
          <a:r>
            <a:rPr lang="en-US" sz="1400" b="0" kern="1200" baseline="0" dirty="0"/>
            <a:t> matrix with every entry as </a:t>
          </a:r>
          <a14:m xmlns:a14="http://schemas.microsoft.com/office/drawing/2010/main">
            <m:oMath xmlns:m="http://schemas.openxmlformats.org/officeDocument/2006/math">
              <m:f>
                <m:fPr>
                  <m:ctrlPr>
                    <a:rPr lang="en-US" sz="1400" b="0" i="1" kern="1200" baseline="0">
                      <a:latin typeface="Cambria Math" panose="02040503050406030204" pitchFamily="18" charset="0"/>
                    </a:rPr>
                  </m:ctrlPr>
                </m:fPr>
                <m:num>
                  <m:r>
                    <a:rPr lang="en-US" sz="1400" b="0" i="1" kern="1200" baseline="0">
                      <a:latin typeface="Cambria Math" panose="02040503050406030204" pitchFamily="18" charset="0"/>
                    </a:rPr>
                    <m:t>1</m:t>
                  </m:r>
                </m:num>
                <m:den>
                  <m:r>
                    <a:rPr lang="en-US" sz="1400" b="0" i="1" kern="1200" baseline="0">
                      <a:latin typeface="Cambria Math" panose="02040503050406030204" pitchFamily="18" charset="0"/>
                    </a:rPr>
                    <m:t>𝑛</m:t>
                  </m:r>
                </m:den>
              </m:f>
            </m:oMath>
          </a14:m>
          <a:endParaRPr lang="en-JO" sz="1400" kern="1200" dirty="0"/>
        </a:p>
      </dsp:txBody>
      <dsp:txXfrm>
        <a:off x="2742595" y="232459"/>
        <a:ext cx="2221894" cy="1333136"/>
      </dsp:txXfrm>
    </dsp:sp>
    <dsp:sp modelId="{C297C05A-A8BB-2D4E-99C7-B27DEFAB476D}">
      <dsp:nvSpPr>
        <dsp:cNvPr id="0" name=""/>
        <dsp:cNvSpPr/>
      </dsp:nvSpPr>
      <dsp:spPr>
        <a:xfrm>
          <a:off x="1120612" y="1563795"/>
          <a:ext cx="5465860" cy="480435"/>
        </a:xfrm>
        <a:custGeom>
          <a:avLst/>
          <a:gdLst/>
          <a:ahLst/>
          <a:cxnLst/>
          <a:rect l="0" t="0" r="0" b="0"/>
          <a:pathLst>
            <a:path>
              <a:moveTo>
                <a:pt x="5465860" y="0"/>
              </a:moveTo>
              <a:lnTo>
                <a:pt x="5465860" y="257317"/>
              </a:lnTo>
              <a:lnTo>
                <a:pt x="0" y="257317"/>
              </a:lnTo>
              <a:lnTo>
                <a:pt x="0" y="480435"/>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16300" y="1801456"/>
        <a:ext cx="274484" cy="5115"/>
      </dsp:txXfrm>
    </dsp:sp>
    <dsp:sp modelId="{1CBEF408-7A1F-2D4F-B445-6FD14EB9812F}">
      <dsp:nvSpPr>
        <dsp:cNvPr id="0" name=""/>
        <dsp:cNvSpPr/>
      </dsp:nvSpPr>
      <dsp:spPr>
        <a:xfrm>
          <a:off x="5475525" y="232459"/>
          <a:ext cx="2221894" cy="1333136"/>
        </a:xfrm>
        <a:prstGeom prst="rect">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baseline="0" dirty="0"/>
            <a:t>Find the eigenvalues of the centralized kernel matrix (</a:t>
          </a:r>
          <a14:m xmlns:a14="http://schemas.microsoft.com/office/drawing/2010/main">
            <m:oMath xmlns:m="http://schemas.openxmlformats.org/officeDocument/2006/math">
              <m:func>
                <m:funcPr>
                  <m:ctrlPr>
                    <a:rPr lang="en-US" sz="1400" b="0" i="1" kern="1200" baseline="0">
                      <a:latin typeface="Cambria Math" panose="02040503050406030204" pitchFamily="18" charset="0"/>
                    </a:rPr>
                  </m:ctrlPr>
                </m:funcPr>
                <m:fName>
                  <m:r>
                    <m:rPr>
                      <m:sty m:val="p"/>
                    </m:rPr>
                    <a:rPr lang="en-US" sz="1400" b="0" i="0" kern="1200" baseline="0">
                      <a:latin typeface="Cambria Math" panose="02040503050406030204" pitchFamily="18" charset="0"/>
                    </a:rPr>
                    <m:t>det</m:t>
                  </m:r>
                </m:fName>
                <m:e>
                  <m:d>
                    <m:dPr>
                      <m:ctrlPr>
                        <a:rPr lang="en-US" sz="1400" b="0" i="1" kern="1200" baseline="0">
                          <a:latin typeface="Cambria Math" panose="02040503050406030204" pitchFamily="18" charset="0"/>
                        </a:rPr>
                      </m:ctrlPr>
                    </m:dPr>
                    <m:e>
                      <m:acc>
                        <m:accPr>
                          <m:chr m:val="̂"/>
                          <m:ctrlPr>
                            <a:rPr lang="en-US" sz="1400" b="0" i="1" kern="1200" baseline="0">
                              <a:latin typeface="Cambria Math" panose="02040503050406030204" pitchFamily="18" charset="0"/>
                            </a:rPr>
                          </m:ctrlPr>
                        </m:accPr>
                        <m:e>
                          <m:r>
                            <a:rPr lang="en-US" sz="1400" b="0" i="1" kern="1200" baseline="0">
                              <a:latin typeface="Cambria Math" panose="02040503050406030204" pitchFamily="18" charset="0"/>
                            </a:rPr>
                            <m:t>𝐾</m:t>
                          </m:r>
                        </m:e>
                      </m:acc>
                      <m:r>
                        <a:rPr lang="en-US" sz="1400" b="0" i="1" kern="1200" baseline="0">
                          <a:latin typeface="Cambria Math" panose="02040503050406030204" pitchFamily="18" charset="0"/>
                        </a:rPr>
                        <m:t>−</m:t>
                      </m:r>
                      <m:r>
                        <a:rPr lang="en-US" sz="1400" b="0" i="1" kern="1200" baseline="0">
                          <a:latin typeface="Cambria Math" panose="02040503050406030204" pitchFamily="18" charset="0"/>
                        </a:rPr>
                        <m:t>𝜆</m:t>
                      </m:r>
                      <m:r>
                        <a:rPr lang="en-US" sz="1400" b="0" i="1" kern="1200" baseline="0">
                          <a:latin typeface="Cambria Math" panose="02040503050406030204" pitchFamily="18" charset="0"/>
                        </a:rPr>
                        <m:t>𝐼</m:t>
                      </m:r>
                    </m:e>
                  </m:d>
                </m:e>
              </m:func>
              <m:r>
                <a:rPr lang="en-US" sz="1400" b="0" i="1" kern="1200" baseline="0">
                  <a:latin typeface="Cambria Math" panose="02040503050406030204" pitchFamily="18" charset="0"/>
                </a:rPr>
                <m:t>=0</m:t>
              </m:r>
            </m:oMath>
          </a14:m>
          <a:r>
            <a:rPr lang="en-US" sz="1400" kern="1200" baseline="0" dirty="0"/>
            <a:t>)and depending what size to reduce it to take the top </a:t>
          </a:r>
          <a14:m xmlns:a14="http://schemas.microsoft.com/office/drawing/2010/main">
            <m:oMath xmlns:m="http://schemas.openxmlformats.org/officeDocument/2006/math">
              <m:r>
                <a:rPr lang="en-US" sz="1400" b="0" i="1" kern="1200" baseline="0">
                  <a:latin typeface="Cambria Math" panose="02040503050406030204" pitchFamily="18" charset="0"/>
                </a:rPr>
                <m:t>𝑝</m:t>
              </m:r>
            </m:oMath>
          </a14:m>
          <a:r>
            <a:rPr lang="en-US" sz="1400" kern="1200" baseline="0" dirty="0"/>
            <a:t> largest eigenvalues (call it </a:t>
          </a:r>
          <a14:m xmlns:a14="http://schemas.microsoft.com/office/drawing/2010/main">
            <m:oMath xmlns:m="http://schemas.openxmlformats.org/officeDocument/2006/math">
              <m:sSup>
                <m:sSupPr>
                  <m:ctrlPr>
                    <a:rPr lang="en-US" sz="1400" i="1" kern="1200" baseline="0">
                      <a:latin typeface="Cambria Math" panose="02040503050406030204" pitchFamily="18" charset="0"/>
                    </a:rPr>
                  </m:ctrlPr>
                </m:sSupPr>
                <m:e>
                  <m:r>
                    <a:rPr lang="en-US" sz="1400" i="1" kern="1200" baseline="0">
                      <a:latin typeface="Cambria Math" panose="02040503050406030204" pitchFamily="18" charset="0"/>
                    </a:rPr>
                    <m:t>𝜆</m:t>
                  </m:r>
                </m:e>
                <m:sup>
                  <m:r>
                    <a:rPr lang="en-US" sz="1400" b="0" i="1" kern="1200" baseline="0">
                      <a:latin typeface="Cambria Math" panose="02040503050406030204" pitchFamily="18" charset="0"/>
                    </a:rPr>
                    <m:t>′</m:t>
                  </m:r>
                </m:sup>
              </m:sSup>
            </m:oMath>
          </a14:m>
          <a:r>
            <a:rPr lang="en-US" sz="1400" kern="1200" baseline="0" dirty="0"/>
            <a:t>)</a:t>
          </a:r>
          <a:endParaRPr lang="en-JO" sz="1400" kern="1200" dirty="0"/>
        </a:p>
      </dsp:txBody>
      <dsp:txXfrm>
        <a:off x="5475525" y="232459"/>
        <a:ext cx="2221894" cy="1333136"/>
      </dsp:txXfrm>
    </dsp:sp>
    <dsp:sp modelId="{8B998017-1FB3-8B4D-BD32-5E261388F6F3}">
      <dsp:nvSpPr>
        <dsp:cNvPr id="0" name=""/>
        <dsp:cNvSpPr/>
      </dsp:nvSpPr>
      <dsp:spPr>
        <a:xfrm>
          <a:off x="2229760" y="2697480"/>
          <a:ext cx="480435" cy="91440"/>
        </a:xfrm>
        <a:custGeom>
          <a:avLst/>
          <a:gdLst/>
          <a:ahLst/>
          <a:cxnLst/>
          <a:rect l="0" t="0" r="0" b="0"/>
          <a:pathLst>
            <a:path>
              <a:moveTo>
                <a:pt x="0" y="45720"/>
              </a:moveTo>
              <a:lnTo>
                <a:pt x="480435"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57202" y="2740642"/>
        <a:ext cx="25551" cy="5115"/>
      </dsp:txXfrm>
    </dsp:sp>
    <dsp:sp modelId="{0BCA8176-9F50-E047-B74F-A62592A3283F}">
      <dsp:nvSpPr>
        <dsp:cNvPr id="0" name=""/>
        <dsp:cNvSpPr/>
      </dsp:nvSpPr>
      <dsp:spPr>
        <a:xfrm>
          <a:off x="9665" y="2076631"/>
          <a:ext cx="2221894" cy="1333136"/>
        </a:xfrm>
        <a:prstGeom prst="rect">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baseline="0" dirty="0"/>
            <a:t>Find the eigenvector </a:t>
          </a:r>
          <a14:m xmlns:a14="http://schemas.microsoft.com/office/drawing/2010/main">
            <m:oMath xmlns:m="http://schemas.openxmlformats.org/officeDocument/2006/math">
              <m:r>
                <a:rPr lang="en-US" sz="1400" b="0" i="1" kern="1200" baseline="0">
                  <a:latin typeface="Cambria Math" panose="02040503050406030204" pitchFamily="18" charset="0"/>
                </a:rPr>
                <m:t>𝑈</m:t>
              </m:r>
            </m:oMath>
          </a14:m>
          <a:r>
            <a:rPr lang="en-US" sz="1400" kern="1200" baseline="0" dirty="0"/>
            <a:t> by using the largest found eigenvalues </a:t>
          </a:r>
          <a14:m xmlns:a14="http://schemas.microsoft.com/office/drawing/2010/main">
            <m:oMath xmlns:m="http://schemas.openxmlformats.org/officeDocument/2006/math">
              <m:sSup>
                <m:sSupPr>
                  <m:ctrlPr>
                    <a:rPr lang="en-US" sz="1400" i="1" kern="1200" baseline="0">
                      <a:latin typeface="Cambria Math" panose="02040503050406030204" pitchFamily="18" charset="0"/>
                    </a:rPr>
                  </m:ctrlPr>
                </m:sSupPr>
                <m:e>
                  <m:r>
                    <a:rPr lang="en-US" sz="1400" i="1" kern="1200" baseline="0">
                      <a:latin typeface="Cambria Math" panose="02040503050406030204" pitchFamily="18" charset="0"/>
                    </a:rPr>
                    <m:t>𝜆</m:t>
                  </m:r>
                </m:e>
                <m:sup>
                  <m:r>
                    <a:rPr lang="en-US" sz="1400" i="1" kern="1200" baseline="0">
                      <a:latin typeface="Cambria Math" panose="02040503050406030204" pitchFamily="18" charset="0"/>
                    </a:rPr>
                    <m:t>′</m:t>
                  </m:r>
                </m:sup>
              </m:sSup>
            </m:oMath>
          </a14:m>
          <a:endParaRPr lang="en-JO" sz="1400" kern="1200" dirty="0"/>
        </a:p>
      </dsp:txBody>
      <dsp:txXfrm>
        <a:off x="9665" y="2076631"/>
        <a:ext cx="2221894" cy="1333136"/>
      </dsp:txXfrm>
    </dsp:sp>
    <dsp:sp modelId="{EAD9858A-E70B-AB43-9EC9-3293AA478235}">
      <dsp:nvSpPr>
        <dsp:cNvPr id="0" name=""/>
        <dsp:cNvSpPr/>
      </dsp:nvSpPr>
      <dsp:spPr>
        <a:xfrm>
          <a:off x="4962690" y="2697480"/>
          <a:ext cx="480435" cy="91440"/>
        </a:xfrm>
        <a:custGeom>
          <a:avLst/>
          <a:gdLst/>
          <a:ahLst/>
          <a:cxnLst/>
          <a:rect l="0" t="0" r="0" b="0"/>
          <a:pathLst>
            <a:path>
              <a:moveTo>
                <a:pt x="0" y="45720"/>
              </a:moveTo>
              <a:lnTo>
                <a:pt x="480435"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90132" y="2740642"/>
        <a:ext cx="25551" cy="5115"/>
      </dsp:txXfrm>
    </dsp:sp>
    <dsp:sp modelId="{C8778645-6B11-FC4B-92BB-C1A93E6A08C2}">
      <dsp:nvSpPr>
        <dsp:cNvPr id="0" name=""/>
        <dsp:cNvSpPr/>
      </dsp:nvSpPr>
      <dsp:spPr>
        <a:xfrm>
          <a:off x="2742595" y="2076631"/>
          <a:ext cx="2221894" cy="1333136"/>
        </a:xfrm>
        <a:prstGeom prst="rect">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baseline="0" dirty="0"/>
            <a:t>Normalize the eigenvectors by this: </a:t>
          </a:r>
          <a14:m xmlns:a14="http://schemas.microsoft.com/office/drawing/2010/main">
            <m:oMath xmlns:m="http://schemas.openxmlformats.org/officeDocument/2006/math">
              <m:r>
                <a:rPr lang="en-US" sz="1400" b="0" i="1" kern="1200" baseline="0">
                  <a:latin typeface="Cambria Math" panose="02040503050406030204" pitchFamily="18" charset="0"/>
                </a:rPr>
                <m:t>𝑒</m:t>
              </m:r>
              <m:r>
                <a:rPr lang="en-US" sz="1400" b="0" i="1" kern="1200" baseline="0">
                  <a:latin typeface="Cambria Math" panose="02040503050406030204" pitchFamily="18" charset="0"/>
                </a:rPr>
                <m:t>=</m:t>
              </m:r>
              <m:f>
                <m:fPr>
                  <m:ctrlPr>
                    <a:rPr lang="en-US" sz="1400" b="0" i="1" kern="1200" baseline="0">
                      <a:latin typeface="Cambria Math" panose="02040503050406030204" pitchFamily="18" charset="0"/>
                    </a:rPr>
                  </m:ctrlPr>
                </m:fPr>
                <m:num>
                  <m:r>
                    <a:rPr lang="en-US" sz="1400" b="0" i="1" kern="1200" baseline="0">
                      <a:latin typeface="Cambria Math" panose="02040503050406030204" pitchFamily="18" charset="0"/>
                    </a:rPr>
                    <m:t>𝑈</m:t>
                  </m:r>
                </m:num>
                <m:den>
                  <m:d>
                    <m:dPr>
                      <m:begChr m:val="‖"/>
                      <m:endChr m:val="‖"/>
                      <m:ctrlPr>
                        <a:rPr lang="en-US" sz="1400" b="0" i="1" kern="1200" baseline="0">
                          <a:latin typeface="Cambria Math" panose="02040503050406030204" pitchFamily="18" charset="0"/>
                        </a:rPr>
                      </m:ctrlPr>
                    </m:dPr>
                    <m:e>
                      <m:r>
                        <a:rPr lang="en-US" sz="1400" b="0" i="1" kern="1200" baseline="0">
                          <a:latin typeface="Cambria Math" panose="02040503050406030204" pitchFamily="18" charset="0"/>
                        </a:rPr>
                        <m:t>𝑈</m:t>
                      </m:r>
                    </m:e>
                  </m:d>
                </m:den>
              </m:f>
            </m:oMath>
          </a14:m>
          <a:endParaRPr lang="en-JO" sz="1400" kern="1200" dirty="0"/>
        </a:p>
      </dsp:txBody>
      <dsp:txXfrm>
        <a:off x="2742595" y="2076631"/>
        <a:ext cx="2221894" cy="1333136"/>
      </dsp:txXfrm>
    </dsp:sp>
    <dsp:sp modelId="{474F721F-1A48-3B42-A083-83C059566FAB}">
      <dsp:nvSpPr>
        <dsp:cNvPr id="0" name=""/>
        <dsp:cNvSpPr/>
      </dsp:nvSpPr>
      <dsp:spPr>
        <a:xfrm>
          <a:off x="1120612" y="3407968"/>
          <a:ext cx="5465860" cy="480435"/>
        </a:xfrm>
        <a:custGeom>
          <a:avLst/>
          <a:gdLst/>
          <a:ahLst/>
          <a:cxnLst/>
          <a:rect l="0" t="0" r="0" b="0"/>
          <a:pathLst>
            <a:path>
              <a:moveTo>
                <a:pt x="5465860" y="0"/>
              </a:moveTo>
              <a:lnTo>
                <a:pt x="5465860" y="257317"/>
              </a:lnTo>
              <a:lnTo>
                <a:pt x="0" y="257317"/>
              </a:lnTo>
              <a:lnTo>
                <a:pt x="0" y="480435"/>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16300" y="3645628"/>
        <a:ext cx="274484" cy="5115"/>
      </dsp:txXfrm>
    </dsp:sp>
    <dsp:sp modelId="{27F29A76-3C30-C640-96F9-6345BDAF11B9}">
      <dsp:nvSpPr>
        <dsp:cNvPr id="0" name=""/>
        <dsp:cNvSpPr/>
      </dsp:nvSpPr>
      <dsp:spPr>
        <a:xfrm>
          <a:off x="5475525" y="2076631"/>
          <a:ext cx="2221894" cy="1333136"/>
        </a:xfrm>
        <a:prstGeom prst="rect">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baseline="0" dirty="0"/>
            <a:t>Find the reduced Kernel PCA to </a:t>
          </a:r>
          <a14:m xmlns:a14="http://schemas.microsoft.com/office/drawing/2010/main">
            <m:oMath xmlns:m="http://schemas.openxmlformats.org/officeDocument/2006/math">
              <m:r>
                <a:rPr lang="en-US" sz="1400" b="0" i="1" kern="1200" baseline="0">
                  <a:latin typeface="Cambria Math" panose="02040503050406030204" pitchFamily="18" charset="0"/>
                </a:rPr>
                <m:t>𝑝</m:t>
              </m:r>
            </m:oMath>
          </a14:m>
          <a:r>
            <a:rPr lang="en-US" sz="1400" kern="1200" baseline="0" dirty="0"/>
            <a:t> features results by this: </a:t>
          </a:r>
          <a14:m xmlns:a14="http://schemas.microsoft.com/office/drawing/2010/main">
            <m:oMath xmlns:m="http://schemas.openxmlformats.org/officeDocument/2006/math">
              <m:r>
                <a:rPr lang="en-US" sz="1400" b="0" i="1" kern="1200" baseline="0">
                  <a:latin typeface="Cambria Math" panose="02040503050406030204" pitchFamily="18" charset="0"/>
                </a:rPr>
                <m:t>𝑃𝐶𝐴</m:t>
              </m:r>
              <m:r>
                <a:rPr lang="en-US" sz="1400" b="0" i="1" kern="1200" baseline="0">
                  <a:latin typeface="Cambria Math" panose="02040503050406030204" pitchFamily="18" charset="0"/>
                </a:rPr>
                <m:t>=</m:t>
              </m:r>
              <m:sSup>
                <m:sSupPr>
                  <m:ctrlPr>
                    <a:rPr lang="en-US" sz="1400" b="0" i="1" kern="1200" baseline="0">
                      <a:latin typeface="Cambria Math" panose="02040503050406030204" pitchFamily="18" charset="0"/>
                    </a:rPr>
                  </m:ctrlPr>
                </m:sSupPr>
                <m:e>
                  <m:r>
                    <a:rPr lang="en-US" sz="1400" b="0" i="1" kern="1200" baseline="0">
                      <a:latin typeface="Cambria Math" panose="02040503050406030204" pitchFamily="18" charset="0"/>
                    </a:rPr>
                    <m:t>𝑒</m:t>
                  </m:r>
                </m:e>
                <m:sup>
                  <m:r>
                    <a:rPr lang="en-US" sz="1400" b="0" i="1" kern="1200" baseline="0">
                      <a:latin typeface="Cambria Math" panose="02040503050406030204" pitchFamily="18" charset="0"/>
                    </a:rPr>
                    <m:t>𝑇</m:t>
                  </m:r>
                </m:sup>
              </m:sSup>
              <m:sSup>
                <m:sSupPr>
                  <m:ctrlPr>
                    <a:rPr lang="en-US" sz="1400" b="0" i="1" kern="1200" baseline="0">
                      <a:latin typeface="Cambria Math" panose="02040503050406030204" pitchFamily="18" charset="0"/>
                    </a:rPr>
                  </m:ctrlPr>
                </m:sSupPr>
                <m:e>
                  <m:acc>
                    <m:accPr>
                      <m:chr m:val="̂"/>
                      <m:ctrlPr>
                        <a:rPr lang="en-US" sz="1400" b="0" i="1" kern="1200" baseline="0">
                          <a:latin typeface="Cambria Math" panose="02040503050406030204" pitchFamily="18" charset="0"/>
                        </a:rPr>
                      </m:ctrlPr>
                    </m:accPr>
                    <m:e>
                      <m:r>
                        <a:rPr lang="en-US" sz="1400" b="0" i="1" kern="1200" baseline="0">
                          <a:latin typeface="Cambria Math" panose="02040503050406030204" pitchFamily="18" charset="0"/>
                        </a:rPr>
                        <m:t>𝐾</m:t>
                      </m:r>
                    </m:e>
                  </m:acc>
                </m:e>
                <m:sup>
                  <m:r>
                    <a:rPr lang="en-US" sz="1400" b="0" i="1" kern="1200" baseline="0">
                      <a:latin typeface="Cambria Math" panose="02040503050406030204" pitchFamily="18" charset="0"/>
                    </a:rPr>
                    <m:t>𝑇</m:t>
                  </m:r>
                </m:sup>
              </m:sSup>
            </m:oMath>
          </a14:m>
          <a:r>
            <a:rPr lang="en-US" sz="1400" kern="1200" baseline="0" dirty="0"/>
            <a:t> </a:t>
          </a:r>
          <a:endParaRPr lang="en-JO" sz="1400" kern="1200" dirty="0"/>
        </a:p>
      </dsp:txBody>
      <dsp:txXfrm>
        <a:off x="5475525" y="2076631"/>
        <a:ext cx="2221894" cy="1333136"/>
      </dsp:txXfrm>
    </dsp:sp>
    <dsp:sp modelId="{E6C4D4CD-66D3-3F40-AF50-DAA89B58A543}">
      <dsp:nvSpPr>
        <dsp:cNvPr id="0" name=""/>
        <dsp:cNvSpPr/>
      </dsp:nvSpPr>
      <dsp:spPr>
        <a:xfrm>
          <a:off x="9665" y="3920804"/>
          <a:ext cx="2221894" cy="1333136"/>
        </a:xfrm>
        <a:prstGeom prst="rect">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baseline="0" dirty="0"/>
            <a:t>The only difference is we are focusing on the </a:t>
          </a:r>
          <a:r>
            <a:rPr lang="en-US" sz="1400" b="1" kern="1200" baseline="0" dirty="0"/>
            <a:t>Kernel Matrix </a:t>
          </a:r>
          <a:r>
            <a:rPr lang="en-US" sz="1400" kern="1200" baseline="0" dirty="0"/>
            <a:t>and not the </a:t>
          </a:r>
          <a:r>
            <a:rPr lang="en-US" sz="1400" b="1" kern="1200" baseline="0" dirty="0"/>
            <a:t>Covariance Matrix</a:t>
          </a:r>
          <a:endParaRPr lang="en-JO" sz="1400" kern="1200" dirty="0"/>
        </a:p>
      </dsp:txBody>
      <dsp:txXfrm>
        <a:off x="9665" y="3920804"/>
        <a:ext cx="2221894" cy="133313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478220-FCE1-6C4A-93B6-0C41BB0AA65A}">
      <dsp:nvSpPr>
        <dsp:cNvPr id="0" name=""/>
        <dsp:cNvSpPr/>
      </dsp:nvSpPr>
      <dsp:spPr>
        <a:xfrm>
          <a:off x="2947486" y="966324"/>
          <a:ext cx="647418" cy="91440"/>
        </a:xfrm>
        <a:custGeom>
          <a:avLst/>
          <a:gdLst/>
          <a:ahLst/>
          <a:cxnLst/>
          <a:rect l="0" t="0" r="0" b="0"/>
          <a:pathLst>
            <a:path>
              <a:moveTo>
                <a:pt x="0" y="45720"/>
              </a:moveTo>
              <a:lnTo>
                <a:pt x="647418"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54245" y="1008654"/>
        <a:ext cx="33900" cy="6780"/>
      </dsp:txXfrm>
    </dsp:sp>
    <dsp:sp modelId="{BC5AD35B-0DF3-3A4B-AD63-5EF0F86AE5CA}">
      <dsp:nvSpPr>
        <dsp:cNvPr id="0" name=""/>
        <dsp:cNvSpPr/>
      </dsp:nvSpPr>
      <dsp:spPr>
        <a:xfrm>
          <a:off x="1380" y="127672"/>
          <a:ext cx="2947905" cy="1768743"/>
        </a:xfrm>
        <a:prstGeom prst="rect">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baseline="0"/>
            <a:t>Calculate </a:t>
          </a:r>
          <a14:m xmlns:a14="http://schemas.microsoft.com/office/drawing/2010/main">
            <m:oMath xmlns:m="http://schemas.openxmlformats.org/officeDocument/2006/math">
              <m:sSub>
                <m:sSubPr>
                  <m:ctrlPr>
                    <a:rPr lang="en-US" sz="1800" b="1" i="1" kern="1200" baseline="0">
                      <a:latin typeface="Cambria Math" panose="02040503050406030204" pitchFamily="18" charset="0"/>
                    </a:rPr>
                  </m:ctrlPr>
                </m:sSubPr>
                <m:e>
                  <m:r>
                    <a:rPr lang="en-US" sz="1800" b="1" i="1" kern="1200" baseline="0">
                      <a:latin typeface="Cambria Math" panose="02040503050406030204" pitchFamily="18" charset="0"/>
                    </a:rPr>
                    <m:t>𝑷</m:t>
                  </m:r>
                </m:e>
                <m:sub>
                  <m:r>
                    <a:rPr lang="en-US" sz="1800" b="1" i="1" kern="1200" baseline="0">
                      <a:latin typeface="Cambria Math" panose="02040503050406030204" pitchFamily="18" charset="0"/>
                    </a:rPr>
                    <m:t>𝒋</m:t>
                  </m:r>
                  <m:r>
                    <a:rPr lang="en-US" sz="1800" b="1" i="1" kern="1200" baseline="0">
                      <a:latin typeface="Cambria Math" panose="02040503050406030204" pitchFamily="18" charset="0"/>
                    </a:rPr>
                    <m:t>|</m:t>
                  </m:r>
                  <m:r>
                    <a:rPr lang="en-US" sz="1800" b="1" i="1" kern="1200" baseline="0">
                      <a:latin typeface="Cambria Math" panose="02040503050406030204" pitchFamily="18" charset="0"/>
                    </a:rPr>
                    <m:t>𝒊</m:t>
                  </m:r>
                </m:sub>
              </m:sSub>
              <m:r>
                <a:rPr lang="en-US" sz="1800" i="1" kern="1200" baseline="0">
                  <a:latin typeface="Cambria Math" panose="02040503050406030204" pitchFamily="18" charset="0"/>
                </a:rPr>
                <m:t> </m:t>
              </m:r>
            </m:oMath>
          </a14:m>
          <a:r>
            <a:rPr lang="en-US" sz="1800" kern="1200" baseline="0"/>
            <a:t>for all pairs of points in high-dimensional space then symmetrize by this equation: </a:t>
          </a:r>
          <a14:m xmlns:a14="http://schemas.microsoft.com/office/drawing/2010/main">
            <m:oMath xmlns:m="http://schemas.openxmlformats.org/officeDocument/2006/math">
              <m:sSub>
                <m:sSubPr>
                  <m:ctrlPr>
                    <a:rPr lang="en-US" sz="1800" b="1" i="1" kern="1200" baseline="0">
                      <a:latin typeface="Cambria Math" panose="02040503050406030204" pitchFamily="18" charset="0"/>
                    </a:rPr>
                  </m:ctrlPr>
                </m:sSubPr>
                <m:e>
                  <m:r>
                    <a:rPr lang="en-US" sz="1800" b="1" i="1" kern="1200" baseline="0">
                      <a:latin typeface="Cambria Math" panose="02040503050406030204" pitchFamily="18" charset="0"/>
                    </a:rPr>
                    <m:t>𝑷</m:t>
                  </m:r>
                </m:e>
                <m:sub>
                  <m:r>
                    <a:rPr lang="en-US" sz="1800" b="1" i="1" kern="1200" baseline="0">
                      <a:latin typeface="Cambria Math" panose="02040503050406030204" pitchFamily="18" charset="0"/>
                    </a:rPr>
                    <m:t>𝒊𝒋</m:t>
                  </m:r>
                </m:sub>
              </m:sSub>
              <m:r>
                <a:rPr lang="en-US" sz="1800" b="1" i="1" kern="1200" baseline="0">
                  <a:latin typeface="Cambria Math" panose="02040503050406030204" pitchFamily="18" charset="0"/>
                </a:rPr>
                <m:t>=</m:t>
              </m:r>
              <m:f>
                <m:fPr>
                  <m:ctrlPr>
                    <a:rPr lang="en-US" sz="1800" b="1" i="1" kern="1200" baseline="0">
                      <a:latin typeface="Cambria Math" panose="02040503050406030204" pitchFamily="18" charset="0"/>
                    </a:rPr>
                  </m:ctrlPr>
                </m:fPr>
                <m:num>
                  <m:sSub>
                    <m:sSubPr>
                      <m:ctrlPr>
                        <a:rPr lang="en-US" sz="1800" b="1" i="1" kern="1200" baseline="0">
                          <a:latin typeface="Cambria Math" panose="02040503050406030204" pitchFamily="18" charset="0"/>
                        </a:rPr>
                      </m:ctrlPr>
                    </m:sSubPr>
                    <m:e>
                      <m:r>
                        <a:rPr lang="en-US" sz="1800" b="1" i="1" kern="1200" baseline="0">
                          <a:latin typeface="Cambria Math" panose="02040503050406030204" pitchFamily="18" charset="0"/>
                        </a:rPr>
                        <m:t>𝑷</m:t>
                      </m:r>
                    </m:e>
                    <m:sub>
                      <m:r>
                        <a:rPr lang="en-US" sz="1800" b="1" i="1" kern="1200" baseline="0">
                          <a:latin typeface="Cambria Math" panose="02040503050406030204" pitchFamily="18" charset="0"/>
                        </a:rPr>
                        <m:t>𝒋</m:t>
                      </m:r>
                      <m:r>
                        <a:rPr lang="en-US" sz="1800" b="1" i="1" kern="1200" baseline="0">
                          <a:latin typeface="Cambria Math" panose="02040503050406030204" pitchFamily="18" charset="0"/>
                        </a:rPr>
                        <m:t>|</m:t>
                      </m:r>
                      <m:r>
                        <a:rPr lang="en-US" sz="1800" b="1" i="1" kern="1200" baseline="0">
                          <a:latin typeface="Cambria Math" panose="02040503050406030204" pitchFamily="18" charset="0"/>
                        </a:rPr>
                        <m:t>𝒊</m:t>
                      </m:r>
                    </m:sub>
                  </m:sSub>
                  <m:r>
                    <a:rPr lang="en-US" sz="1800" b="1" i="1" kern="1200" baseline="0">
                      <a:latin typeface="Cambria Math" panose="02040503050406030204" pitchFamily="18" charset="0"/>
                    </a:rPr>
                    <m:t>+</m:t>
                  </m:r>
                  <m:sSub>
                    <m:sSubPr>
                      <m:ctrlPr>
                        <a:rPr lang="en-US" sz="1800" b="1" i="1" kern="1200" baseline="0">
                          <a:latin typeface="Cambria Math" panose="02040503050406030204" pitchFamily="18" charset="0"/>
                        </a:rPr>
                      </m:ctrlPr>
                    </m:sSubPr>
                    <m:e>
                      <m:r>
                        <a:rPr lang="en-US" sz="1800" b="1" i="1" kern="1200" baseline="0">
                          <a:latin typeface="Cambria Math" panose="02040503050406030204" pitchFamily="18" charset="0"/>
                        </a:rPr>
                        <m:t>𝑷</m:t>
                      </m:r>
                    </m:e>
                    <m:sub>
                      <m:r>
                        <a:rPr lang="en-US" sz="1800" b="1" i="1" kern="1200" baseline="0">
                          <a:latin typeface="Cambria Math" panose="02040503050406030204" pitchFamily="18" charset="0"/>
                        </a:rPr>
                        <m:t>𝒊</m:t>
                      </m:r>
                      <m:r>
                        <a:rPr lang="en-US" sz="1800" b="1" i="1" kern="1200" baseline="0">
                          <a:latin typeface="Cambria Math" panose="02040503050406030204" pitchFamily="18" charset="0"/>
                        </a:rPr>
                        <m:t>|</m:t>
                      </m:r>
                      <m:r>
                        <a:rPr lang="en-US" sz="1800" b="1" i="1" kern="1200" baseline="0">
                          <a:latin typeface="Cambria Math" panose="02040503050406030204" pitchFamily="18" charset="0"/>
                        </a:rPr>
                        <m:t>𝒋</m:t>
                      </m:r>
                    </m:sub>
                  </m:sSub>
                </m:num>
                <m:den>
                  <m:r>
                    <a:rPr lang="en-US" sz="1800" b="1" i="1" kern="1200" baseline="0">
                      <a:latin typeface="Cambria Math" panose="02040503050406030204" pitchFamily="18" charset="0"/>
                    </a:rPr>
                    <m:t>𝟐</m:t>
                  </m:r>
                  <m:r>
                    <a:rPr lang="en-US" sz="1800" b="1" i="1" kern="1200" baseline="0">
                      <a:latin typeface="Cambria Math" panose="02040503050406030204" pitchFamily="18" charset="0"/>
                    </a:rPr>
                    <m:t>𝒏</m:t>
                  </m:r>
                </m:den>
              </m:f>
            </m:oMath>
          </a14:m>
          <a:r>
            <a:rPr lang="en-US" sz="1800" kern="1200" baseline="0"/>
            <a:t>.</a:t>
          </a:r>
          <a:endParaRPr lang="en-JO" sz="1800" kern="1200"/>
        </a:p>
      </dsp:txBody>
      <dsp:txXfrm>
        <a:off x="1380" y="127672"/>
        <a:ext cx="2947905" cy="1768743"/>
      </dsp:txXfrm>
    </dsp:sp>
    <dsp:sp modelId="{B0CF89FA-7688-134E-9F5A-80AF7AB2C322}">
      <dsp:nvSpPr>
        <dsp:cNvPr id="0" name=""/>
        <dsp:cNvSpPr/>
      </dsp:nvSpPr>
      <dsp:spPr>
        <a:xfrm>
          <a:off x="1475333" y="1894615"/>
          <a:ext cx="3625923" cy="647418"/>
        </a:xfrm>
        <a:custGeom>
          <a:avLst/>
          <a:gdLst/>
          <a:ahLst/>
          <a:cxnLst/>
          <a:rect l="0" t="0" r="0" b="0"/>
          <a:pathLst>
            <a:path>
              <a:moveTo>
                <a:pt x="3625923" y="0"/>
              </a:moveTo>
              <a:lnTo>
                <a:pt x="3625923" y="340809"/>
              </a:lnTo>
              <a:lnTo>
                <a:pt x="0" y="340809"/>
              </a:lnTo>
              <a:lnTo>
                <a:pt x="0" y="647418"/>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96076" y="2214934"/>
        <a:ext cx="184438" cy="6780"/>
      </dsp:txXfrm>
    </dsp:sp>
    <dsp:sp modelId="{FA6FEAEB-9B1C-AD45-A974-569BF76DD6B4}">
      <dsp:nvSpPr>
        <dsp:cNvPr id="0" name=""/>
        <dsp:cNvSpPr/>
      </dsp:nvSpPr>
      <dsp:spPr>
        <a:xfrm>
          <a:off x="3627304" y="127672"/>
          <a:ext cx="2947905" cy="1768743"/>
        </a:xfrm>
        <a:prstGeom prst="rect">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baseline="0" dirty="0"/>
            <a:t>Initialize random low-dimensional points </a:t>
          </a:r>
          <a14:m xmlns:a14="http://schemas.microsoft.com/office/drawing/2010/main">
            <m:oMath xmlns:m="http://schemas.openxmlformats.org/officeDocument/2006/math">
              <m:sSub>
                <m:sSubPr>
                  <m:ctrlPr>
                    <a:rPr lang="en-US" sz="1800" b="1" i="1" kern="1200" baseline="0">
                      <a:latin typeface="Cambria Math" panose="02040503050406030204" pitchFamily="18" charset="0"/>
                    </a:rPr>
                  </m:ctrlPr>
                </m:sSubPr>
                <m:e>
                  <m:r>
                    <a:rPr lang="en-US" sz="1800" b="1" i="1" kern="1200" baseline="0">
                      <a:latin typeface="Cambria Math" panose="02040503050406030204" pitchFamily="18" charset="0"/>
                    </a:rPr>
                    <m:t>𝒚</m:t>
                  </m:r>
                </m:e>
                <m:sub>
                  <m:r>
                    <a:rPr lang="en-US" sz="1800" b="1" i="1" kern="1200" baseline="0">
                      <a:latin typeface="Cambria Math" panose="02040503050406030204" pitchFamily="18" charset="0"/>
                    </a:rPr>
                    <m:t>𝒊</m:t>
                  </m:r>
                </m:sub>
              </m:sSub>
            </m:oMath>
          </a14:m>
          <a:endParaRPr lang="en-JO" sz="1800" kern="1200" dirty="0"/>
        </a:p>
      </dsp:txBody>
      <dsp:txXfrm>
        <a:off x="3627304" y="127672"/>
        <a:ext cx="2947905" cy="1768743"/>
      </dsp:txXfrm>
    </dsp:sp>
    <dsp:sp modelId="{A5914097-C97D-2942-B190-B66AE98804BD}">
      <dsp:nvSpPr>
        <dsp:cNvPr id="0" name=""/>
        <dsp:cNvSpPr/>
      </dsp:nvSpPr>
      <dsp:spPr>
        <a:xfrm>
          <a:off x="2947486" y="3413085"/>
          <a:ext cx="647418" cy="91440"/>
        </a:xfrm>
        <a:custGeom>
          <a:avLst/>
          <a:gdLst/>
          <a:ahLst/>
          <a:cxnLst/>
          <a:rect l="0" t="0" r="0" b="0"/>
          <a:pathLst>
            <a:path>
              <a:moveTo>
                <a:pt x="0" y="45720"/>
              </a:moveTo>
              <a:lnTo>
                <a:pt x="647418"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54245" y="3455415"/>
        <a:ext cx="33900" cy="6780"/>
      </dsp:txXfrm>
    </dsp:sp>
    <dsp:sp modelId="{D02E3A6A-3B51-4B47-B622-2EAECBB1EFBD}">
      <dsp:nvSpPr>
        <dsp:cNvPr id="0" name=""/>
        <dsp:cNvSpPr/>
      </dsp:nvSpPr>
      <dsp:spPr>
        <a:xfrm>
          <a:off x="1380" y="2574434"/>
          <a:ext cx="2947905" cy="1768743"/>
        </a:xfrm>
        <a:prstGeom prst="rect">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baseline="0" dirty="0"/>
            <a:t>Minimize the </a:t>
          </a:r>
          <a:r>
            <a:rPr lang="en-US" sz="1800" kern="1200" baseline="0" dirty="0" err="1"/>
            <a:t>Kullback-Leibler</a:t>
          </a:r>
          <a:r>
            <a:rPr lang="en-US" sz="1800" kern="1200" baseline="0" dirty="0"/>
            <a:t> (KL) Divergence between </a:t>
          </a:r>
          <a14:m xmlns:a14="http://schemas.microsoft.com/office/drawing/2010/main">
            <m:oMath xmlns:m="http://schemas.openxmlformats.org/officeDocument/2006/math">
              <m:sSub>
                <m:sSubPr>
                  <m:ctrlPr>
                    <a:rPr lang="en-US" sz="1800" b="1" i="1" kern="1200" baseline="0">
                      <a:latin typeface="Cambria Math" panose="02040503050406030204" pitchFamily="18" charset="0"/>
                    </a:rPr>
                  </m:ctrlPr>
                </m:sSubPr>
                <m:e>
                  <m:r>
                    <a:rPr lang="en-US" sz="1800" b="1" i="1" kern="1200" baseline="0">
                      <a:latin typeface="Cambria Math" panose="02040503050406030204" pitchFamily="18" charset="0"/>
                    </a:rPr>
                    <m:t>𝑷</m:t>
                  </m:r>
                </m:e>
                <m:sub>
                  <m:r>
                    <a:rPr lang="en-US" sz="1800" b="1" i="1" kern="1200" baseline="0">
                      <a:latin typeface="Cambria Math" panose="02040503050406030204" pitchFamily="18" charset="0"/>
                    </a:rPr>
                    <m:t>𝒊𝒋</m:t>
                  </m:r>
                </m:sub>
              </m:sSub>
            </m:oMath>
          </a14:m>
          <a:r>
            <a:rPr lang="en-US" sz="1800" kern="1200" baseline="0" dirty="0"/>
            <a:t> and </a:t>
          </a:r>
          <a14:m xmlns:a14="http://schemas.microsoft.com/office/drawing/2010/main">
            <m:oMath xmlns:m="http://schemas.openxmlformats.org/officeDocument/2006/math">
              <m:sSub>
                <m:sSubPr>
                  <m:ctrlPr>
                    <a:rPr lang="en-US" sz="1800" b="1" i="1" kern="1200" baseline="0">
                      <a:latin typeface="Cambria Math" panose="02040503050406030204" pitchFamily="18" charset="0"/>
                    </a:rPr>
                  </m:ctrlPr>
                </m:sSubPr>
                <m:e>
                  <m:r>
                    <a:rPr lang="en-US" sz="1800" b="1" i="1" kern="1200" baseline="0">
                      <a:latin typeface="Cambria Math" panose="02040503050406030204" pitchFamily="18" charset="0"/>
                    </a:rPr>
                    <m:t>𝒒</m:t>
                  </m:r>
                </m:e>
                <m:sub>
                  <m:r>
                    <a:rPr lang="en-US" sz="1800" b="1" i="1" kern="1200" baseline="0">
                      <a:latin typeface="Cambria Math" panose="02040503050406030204" pitchFamily="18" charset="0"/>
                    </a:rPr>
                    <m:t>𝒊𝒋</m:t>
                  </m:r>
                </m:sub>
              </m:sSub>
            </m:oMath>
          </a14:m>
          <a:r>
            <a:rPr lang="en-US" sz="1800" kern="1200" baseline="0" dirty="0"/>
            <a:t> by this equation: </a:t>
          </a:r>
          <a14:m xmlns:a14="http://schemas.microsoft.com/office/drawing/2010/main">
            <m:oMath xmlns:m="http://schemas.openxmlformats.org/officeDocument/2006/math">
              <m:r>
                <a:rPr lang="en-US" sz="1800" b="1" i="1" kern="1200" baseline="0">
                  <a:latin typeface="Cambria Math" panose="02040503050406030204" pitchFamily="18" charset="0"/>
                </a:rPr>
                <m:t>𝑲𝑳</m:t>
              </m:r>
              <m:r>
                <a:rPr lang="en-US" sz="1800" b="1" i="1" kern="1200" baseline="0">
                  <a:latin typeface="Cambria Math" panose="02040503050406030204" pitchFamily="18" charset="0"/>
                </a:rPr>
                <m:t>(</m:t>
              </m:r>
              <m:r>
                <a:rPr lang="en-US" sz="1800" b="1" i="1" kern="1200" baseline="0">
                  <a:latin typeface="Cambria Math" panose="02040503050406030204" pitchFamily="18" charset="0"/>
                </a:rPr>
                <m:t>𝑷</m:t>
              </m:r>
              <m:r>
                <a:rPr lang="en-US" sz="1800" b="1" i="1" kern="1200" baseline="0">
                  <a:latin typeface="Cambria Math" panose="02040503050406030204" pitchFamily="18" charset="0"/>
                </a:rPr>
                <m:t>|</m:t>
              </m:r>
              <m:d>
                <m:dPr>
                  <m:begChr m:val="|"/>
                  <m:ctrlPr>
                    <a:rPr lang="en-US" sz="1800" b="1" i="1" kern="1200" baseline="0">
                      <a:latin typeface="Cambria Math" panose="02040503050406030204" pitchFamily="18" charset="0"/>
                    </a:rPr>
                  </m:ctrlPr>
                </m:dPr>
                <m:e>
                  <m:r>
                    <a:rPr lang="en-US" sz="1800" b="1" i="1" kern="1200" baseline="0">
                      <a:latin typeface="Cambria Math" panose="02040503050406030204" pitchFamily="18" charset="0"/>
                    </a:rPr>
                    <m:t>𝑸</m:t>
                  </m:r>
                </m:e>
              </m:d>
              <m:r>
                <a:rPr lang="en-US" sz="1800" b="1" i="1" kern="1200" baseline="0">
                  <a:latin typeface="Cambria Math" panose="02040503050406030204" pitchFamily="18" charset="0"/>
                </a:rPr>
                <m:t>=</m:t>
              </m:r>
              <m:nary>
                <m:naryPr>
                  <m:chr m:val="∑"/>
                  <m:supHide m:val="on"/>
                  <m:ctrlPr>
                    <a:rPr lang="en-US" sz="1800" b="1" i="1" kern="1200" baseline="0">
                      <a:latin typeface="Cambria Math" panose="02040503050406030204" pitchFamily="18" charset="0"/>
                    </a:rPr>
                  </m:ctrlPr>
                </m:naryPr>
                <m:sub>
                  <m:r>
                    <m:rPr>
                      <m:brk m:alnAt="7"/>
                    </m:rPr>
                    <a:rPr lang="en-US" sz="1800" b="1" i="1" kern="1200" baseline="0">
                      <a:latin typeface="Cambria Math" panose="02040503050406030204" pitchFamily="18" charset="0"/>
                    </a:rPr>
                    <m:t>𝒊</m:t>
                  </m:r>
                  <m:r>
                    <a:rPr lang="en-US" sz="1800" b="1" i="1" kern="1200" baseline="0">
                      <a:latin typeface="Cambria Math" panose="02040503050406030204" pitchFamily="18" charset="0"/>
                    </a:rPr>
                    <m:t>≠</m:t>
                  </m:r>
                  <m:r>
                    <a:rPr lang="en-US" sz="1800" b="1" i="1" kern="1200" baseline="0">
                      <a:latin typeface="Cambria Math" panose="02040503050406030204" pitchFamily="18" charset="0"/>
                    </a:rPr>
                    <m:t>𝒋</m:t>
                  </m:r>
                </m:sub>
                <m:sup/>
                <m:e>
                  <m:sSub>
                    <m:sSubPr>
                      <m:ctrlPr>
                        <a:rPr lang="en-US" sz="1800" b="1" i="1" kern="1200" baseline="0">
                          <a:latin typeface="Cambria Math" panose="02040503050406030204" pitchFamily="18" charset="0"/>
                        </a:rPr>
                      </m:ctrlPr>
                    </m:sSubPr>
                    <m:e>
                      <m:r>
                        <a:rPr lang="en-US" sz="1800" b="1" i="1" kern="1200" baseline="0">
                          <a:latin typeface="Cambria Math" panose="02040503050406030204" pitchFamily="18" charset="0"/>
                        </a:rPr>
                        <m:t>𝑷</m:t>
                      </m:r>
                    </m:e>
                    <m:sub>
                      <m:r>
                        <a:rPr lang="en-US" sz="1800" b="1" i="1" kern="1200" baseline="0">
                          <a:latin typeface="Cambria Math" panose="02040503050406030204" pitchFamily="18" charset="0"/>
                        </a:rPr>
                        <m:t>𝒊𝒋</m:t>
                      </m:r>
                    </m:sub>
                  </m:sSub>
                  <m:func>
                    <m:funcPr>
                      <m:ctrlPr>
                        <a:rPr lang="en-US" sz="1800" b="1" i="1" kern="1200" baseline="0">
                          <a:latin typeface="Cambria Math" panose="02040503050406030204" pitchFamily="18" charset="0"/>
                        </a:rPr>
                      </m:ctrlPr>
                    </m:funcPr>
                    <m:fName>
                      <m:r>
                        <a:rPr lang="en-US" sz="1800" b="1" i="1" kern="1200" baseline="0">
                          <a:latin typeface="Cambria Math" panose="02040503050406030204" pitchFamily="18" charset="0"/>
                        </a:rPr>
                        <m:t>𝒍𝒐𝒈</m:t>
                      </m:r>
                    </m:fName>
                    <m:e>
                      <m:d>
                        <m:dPr>
                          <m:ctrlPr>
                            <a:rPr lang="en-US" sz="1800" b="1" i="1" kern="1200" baseline="0">
                              <a:latin typeface="Cambria Math" panose="02040503050406030204" pitchFamily="18" charset="0"/>
                            </a:rPr>
                          </m:ctrlPr>
                        </m:dPr>
                        <m:e>
                          <m:f>
                            <m:fPr>
                              <m:ctrlPr>
                                <a:rPr lang="en-US" sz="1800" b="1" i="1" kern="1200" baseline="0">
                                  <a:latin typeface="Cambria Math" panose="02040503050406030204" pitchFamily="18" charset="0"/>
                                </a:rPr>
                              </m:ctrlPr>
                            </m:fPr>
                            <m:num>
                              <m:sSub>
                                <m:sSubPr>
                                  <m:ctrlPr>
                                    <a:rPr lang="en-US" sz="1800" b="1" i="1" kern="1200" baseline="0">
                                      <a:latin typeface="Cambria Math" panose="02040503050406030204" pitchFamily="18" charset="0"/>
                                    </a:rPr>
                                  </m:ctrlPr>
                                </m:sSubPr>
                                <m:e>
                                  <m:r>
                                    <a:rPr lang="en-US" sz="1800" b="1" i="1" kern="1200" baseline="0">
                                      <a:latin typeface="Cambria Math" panose="02040503050406030204" pitchFamily="18" charset="0"/>
                                    </a:rPr>
                                    <m:t>𝑷</m:t>
                                  </m:r>
                                </m:e>
                                <m:sub>
                                  <m:r>
                                    <a:rPr lang="en-US" sz="1800" b="1" i="1" kern="1200" baseline="0">
                                      <a:latin typeface="Cambria Math" panose="02040503050406030204" pitchFamily="18" charset="0"/>
                                    </a:rPr>
                                    <m:t>𝒊𝒋</m:t>
                                  </m:r>
                                </m:sub>
                              </m:sSub>
                            </m:num>
                            <m:den>
                              <m:sSub>
                                <m:sSubPr>
                                  <m:ctrlPr>
                                    <a:rPr lang="en-US" sz="1800" b="1" i="1" kern="1200" baseline="0">
                                      <a:latin typeface="Cambria Math" panose="02040503050406030204" pitchFamily="18" charset="0"/>
                                    </a:rPr>
                                  </m:ctrlPr>
                                </m:sSubPr>
                                <m:e>
                                  <m:r>
                                    <a:rPr lang="en-US" sz="1800" b="1" i="1" kern="1200" baseline="0">
                                      <a:latin typeface="Cambria Math" panose="02040503050406030204" pitchFamily="18" charset="0"/>
                                    </a:rPr>
                                    <m:t>𝒒</m:t>
                                  </m:r>
                                </m:e>
                                <m:sub>
                                  <m:r>
                                    <a:rPr lang="en-US" sz="1800" b="1" i="1" kern="1200" baseline="0">
                                      <a:latin typeface="Cambria Math" panose="02040503050406030204" pitchFamily="18" charset="0"/>
                                    </a:rPr>
                                    <m:t>𝒊𝒋</m:t>
                                  </m:r>
                                </m:sub>
                              </m:sSub>
                            </m:den>
                          </m:f>
                        </m:e>
                      </m:d>
                    </m:e>
                  </m:func>
                </m:e>
              </m:nary>
            </m:oMath>
          </a14:m>
          <a:endParaRPr lang="en-JO" sz="1800" kern="1200" dirty="0"/>
        </a:p>
      </dsp:txBody>
      <dsp:txXfrm>
        <a:off x="1380" y="2574434"/>
        <a:ext cx="2947905" cy="1768743"/>
      </dsp:txXfrm>
    </dsp:sp>
    <dsp:sp modelId="{87984CBE-A2AB-164F-AA7E-B6C471A6FD2E}">
      <dsp:nvSpPr>
        <dsp:cNvPr id="0" name=""/>
        <dsp:cNvSpPr/>
      </dsp:nvSpPr>
      <dsp:spPr>
        <a:xfrm>
          <a:off x="3627304" y="2574434"/>
          <a:ext cx="2947905" cy="1768743"/>
        </a:xfrm>
        <a:prstGeom prst="rect">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baseline="0" dirty="0"/>
            <a:t>Update </a:t>
          </a:r>
          <a14:m xmlns:a14="http://schemas.microsoft.com/office/drawing/2010/main">
            <m:oMath xmlns:m="http://schemas.openxmlformats.org/officeDocument/2006/math">
              <m:sSub>
                <m:sSubPr>
                  <m:ctrlPr>
                    <a:rPr lang="en-US" sz="1800" b="1" i="1" kern="1200" baseline="0">
                      <a:latin typeface="Cambria Math" panose="02040503050406030204" pitchFamily="18" charset="0"/>
                    </a:rPr>
                  </m:ctrlPr>
                </m:sSubPr>
                <m:e>
                  <m:r>
                    <a:rPr lang="en-US" sz="1800" b="1" i="1" kern="1200" baseline="0">
                      <a:latin typeface="Cambria Math" panose="02040503050406030204" pitchFamily="18" charset="0"/>
                    </a:rPr>
                    <m:t>𝒚</m:t>
                  </m:r>
                </m:e>
                <m:sub>
                  <m:r>
                    <a:rPr lang="en-US" sz="1800" b="1" i="1" kern="1200" baseline="0">
                      <a:latin typeface="Cambria Math" panose="02040503050406030204" pitchFamily="18" charset="0"/>
                    </a:rPr>
                    <m:t>𝒊</m:t>
                  </m:r>
                </m:sub>
              </m:sSub>
            </m:oMath>
          </a14:m>
          <a:r>
            <a:rPr lang="en-US" sz="1800" b="1" kern="1200" baseline="0" dirty="0"/>
            <a:t> </a:t>
          </a:r>
          <a:r>
            <a:rPr lang="en-US" sz="1800" kern="1200" baseline="0" dirty="0"/>
            <a:t>iteratively to reduce the KL divergence with learning rate </a:t>
          </a:r>
          <a14:m xmlns:a14="http://schemas.microsoft.com/office/drawing/2010/main">
            <m:oMath xmlns:m="http://schemas.openxmlformats.org/officeDocument/2006/math">
              <m:r>
                <a:rPr lang="en-US" sz="1800" b="1" i="1" kern="1200" baseline="0">
                  <a:latin typeface="Cambria Math" panose="02040503050406030204" pitchFamily="18" charset="0"/>
                </a:rPr>
                <m:t>𝜼</m:t>
              </m:r>
            </m:oMath>
          </a14:m>
          <a:r>
            <a:rPr lang="en-US" sz="1800" kern="1200" baseline="0" dirty="0"/>
            <a:t>: </a:t>
          </a:r>
          <a14:m xmlns:a14="http://schemas.microsoft.com/office/drawing/2010/main">
            <m:oMath xmlns:m="http://schemas.openxmlformats.org/officeDocument/2006/math">
              <m:sSubSup>
                <m:sSubSupPr>
                  <m:ctrlPr>
                    <a:rPr lang="en-US" sz="1800" b="1" i="1" kern="1200" baseline="0">
                      <a:latin typeface="Cambria Math" panose="02040503050406030204" pitchFamily="18" charset="0"/>
                    </a:rPr>
                  </m:ctrlPr>
                </m:sSubSupPr>
                <m:e>
                  <m:r>
                    <a:rPr lang="en-US" sz="1800" b="1" i="1" kern="1200" baseline="0">
                      <a:latin typeface="Cambria Math" panose="02040503050406030204" pitchFamily="18" charset="0"/>
                    </a:rPr>
                    <m:t>𝒚</m:t>
                  </m:r>
                </m:e>
                <m:sub>
                  <m:r>
                    <a:rPr lang="en-US" sz="1800" b="1" i="1" kern="1200" baseline="0">
                      <a:latin typeface="Cambria Math" panose="02040503050406030204" pitchFamily="18" charset="0"/>
                    </a:rPr>
                    <m:t>𝒊</m:t>
                  </m:r>
                </m:sub>
                <m:sup>
                  <m:r>
                    <a:rPr lang="en-US" sz="1800" b="1" i="1" kern="1200" baseline="0">
                      <a:latin typeface="Cambria Math" panose="02040503050406030204" pitchFamily="18" charset="0"/>
                    </a:rPr>
                    <m:t>(</m:t>
                  </m:r>
                  <m:r>
                    <a:rPr lang="en-US" sz="1800" b="1" i="1" kern="1200" baseline="0">
                      <a:latin typeface="Cambria Math" panose="02040503050406030204" pitchFamily="18" charset="0"/>
                    </a:rPr>
                    <m:t>𝒕</m:t>
                  </m:r>
                  <m:r>
                    <a:rPr lang="en-US" sz="1800" b="1" i="1" kern="1200" baseline="0">
                      <a:latin typeface="Cambria Math" panose="02040503050406030204" pitchFamily="18" charset="0"/>
                    </a:rPr>
                    <m:t>+</m:t>
                  </m:r>
                  <m:r>
                    <a:rPr lang="en-US" sz="1800" b="1" i="1" kern="1200" baseline="0">
                      <a:latin typeface="Cambria Math" panose="02040503050406030204" pitchFamily="18" charset="0"/>
                    </a:rPr>
                    <m:t>𝟏</m:t>
                  </m:r>
                  <m:r>
                    <a:rPr lang="en-US" sz="1800" b="1" i="1" kern="1200" baseline="0">
                      <a:latin typeface="Cambria Math" panose="02040503050406030204" pitchFamily="18" charset="0"/>
                    </a:rPr>
                    <m:t>)</m:t>
                  </m:r>
                </m:sup>
              </m:sSubSup>
              <m:r>
                <a:rPr lang="en-US" sz="1800" b="1" i="1" kern="1200" baseline="0">
                  <a:latin typeface="Cambria Math" panose="02040503050406030204" pitchFamily="18" charset="0"/>
                </a:rPr>
                <m:t>=</m:t>
              </m:r>
              <m:sSubSup>
                <m:sSubSupPr>
                  <m:ctrlPr>
                    <a:rPr lang="en-US" sz="1800" b="1" i="1" kern="1200" baseline="0">
                      <a:latin typeface="Cambria Math" panose="02040503050406030204" pitchFamily="18" charset="0"/>
                    </a:rPr>
                  </m:ctrlPr>
                </m:sSubSupPr>
                <m:e>
                  <m:r>
                    <a:rPr lang="en-US" sz="1800" b="1" i="1" kern="1200" baseline="0">
                      <a:latin typeface="Cambria Math" panose="02040503050406030204" pitchFamily="18" charset="0"/>
                    </a:rPr>
                    <m:t>𝒚</m:t>
                  </m:r>
                </m:e>
                <m:sub>
                  <m:r>
                    <a:rPr lang="en-US" sz="1800" b="1" i="1" kern="1200" baseline="0">
                      <a:latin typeface="Cambria Math" panose="02040503050406030204" pitchFamily="18" charset="0"/>
                    </a:rPr>
                    <m:t>𝒊</m:t>
                  </m:r>
                </m:sub>
                <m:sup>
                  <m:r>
                    <a:rPr lang="en-US" sz="1800" b="1" i="1" kern="1200" baseline="0">
                      <a:latin typeface="Cambria Math" panose="02040503050406030204" pitchFamily="18" charset="0"/>
                    </a:rPr>
                    <m:t>(</m:t>
                  </m:r>
                  <m:r>
                    <a:rPr lang="en-US" sz="1800" b="1" i="1" kern="1200" baseline="0">
                      <a:latin typeface="Cambria Math" panose="02040503050406030204" pitchFamily="18" charset="0"/>
                    </a:rPr>
                    <m:t>𝒕</m:t>
                  </m:r>
                  <m:r>
                    <a:rPr lang="en-US" sz="1800" b="1" i="1" kern="1200" baseline="0">
                      <a:latin typeface="Cambria Math" panose="02040503050406030204" pitchFamily="18" charset="0"/>
                    </a:rPr>
                    <m:t>)</m:t>
                  </m:r>
                </m:sup>
              </m:sSubSup>
              <m:r>
                <a:rPr lang="en-US" sz="1800" b="1" i="1" kern="1200" baseline="0">
                  <a:latin typeface="Cambria Math" panose="02040503050406030204" pitchFamily="18" charset="0"/>
                </a:rPr>
                <m:t>−</m:t>
              </m:r>
              <m:r>
                <a:rPr lang="en-US" sz="1800" b="1" i="1" kern="1200" baseline="0">
                  <a:latin typeface="Cambria Math" panose="02040503050406030204" pitchFamily="18" charset="0"/>
                </a:rPr>
                <m:t>𝜼</m:t>
              </m:r>
              <m:f>
                <m:fPr>
                  <m:ctrlPr>
                    <a:rPr lang="en-US" sz="1800" b="1" i="1" kern="1200" baseline="0">
                      <a:latin typeface="Cambria Math" panose="02040503050406030204" pitchFamily="18" charset="0"/>
                    </a:rPr>
                  </m:ctrlPr>
                </m:fPr>
                <m:num>
                  <m:r>
                    <a:rPr lang="en-US" sz="1800" b="1" i="1" kern="1200" baseline="0">
                      <a:latin typeface="Cambria Math" panose="02040503050406030204" pitchFamily="18" charset="0"/>
                    </a:rPr>
                    <m:t>𝝏</m:t>
                  </m:r>
                  <m:r>
                    <a:rPr lang="en-US" sz="1800" b="1" i="1" kern="1200" baseline="0">
                      <a:latin typeface="Cambria Math" panose="02040503050406030204" pitchFamily="18" charset="0"/>
                    </a:rPr>
                    <m:t>𝑲𝑳</m:t>
                  </m:r>
                </m:num>
                <m:den>
                  <m:r>
                    <a:rPr lang="en-US" sz="1800" b="1" i="1" kern="1200" baseline="0">
                      <a:latin typeface="Cambria Math" panose="02040503050406030204" pitchFamily="18" charset="0"/>
                    </a:rPr>
                    <m:t>𝝏</m:t>
                  </m:r>
                  <m:sSub>
                    <m:sSubPr>
                      <m:ctrlPr>
                        <a:rPr lang="en-US" sz="1800" b="1" i="1" kern="1200" baseline="0">
                          <a:latin typeface="Cambria Math" panose="02040503050406030204" pitchFamily="18" charset="0"/>
                        </a:rPr>
                      </m:ctrlPr>
                    </m:sSubPr>
                    <m:e>
                      <m:r>
                        <a:rPr lang="en-US" sz="1800" b="1" i="1" kern="1200" baseline="0">
                          <a:latin typeface="Cambria Math" panose="02040503050406030204" pitchFamily="18" charset="0"/>
                        </a:rPr>
                        <m:t>𝒚</m:t>
                      </m:r>
                    </m:e>
                    <m:sub>
                      <m:r>
                        <a:rPr lang="en-US" sz="1800" b="1" i="1" kern="1200" baseline="0">
                          <a:latin typeface="Cambria Math" panose="02040503050406030204" pitchFamily="18" charset="0"/>
                        </a:rPr>
                        <m:t>𝒊</m:t>
                      </m:r>
                    </m:sub>
                  </m:sSub>
                </m:den>
              </m:f>
            </m:oMath>
          </a14:m>
          <a:r>
            <a:rPr lang="en-US" sz="1800" kern="1200" baseline="0" dirty="0"/>
            <a:t> </a:t>
          </a:r>
          <a:endParaRPr lang="en-JO" sz="1800" kern="1200" dirty="0"/>
        </a:p>
      </dsp:txBody>
      <dsp:txXfrm>
        <a:off x="3627304" y="2574434"/>
        <a:ext cx="2947905" cy="176874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BEE9B3-9795-CC43-AE6B-DC226FAAF3D2}">
      <dsp:nvSpPr>
        <dsp:cNvPr id="0" name=""/>
        <dsp:cNvSpPr/>
      </dsp:nvSpPr>
      <dsp:spPr>
        <a:xfrm>
          <a:off x="3315765" y="893306"/>
          <a:ext cx="687885" cy="91440"/>
        </a:xfrm>
        <a:custGeom>
          <a:avLst/>
          <a:gdLst/>
          <a:ahLst/>
          <a:cxnLst/>
          <a:rect l="0" t="0" r="0" b="0"/>
          <a:pathLst>
            <a:path>
              <a:moveTo>
                <a:pt x="0" y="45720"/>
              </a:moveTo>
              <a:lnTo>
                <a:pt x="687885"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41746" y="935434"/>
        <a:ext cx="35924" cy="7184"/>
      </dsp:txXfrm>
    </dsp:sp>
    <dsp:sp modelId="{706643D9-7B83-F945-8E7B-761176F7849D}">
      <dsp:nvSpPr>
        <dsp:cNvPr id="0" name=""/>
        <dsp:cNvSpPr/>
      </dsp:nvSpPr>
      <dsp:spPr>
        <a:xfrm>
          <a:off x="193714" y="1871"/>
          <a:ext cx="3123850" cy="1874310"/>
        </a:xfrm>
        <a:prstGeom prst="rect">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baseline="0"/>
            <a:t>Construct a High-Dimensional Graph using the nearest neighbor method and calculate </a:t>
          </a:r>
          <a14:m xmlns:a14="http://schemas.microsoft.com/office/drawing/2010/main">
            <m:oMath xmlns:m="http://schemas.openxmlformats.org/officeDocument/2006/math">
              <m:sSub>
                <m:sSubPr>
                  <m:ctrlPr>
                    <a:rPr lang="en-US" sz="2100" b="1" i="1" kern="1200" baseline="0">
                      <a:latin typeface="Cambria Math" panose="02040503050406030204" pitchFamily="18" charset="0"/>
                    </a:rPr>
                  </m:ctrlPr>
                </m:sSubPr>
                <m:e>
                  <m:r>
                    <a:rPr lang="en-US" sz="2100" b="1" i="1" kern="1200" baseline="0">
                      <a:latin typeface="Cambria Math" panose="02040503050406030204" pitchFamily="18" charset="0"/>
                    </a:rPr>
                    <m:t>𝑷</m:t>
                  </m:r>
                </m:e>
                <m:sub>
                  <m:r>
                    <a:rPr lang="en-US" sz="2100" b="1" i="1" kern="1200" baseline="0">
                      <a:latin typeface="Cambria Math" panose="02040503050406030204" pitchFamily="18" charset="0"/>
                    </a:rPr>
                    <m:t>𝒊𝒋</m:t>
                  </m:r>
                </m:sub>
              </m:sSub>
            </m:oMath>
          </a14:m>
          <a:endParaRPr lang="en-JO" sz="2100" kern="1200"/>
        </a:p>
      </dsp:txBody>
      <dsp:txXfrm>
        <a:off x="193714" y="1871"/>
        <a:ext cx="3123850" cy="1874310"/>
      </dsp:txXfrm>
    </dsp:sp>
    <dsp:sp modelId="{BA1EB1D6-FF48-FE46-BEE5-0E399363C3D5}">
      <dsp:nvSpPr>
        <dsp:cNvPr id="0" name=""/>
        <dsp:cNvSpPr/>
      </dsp:nvSpPr>
      <dsp:spPr>
        <a:xfrm>
          <a:off x="1755640" y="1874382"/>
          <a:ext cx="3842336" cy="687885"/>
        </a:xfrm>
        <a:custGeom>
          <a:avLst/>
          <a:gdLst/>
          <a:ahLst/>
          <a:cxnLst/>
          <a:rect l="0" t="0" r="0" b="0"/>
          <a:pathLst>
            <a:path>
              <a:moveTo>
                <a:pt x="3842336" y="0"/>
              </a:moveTo>
              <a:lnTo>
                <a:pt x="3842336" y="361042"/>
              </a:lnTo>
              <a:lnTo>
                <a:pt x="0" y="361042"/>
              </a:lnTo>
              <a:lnTo>
                <a:pt x="0" y="687885"/>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79085" y="2214732"/>
        <a:ext cx="195446" cy="7184"/>
      </dsp:txXfrm>
    </dsp:sp>
    <dsp:sp modelId="{CD407E90-5E38-BD4C-84D7-8E308805C6E2}">
      <dsp:nvSpPr>
        <dsp:cNvPr id="0" name=""/>
        <dsp:cNvSpPr/>
      </dsp:nvSpPr>
      <dsp:spPr>
        <a:xfrm>
          <a:off x="4036051" y="1871"/>
          <a:ext cx="3123850" cy="1874310"/>
        </a:xfrm>
        <a:prstGeom prst="rect">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baseline="0"/>
            <a:t>Create A low-dimensional graph with random variables </a:t>
          </a:r>
          <a14:m xmlns:a14="http://schemas.microsoft.com/office/drawing/2010/main">
            <m:oMath xmlns:m="http://schemas.openxmlformats.org/officeDocument/2006/math">
              <m:sSub>
                <m:sSubPr>
                  <m:ctrlPr>
                    <a:rPr lang="en-US" sz="2100" b="1" i="1" kern="1200" baseline="0">
                      <a:latin typeface="Cambria Math" panose="02040503050406030204" pitchFamily="18" charset="0"/>
                    </a:rPr>
                  </m:ctrlPr>
                </m:sSubPr>
                <m:e>
                  <m:r>
                    <a:rPr lang="en-US" sz="2100" b="1" i="1" kern="1200" baseline="0">
                      <a:latin typeface="Cambria Math" panose="02040503050406030204" pitchFamily="18" charset="0"/>
                    </a:rPr>
                    <m:t>𝒚</m:t>
                  </m:r>
                </m:e>
                <m:sub>
                  <m:r>
                    <a:rPr lang="en-US" sz="2100" b="1" i="1" kern="1200" baseline="0">
                      <a:latin typeface="Cambria Math" panose="02040503050406030204" pitchFamily="18" charset="0"/>
                    </a:rPr>
                    <m:t>𝒊</m:t>
                  </m:r>
                </m:sub>
              </m:sSub>
            </m:oMath>
          </a14:m>
          <a:r>
            <a:rPr lang="en-US" sz="2100" b="1" kern="1200" baseline="0"/>
            <a:t> </a:t>
          </a:r>
          <a:r>
            <a:rPr lang="en-US" sz="2100" kern="1200" baseline="0"/>
            <a:t>and </a:t>
          </a:r>
          <a14:m xmlns:a14="http://schemas.microsoft.com/office/drawing/2010/main">
            <m:oMath xmlns:m="http://schemas.openxmlformats.org/officeDocument/2006/math">
              <m:sSub>
                <m:sSubPr>
                  <m:ctrlPr>
                    <a:rPr lang="en-US" sz="2100" b="1" i="1" kern="1200" baseline="0">
                      <a:latin typeface="Cambria Math" panose="02040503050406030204" pitchFamily="18" charset="0"/>
                    </a:rPr>
                  </m:ctrlPr>
                </m:sSubPr>
                <m:e>
                  <m:r>
                    <a:rPr lang="en-US" sz="2100" b="1" i="1" kern="1200" baseline="0">
                      <a:latin typeface="Cambria Math" panose="02040503050406030204" pitchFamily="18" charset="0"/>
                    </a:rPr>
                    <m:t>𝒚</m:t>
                  </m:r>
                </m:e>
                <m:sub>
                  <m:r>
                    <a:rPr lang="en-US" sz="2100" b="1" i="1" kern="1200" baseline="0">
                      <a:latin typeface="Cambria Math" panose="02040503050406030204" pitchFamily="18" charset="0"/>
                    </a:rPr>
                    <m:t>𝒋</m:t>
                  </m:r>
                </m:sub>
              </m:sSub>
            </m:oMath>
          </a14:m>
          <a:r>
            <a:rPr lang="en-US" sz="2100" kern="1200" baseline="0"/>
            <a:t> then calculate </a:t>
          </a:r>
          <a14:m xmlns:a14="http://schemas.microsoft.com/office/drawing/2010/main">
            <m:oMath xmlns:m="http://schemas.openxmlformats.org/officeDocument/2006/math">
              <m:sSub>
                <m:sSubPr>
                  <m:ctrlPr>
                    <a:rPr lang="en-US" sz="2100" b="1" i="1" kern="1200" baseline="0">
                      <a:latin typeface="Cambria Math" panose="02040503050406030204" pitchFamily="18" charset="0"/>
                    </a:rPr>
                  </m:ctrlPr>
                </m:sSubPr>
                <m:e>
                  <m:r>
                    <a:rPr lang="en-US" sz="2100" b="1" i="1" kern="1200" baseline="0">
                      <a:latin typeface="Cambria Math" panose="02040503050406030204" pitchFamily="18" charset="0"/>
                    </a:rPr>
                    <m:t>𝑸</m:t>
                  </m:r>
                </m:e>
                <m:sub>
                  <m:r>
                    <a:rPr lang="en-US" sz="2100" b="1" i="1" kern="1200" baseline="0">
                      <a:latin typeface="Cambria Math" panose="02040503050406030204" pitchFamily="18" charset="0"/>
                    </a:rPr>
                    <m:t>𝒊𝒋</m:t>
                  </m:r>
                </m:sub>
              </m:sSub>
            </m:oMath>
          </a14:m>
          <a:endParaRPr lang="en-JO" sz="2100" kern="1200"/>
        </a:p>
      </dsp:txBody>
      <dsp:txXfrm>
        <a:off x="4036051" y="1871"/>
        <a:ext cx="3123850" cy="1874310"/>
      </dsp:txXfrm>
    </dsp:sp>
    <dsp:sp modelId="{3C8ABAE9-A478-5C49-A1CA-74D6B0E19C27}">
      <dsp:nvSpPr>
        <dsp:cNvPr id="0" name=""/>
        <dsp:cNvSpPr/>
      </dsp:nvSpPr>
      <dsp:spPr>
        <a:xfrm>
          <a:off x="3315765" y="3486103"/>
          <a:ext cx="687885" cy="91440"/>
        </a:xfrm>
        <a:custGeom>
          <a:avLst/>
          <a:gdLst/>
          <a:ahLst/>
          <a:cxnLst/>
          <a:rect l="0" t="0" r="0" b="0"/>
          <a:pathLst>
            <a:path>
              <a:moveTo>
                <a:pt x="0" y="45720"/>
              </a:moveTo>
              <a:lnTo>
                <a:pt x="687885"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41746" y="3528230"/>
        <a:ext cx="35924" cy="7184"/>
      </dsp:txXfrm>
    </dsp:sp>
    <dsp:sp modelId="{494D4D6F-D92F-5745-8B67-4F61279F0B6F}">
      <dsp:nvSpPr>
        <dsp:cNvPr id="0" name=""/>
        <dsp:cNvSpPr/>
      </dsp:nvSpPr>
      <dsp:spPr>
        <a:xfrm>
          <a:off x="193714" y="2594667"/>
          <a:ext cx="3123850" cy="1874310"/>
        </a:xfrm>
        <a:prstGeom prst="rect">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baseline="0" dirty="0"/>
            <a:t>Optimize with cross-entropy loss: </a:t>
          </a:r>
          <a14:m xmlns:a14="http://schemas.microsoft.com/office/drawing/2010/main">
            <m:oMath xmlns:m="http://schemas.openxmlformats.org/officeDocument/2006/math">
              <m:r>
                <a:rPr lang="en-US" sz="2100" b="1" i="1" kern="1200" baseline="0">
                  <a:latin typeface="Cambria Math" panose="02040503050406030204" pitchFamily="18" charset="0"/>
                </a:rPr>
                <m:t>𝑳</m:t>
              </m:r>
              <m:r>
                <a:rPr lang="en-US" sz="2100" b="1" i="1" kern="1200" baseline="0">
                  <a:latin typeface="Cambria Math" panose="02040503050406030204" pitchFamily="18" charset="0"/>
                </a:rPr>
                <m:t>=−</m:t>
              </m:r>
              <m:nary>
                <m:naryPr>
                  <m:chr m:val="∑"/>
                  <m:supHide m:val="on"/>
                  <m:ctrlPr>
                    <a:rPr lang="en-US" sz="2100" b="1" i="1" kern="1200" baseline="0">
                      <a:latin typeface="Cambria Math" panose="02040503050406030204" pitchFamily="18" charset="0"/>
                    </a:rPr>
                  </m:ctrlPr>
                </m:naryPr>
                <m:sub>
                  <m:r>
                    <m:rPr>
                      <m:brk m:alnAt="7"/>
                    </m:rPr>
                    <a:rPr lang="en-US" sz="2100" b="1" i="1" kern="1200" baseline="0">
                      <a:latin typeface="Cambria Math" panose="02040503050406030204" pitchFamily="18" charset="0"/>
                    </a:rPr>
                    <m:t>𝒊</m:t>
                  </m:r>
                  <m:r>
                    <a:rPr lang="en-US" sz="2100" b="1" i="1" kern="1200" baseline="0">
                      <a:latin typeface="Cambria Math" panose="02040503050406030204" pitchFamily="18" charset="0"/>
                    </a:rPr>
                    <m:t>,</m:t>
                  </m:r>
                  <m:r>
                    <a:rPr lang="en-US" sz="2100" b="1" i="1" kern="1200" baseline="0">
                      <a:latin typeface="Cambria Math" panose="02040503050406030204" pitchFamily="18" charset="0"/>
                    </a:rPr>
                    <m:t>𝒋</m:t>
                  </m:r>
                </m:sub>
                <m:sup/>
                <m:e>
                  <m:d>
                    <m:dPr>
                      <m:begChr m:val="["/>
                      <m:endChr m:val="]"/>
                      <m:ctrlPr>
                        <a:rPr lang="en-US" sz="2100" b="1" i="1" kern="1200" baseline="0">
                          <a:latin typeface="Cambria Math" panose="02040503050406030204" pitchFamily="18" charset="0"/>
                        </a:rPr>
                      </m:ctrlPr>
                    </m:dPr>
                    <m:e>
                      <m:sSub>
                        <m:sSubPr>
                          <m:ctrlPr>
                            <a:rPr lang="en-US" sz="2100" b="1" i="1" kern="1200" baseline="0">
                              <a:latin typeface="Cambria Math" panose="02040503050406030204" pitchFamily="18" charset="0"/>
                            </a:rPr>
                          </m:ctrlPr>
                        </m:sSubPr>
                        <m:e>
                          <m:r>
                            <a:rPr lang="en-US" sz="2100" b="1" i="1" kern="1200" baseline="0">
                              <a:latin typeface="Cambria Math" panose="02040503050406030204" pitchFamily="18" charset="0"/>
                            </a:rPr>
                            <m:t>𝑷</m:t>
                          </m:r>
                        </m:e>
                        <m:sub>
                          <m:r>
                            <a:rPr lang="en-US" sz="2100" b="1" i="1" kern="1200" baseline="0">
                              <a:latin typeface="Cambria Math" panose="02040503050406030204" pitchFamily="18" charset="0"/>
                            </a:rPr>
                            <m:t>𝒊𝒋</m:t>
                          </m:r>
                        </m:sub>
                      </m:sSub>
                      <m:func>
                        <m:funcPr>
                          <m:ctrlPr>
                            <a:rPr lang="en-US" sz="2100" b="1" i="1" kern="1200" baseline="0">
                              <a:latin typeface="Cambria Math" panose="02040503050406030204" pitchFamily="18" charset="0"/>
                            </a:rPr>
                          </m:ctrlPr>
                        </m:funcPr>
                        <m:fName>
                          <m:r>
                            <a:rPr lang="en-US" sz="2100" b="1" i="0" kern="1200" baseline="0">
                              <a:latin typeface="Cambria Math" panose="02040503050406030204" pitchFamily="18" charset="0"/>
                            </a:rPr>
                            <m:t>𝐥𝐨𝐠</m:t>
                          </m:r>
                        </m:fName>
                        <m:e>
                          <m:d>
                            <m:dPr>
                              <m:ctrlPr>
                                <a:rPr lang="en-US" sz="2100" b="1" i="1" kern="1200" baseline="0">
                                  <a:latin typeface="Cambria Math" panose="02040503050406030204" pitchFamily="18" charset="0"/>
                                </a:rPr>
                              </m:ctrlPr>
                            </m:dPr>
                            <m:e>
                              <m:sSub>
                                <m:sSubPr>
                                  <m:ctrlPr>
                                    <a:rPr lang="en-US" sz="2100" b="1" i="1" kern="1200" baseline="0">
                                      <a:latin typeface="Cambria Math" panose="02040503050406030204" pitchFamily="18" charset="0"/>
                                    </a:rPr>
                                  </m:ctrlPr>
                                </m:sSubPr>
                                <m:e>
                                  <m:r>
                                    <a:rPr lang="en-US" sz="2100" b="1" i="1" kern="1200" baseline="0">
                                      <a:latin typeface="Cambria Math" panose="02040503050406030204" pitchFamily="18" charset="0"/>
                                    </a:rPr>
                                    <m:t>𝑸</m:t>
                                  </m:r>
                                </m:e>
                                <m:sub>
                                  <m:r>
                                    <a:rPr lang="en-US" sz="2100" b="1" i="1" kern="1200" baseline="0">
                                      <a:latin typeface="Cambria Math" panose="02040503050406030204" pitchFamily="18" charset="0"/>
                                    </a:rPr>
                                    <m:t>𝒊𝒋</m:t>
                                  </m:r>
                                </m:sub>
                              </m:sSub>
                            </m:e>
                          </m:d>
                          <m:r>
                            <a:rPr lang="en-US" sz="2100" b="1" i="1" kern="1200" baseline="0">
                              <a:latin typeface="Cambria Math" panose="02040503050406030204" pitchFamily="18" charset="0"/>
                            </a:rPr>
                            <m:t>+</m:t>
                          </m:r>
                        </m:e>
                      </m:func>
                      <m:d>
                        <m:dPr>
                          <m:ctrlPr>
                            <a:rPr lang="en-US" sz="2100" b="1" i="1" kern="1200" baseline="0">
                              <a:latin typeface="Cambria Math" panose="02040503050406030204" pitchFamily="18" charset="0"/>
                            </a:rPr>
                          </m:ctrlPr>
                        </m:dPr>
                        <m:e>
                          <m:r>
                            <a:rPr lang="en-US" sz="2100" b="1" i="1" kern="1200" baseline="0">
                              <a:latin typeface="Cambria Math" panose="02040503050406030204" pitchFamily="18" charset="0"/>
                            </a:rPr>
                            <m:t>𝟏</m:t>
                          </m:r>
                          <m:r>
                            <a:rPr lang="en-US" sz="2100" b="1" i="1" kern="1200" baseline="0">
                              <a:latin typeface="Cambria Math" panose="02040503050406030204" pitchFamily="18" charset="0"/>
                            </a:rPr>
                            <m:t>−</m:t>
                          </m:r>
                          <m:sSub>
                            <m:sSubPr>
                              <m:ctrlPr>
                                <a:rPr lang="en-US" sz="2100" b="1" i="1" kern="1200" baseline="0">
                                  <a:latin typeface="Cambria Math" panose="02040503050406030204" pitchFamily="18" charset="0"/>
                                </a:rPr>
                              </m:ctrlPr>
                            </m:sSubPr>
                            <m:e>
                              <m:r>
                                <a:rPr lang="en-US" sz="2100" b="1" i="1" kern="1200" baseline="0">
                                  <a:latin typeface="Cambria Math" panose="02040503050406030204" pitchFamily="18" charset="0"/>
                                </a:rPr>
                                <m:t>𝑷</m:t>
                              </m:r>
                            </m:e>
                            <m:sub>
                              <m:r>
                                <a:rPr lang="en-US" sz="2100" b="1" i="1" kern="1200" baseline="0">
                                  <a:latin typeface="Cambria Math" panose="02040503050406030204" pitchFamily="18" charset="0"/>
                                </a:rPr>
                                <m:t>𝒊𝒋</m:t>
                              </m:r>
                            </m:sub>
                          </m:sSub>
                        </m:e>
                      </m:d>
                      <m:func>
                        <m:funcPr>
                          <m:ctrlPr>
                            <a:rPr lang="en-US" sz="2100" b="1" i="1" kern="1200" baseline="0">
                              <a:latin typeface="Cambria Math" panose="02040503050406030204" pitchFamily="18" charset="0"/>
                            </a:rPr>
                          </m:ctrlPr>
                        </m:funcPr>
                        <m:fName>
                          <m:r>
                            <a:rPr lang="en-US" sz="2100" b="1" i="1" kern="1200" baseline="0">
                              <a:latin typeface="Cambria Math" panose="02040503050406030204" pitchFamily="18" charset="0"/>
                            </a:rPr>
                            <m:t>𝒍𝒐𝒈</m:t>
                          </m:r>
                        </m:fName>
                        <m:e>
                          <m:d>
                            <m:dPr>
                              <m:ctrlPr>
                                <a:rPr lang="en-US" sz="2100" b="1" i="1" kern="1200" baseline="0">
                                  <a:latin typeface="Cambria Math" panose="02040503050406030204" pitchFamily="18" charset="0"/>
                                </a:rPr>
                              </m:ctrlPr>
                            </m:dPr>
                            <m:e>
                              <m:r>
                                <a:rPr lang="en-US" sz="2100" b="1" i="1" kern="1200" baseline="0">
                                  <a:latin typeface="Cambria Math" panose="02040503050406030204" pitchFamily="18" charset="0"/>
                                </a:rPr>
                                <m:t>𝟏</m:t>
                              </m:r>
                              <m:r>
                                <a:rPr lang="en-US" sz="2100" b="1" i="1" kern="1200" baseline="0">
                                  <a:latin typeface="Cambria Math" panose="02040503050406030204" pitchFamily="18" charset="0"/>
                                </a:rPr>
                                <m:t>−</m:t>
                              </m:r>
                              <m:sSub>
                                <m:sSubPr>
                                  <m:ctrlPr>
                                    <a:rPr lang="en-US" sz="2100" b="1" i="1" kern="1200" baseline="0">
                                      <a:latin typeface="Cambria Math" panose="02040503050406030204" pitchFamily="18" charset="0"/>
                                    </a:rPr>
                                  </m:ctrlPr>
                                </m:sSubPr>
                                <m:e>
                                  <m:r>
                                    <a:rPr lang="en-US" sz="2100" b="1" i="1" kern="1200" baseline="0">
                                      <a:latin typeface="Cambria Math" panose="02040503050406030204" pitchFamily="18" charset="0"/>
                                    </a:rPr>
                                    <m:t>𝑸</m:t>
                                  </m:r>
                                </m:e>
                                <m:sub>
                                  <m:r>
                                    <a:rPr lang="en-US" sz="2100" b="1" i="1" kern="1200" baseline="0">
                                      <a:latin typeface="Cambria Math" panose="02040503050406030204" pitchFamily="18" charset="0"/>
                                    </a:rPr>
                                    <m:t>𝒊𝒋</m:t>
                                  </m:r>
                                </m:sub>
                              </m:sSub>
                            </m:e>
                          </m:d>
                        </m:e>
                      </m:func>
                    </m:e>
                  </m:d>
                </m:e>
              </m:nary>
            </m:oMath>
          </a14:m>
          <a:endParaRPr lang="en-JO" sz="2100" kern="1200" dirty="0"/>
        </a:p>
      </dsp:txBody>
      <dsp:txXfrm>
        <a:off x="193714" y="2594667"/>
        <a:ext cx="3123850" cy="1874310"/>
      </dsp:txXfrm>
    </dsp:sp>
    <dsp:sp modelId="{6E31B75E-FDBB-504D-A485-17BE2959DAD1}">
      <dsp:nvSpPr>
        <dsp:cNvPr id="0" name=""/>
        <dsp:cNvSpPr/>
      </dsp:nvSpPr>
      <dsp:spPr>
        <a:xfrm>
          <a:off x="4036051" y="2594667"/>
          <a:ext cx="3123850" cy="1874310"/>
        </a:xfrm>
        <a:prstGeom prst="rect">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baseline="0" dirty="0"/>
            <a:t>Adjust the low-dimensional embedding iteratively to preserve the structure locally and globally: </a:t>
          </a:r>
          <a14:m xmlns:a14="http://schemas.microsoft.com/office/drawing/2010/main">
            <m:oMath xmlns:m="http://schemas.openxmlformats.org/officeDocument/2006/math">
              <m:sSubSup>
                <m:sSubSupPr>
                  <m:ctrlPr>
                    <a:rPr lang="en-US" sz="2100" b="1" i="1" kern="1200" baseline="0">
                      <a:latin typeface="Cambria Math" panose="02040503050406030204" pitchFamily="18" charset="0"/>
                    </a:rPr>
                  </m:ctrlPr>
                </m:sSubSupPr>
                <m:e>
                  <m:r>
                    <a:rPr lang="en-US" sz="2100" b="1" i="1" kern="1200" baseline="0">
                      <a:latin typeface="Cambria Math" panose="02040503050406030204" pitchFamily="18" charset="0"/>
                    </a:rPr>
                    <m:t>𝒚</m:t>
                  </m:r>
                </m:e>
                <m:sub>
                  <m:r>
                    <a:rPr lang="en-US" sz="2100" b="1" i="1" kern="1200" baseline="0">
                      <a:latin typeface="Cambria Math" panose="02040503050406030204" pitchFamily="18" charset="0"/>
                    </a:rPr>
                    <m:t>𝒊</m:t>
                  </m:r>
                </m:sub>
                <m:sup>
                  <m:r>
                    <a:rPr lang="en-US" sz="2100" b="1" i="1" kern="1200" baseline="0">
                      <a:latin typeface="Cambria Math" panose="02040503050406030204" pitchFamily="18" charset="0"/>
                    </a:rPr>
                    <m:t>(</m:t>
                  </m:r>
                  <m:r>
                    <a:rPr lang="en-US" sz="2100" b="1" i="1" kern="1200" baseline="0">
                      <a:latin typeface="Cambria Math" panose="02040503050406030204" pitchFamily="18" charset="0"/>
                    </a:rPr>
                    <m:t>𝒕</m:t>
                  </m:r>
                  <m:r>
                    <a:rPr lang="en-US" sz="2100" b="1" i="1" kern="1200" baseline="0">
                      <a:latin typeface="Cambria Math" panose="02040503050406030204" pitchFamily="18" charset="0"/>
                    </a:rPr>
                    <m:t>+</m:t>
                  </m:r>
                  <m:r>
                    <a:rPr lang="en-US" sz="2100" b="1" i="1" kern="1200" baseline="0">
                      <a:latin typeface="Cambria Math" panose="02040503050406030204" pitchFamily="18" charset="0"/>
                    </a:rPr>
                    <m:t>𝟏</m:t>
                  </m:r>
                  <m:r>
                    <a:rPr lang="en-US" sz="2100" b="1" i="1" kern="1200" baseline="0">
                      <a:latin typeface="Cambria Math" panose="02040503050406030204" pitchFamily="18" charset="0"/>
                    </a:rPr>
                    <m:t>)</m:t>
                  </m:r>
                </m:sup>
              </m:sSubSup>
              <m:r>
                <a:rPr lang="en-US" sz="2100" b="1" i="1" kern="1200" baseline="0">
                  <a:latin typeface="Cambria Math" panose="02040503050406030204" pitchFamily="18" charset="0"/>
                </a:rPr>
                <m:t>=</m:t>
              </m:r>
              <m:sSubSup>
                <m:sSubSupPr>
                  <m:ctrlPr>
                    <a:rPr lang="en-US" sz="2100" b="1" i="1" kern="1200" baseline="0">
                      <a:latin typeface="Cambria Math" panose="02040503050406030204" pitchFamily="18" charset="0"/>
                    </a:rPr>
                  </m:ctrlPr>
                </m:sSubSupPr>
                <m:e>
                  <m:r>
                    <a:rPr lang="en-US" sz="2100" b="1" i="1" kern="1200" baseline="0">
                      <a:latin typeface="Cambria Math" panose="02040503050406030204" pitchFamily="18" charset="0"/>
                    </a:rPr>
                    <m:t>𝒚</m:t>
                  </m:r>
                </m:e>
                <m:sub>
                  <m:r>
                    <a:rPr lang="en-US" sz="2100" b="1" i="1" kern="1200" baseline="0">
                      <a:latin typeface="Cambria Math" panose="02040503050406030204" pitchFamily="18" charset="0"/>
                    </a:rPr>
                    <m:t>𝒊</m:t>
                  </m:r>
                </m:sub>
                <m:sup>
                  <m:r>
                    <a:rPr lang="en-US" sz="2100" b="1" i="1" kern="1200" baseline="0">
                      <a:latin typeface="Cambria Math" panose="02040503050406030204" pitchFamily="18" charset="0"/>
                    </a:rPr>
                    <m:t>(</m:t>
                  </m:r>
                  <m:r>
                    <a:rPr lang="en-US" sz="2100" b="1" i="1" kern="1200" baseline="0">
                      <a:latin typeface="Cambria Math" panose="02040503050406030204" pitchFamily="18" charset="0"/>
                    </a:rPr>
                    <m:t>𝒕</m:t>
                  </m:r>
                  <m:r>
                    <a:rPr lang="en-US" sz="2100" b="1" i="1" kern="1200" baseline="0">
                      <a:latin typeface="Cambria Math" panose="02040503050406030204" pitchFamily="18" charset="0"/>
                    </a:rPr>
                    <m:t>)</m:t>
                  </m:r>
                </m:sup>
              </m:sSubSup>
              <m:r>
                <a:rPr lang="en-US" sz="2100" b="1" i="1" kern="1200" baseline="0">
                  <a:latin typeface="Cambria Math" panose="02040503050406030204" pitchFamily="18" charset="0"/>
                </a:rPr>
                <m:t>−</m:t>
              </m:r>
              <m:r>
                <a:rPr lang="en-US" sz="2100" b="1" i="1" kern="1200" baseline="0">
                  <a:latin typeface="Cambria Math" panose="02040503050406030204" pitchFamily="18" charset="0"/>
                </a:rPr>
                <m:t>𝜼</m:t>
              </m:r>
              <m:f>
                <m:fPr>
                  <m:ctrlPr>
                    <a:rPr lang="en-US" sz="2100" b="1" i="1" kern="1200" baseline="0">
                      <a:latin typeface="Cambria Math" panose="02040503050406030204" pitchFamily="18" charset="0"/>
                    </a:rPr>
                  </m:ctrlPr>
                </m:fPr>
                <m:num>
                  <m:r>
                    <a:rPr lang="en-US" sz="2100" b="1" i="1" kern="1200" baseline="0">
                      <a:latin typeface="Cambria Math" panose="02040503050406030204" pitchFamily="18" charset="0"/>
                    </a:rPr>
                    <m:t>𝝏</m:t>
                  </m:r>
                  <m:r>
                    <a:rPr lang="en-US" sz="2100" b="1" i="1" kern="1200" baseline="0">
                      <a:latin typeface="Cambria Math" panose="02040503050406030204" pitchFamily="18" charset="0"/>
                    </a:rPr>
                    <m:t>𝑳</m:t>
                  </m:r>
                </m:num>
                <m:den>
                  <m:r>
                    <a:rPr lang="en-US" sz="2100" b="1" i="1" kern="1200" baseline="0">
                      <a:latin typeface="Cambria Math" panose="02040503050406030204" pitchFamily="18" charset="0"/>
                    </a:rPr>
                    <m:t>𝝏</m:t>
                  </m:r>
                  <m:sSub>
                    <m:sSubPr>
                      <m:ctrlPr>
                        <a:rPr lang="en-US" sz="2100" b="1" i="1" kern="1200" baseline="0">
                          <a:latin typeface="Cambria Math" panose="02040503050406030204" pitchFamily="18" charset="0"/>
                        </a:rPr>
                      </m:ctrlPr>
                    </m:sSubPr>
                    <m:e>
                      <m:r>
                        <a:rPr lang="en-US" sz="2100" b="1" i="1" kern="1200" baseline="0">
                          <a:latin typeface="Cambria Math" panose="02040503050406030204" pitchFamily="18" charset="0"/>
                        </a:rPr>
                        <m:t>𝒚</m:t>
                      </m:r>
                    </m:e>
                    <m:sub>
                      <m:r>
                        <a:rPr lang="en-US" sz="2100" b="1" i="1" kern="1200" baseline="0">
                          <a:latin typeface="Cambria Math" panose="02040503050406030204" pitchFamily="18" charset="0"/>
                        </a:rPr>
                        <m:t>𝒊</m:t>
                      </m:r>
                    </m:sub>
                  </m:sSub>
                </m:den>
              </m:f>
            </m:oMath>
          </a14:m>
          <a:r>
            <a:rPr lang="en-US" sz="2100" kern="1200" baseline="0" dirty="0"/>
            <a:t> </a:t>
          </a:r>
          <a:endParaRPr lang="en-JO" sz="2100" kern="1200" dirty="0"/>
        </a:p>
      </dsp:txBody>
      <dsp:txXfrm>
        <a:off x="4036051" y="2594667"/>
        <a:ext cx="3123850" cy="187431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B9E6F-2D06-1642-A183-EC4E4638C084}">
      <dsp:nvSpPr>
        <dsp:cNvPr id="0" name=""/>
        <dsp:cNvSpPr/>
      </dsp:nvSpPr>
      <dsp:spPr>
        <a:xfrm>
          <a:off x="8121" y="186853"/>
          <a:ext cx="1958812" cy="587643"/>
        </a:xfrm>
        <a:prstGeom prst="chevron">
          <a:avLst>
            <a:gd name="adj" fmla="val 30000"/>
          </a:avLst>
        </a:prstGeom>
        <a:gradFill rotWithShape="0">
          <a:gsLst>
            <a:gs pos="0">
              <a:schemeClr val="accent2">
                <a:hueOff val="0"/>
                <a:satOff val="0"/>
                <a:lumOff val="0"/>
                <a:alphaOff val="0"/>
                <a:tint val="94000"/>
                <a:satMod val="100000"/>
                <a:lumMod val="108000"/>
              </a:schemeClr>
            </a:gs>
            <a:gs pos="50000">
              <a:schemeClr val="accent2">
                <a:hueOff val="0"/>
                <a:satOff val="0"/>
                <a:lumOff val="0"/>
                <a:alphaOff val="0"/>
                <a:tint val="98000"/>
                <a:shade val="100000"/>
                <a:satMod val="100000"/>
                <a:lumMod val="100000"/>
              </a:schemeClr>
            </a:gs>
            <a:gs pos="100000">
              <a:schemeClr val="accent2">
                <a:hueOff val="0"/>
                <a:satOff val="0"/>
                <a:lumOff val="0"/>
                <a:alphaOff val="0"/>
                <a:shade val="72000"/>
                <a:satMod val="120000"/>
                <a:lumMod val="100000"/>
              </a:schemeClr>
            </a:gs>
          </a:gsLst>
          <a:lin ang="5400000" scaled="0"/>
        </a:gradFill>
        <a:ln w="9525" cap="flat" cmpd="sng" algn="ctr">
          <a:solidFill>
            <a:schemeClr val="accent2">
              <a:hueOff val="0"/>
              <a:satOff val="0"/>
              <a:lumOff val="0"/>
              <a:alphaOff val="0"/>
            </a:schemeClr>
          </a:solidFill>
          <a:prstDash val="solid"/>
        </a:ln>
        <a:effectLst>
          <a:outerShdw blurRad="50800" dist="25400" dir="5400000" rotWithShape="0">
            <a:srgbClr val="000000">
              <a:alpha val="2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2558" tIns="72558" rIns="72558" bIns="72558" numCol="1" spcCol="1270" anchor="ctr" anchorCtr="0">
          <a:noAutofit/>
        </a:bodyPr>
        <a:lstStyle/>
        <a:p>
          <a:pPr marL="0" lvl="0" indent="0" algn="ctr" defTabSz="1244600">
            <a:lnSpc>
              <a:spcPct val="90000"/>
            </a:lnSpc>
            <a:spcBef>
              <a:spcPct val="0"/>
            </a:spcBef>
            <a:spcAft>
              <a:spcPct val="35000"/>
            </a:spcAft>
            <a:buNone/>
          </a:pPr>
          <a:r>
            <a:rPr lang="en-US" sz="2800" kern="1200" dirty="0"/>
            <a:t>Use</a:t>
          </a:r>
        </a:p>
      </dsp:txBody>
      <dsp:txXfrm>
        <a:off x="184414" y="186853"/>
        <a:ext cx="1606226" cy="587643"/>
      </dsp:txXfrm>
    </dsp:sp>
    <dsp:sp modelId="{EF3285C4-4ABC-1B44-B9D0-F6269B2A0359}">
      <dsp:nvSpPr>
        <dsp:cNvPr id="0" name=""/>
        <dsp:cNvSpPr/>
      </dsp:nvSpPr>
      <dsp:spPr>
        <a:xfrm>
          <a:off x="8121" y="774497"/>
          <a:ext cx="1782519" cy="2019222"/>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0859" tIns="140859" rIns="140859" bIns="281717" numCol="1" spcCol="1270" anchor="t" anchorCtr="0">
          <a:noAutofit/>
        </a:bodyPr>
        <a:lstStyle/>
        <a:p>
          <a:pPr marL="0" lvl="0" indent="0" algn="l" defTabSz="711200">
            <a:lnSpc>
              <a:spcPct val="90000"/>
            </a:lnSpc>
            <a:spcBef>
              <a:spcPct val="0"/>
            </a:spcBef>
            <a:spcAft>
              <a:spcPct val="35000"/>
            </a:spcAft>
            <a:buNone/>
          </a:pPr>
          <a:r>
            <a:rPr lang="en-US" sz="1600" kern="1200"/>
            <a:t>Use five different datasets</a:t>
          </a:r>
        </a:p>
        <a:p>
          <a:pPr marL="114300" lvl="1" indent="-114300" algn="l" defTabSz="533400">
            <a:lnSpc>
              <a:spcPct val="90000"/>
            </a:lnSpc>
            <a:spcBef>
              <a:spcPct val="0"/>
            </a:spcBef>
            <a:spcAft>
              <a:spcPct val="15000"/>
            </a:spcAft>
            <a:buChar char="•"/>
          </a:pPr>
          <a:r>
            <a:rPr lang="en-US" sz="1200" kern="1200"/>
            <a:t>Moons</a:t>
          </a:r>
        </a:p>
        <a:p>
          <a:pPr marL="114300" lvl="1" indent="-114300" algn="l" defTabSz="533400">
            <a:lnSpc>
              <a:spcPct val="90000"/>
            </a:lnSpc>
            <a:spcBef>
              <a:spcPct val="0"/>
            </a:spcBef>
            <a:spcAft>
              <a:spcPct val="15000"/>
            </a:spcAft>
            <a:buChar char="•"/>
          </a:pPr>
          <a:r>
            <a:rPr lang="en-US" sz="1200" kern="1200"/>
            <a:t>Iris</a:t>
          </a:r>
        </a:p>
        <a:p>
          <a:pPr marL="114300" lvl="1" indent="-114300" algn="l" defTabSz="533400">
            <a:lnSpc>
              <a:spcPct val="90000"/>
            </a:lnSpc>
            <a:spcBef>
              <a:spcPct val="0"/>
            </a:spcBef>
            <a:spcAft>
              <a:spcPct val="15000"/>
            </a:spcAft>
            <a:buChar char="•"/>
          </a:pPr>
          <a:r>
            <a:rPr lang="en-US" sz="1200" kern="1200"/>
            <a:t>Wine</a:t>
          </a:r>
        </a:p>
        <a:p>
          <a:pPr marL="114300" lvl="1" indent="-114300" algn="l" defTabSz="533400">
            <a:lnSpc>
              <a:spcPct val="90000"/>
            </a:lnSpc>
            <a:spcBef>
              <a:spcPct val="0"/>
            </a:spcBef>
            <a:spcAft>
              <a:spcPct val="15000"/>
            </a:spcAft>
            <a:buChar char="•"/>
          </a:pPr>
          <a:r>
            <a:rPr lang="en-US" sz="1200" kern="1200"/>
            <a:t>Digits</a:t>
          </a:r>
        </a:p>
        <a:p>
          <a:pPr marL="114300" lvl="1" indent="-114300" algn="l" defTabSz="533400">
            <a:lnSpc>
              <a:spcPct val="90000"/>
            </a:lnSpc>
            <a:spcBef>
              <a:spcPct val="0"/>
            </a:spcBef>
            <a:spcAft>
              <a:spcPct val="15000"/>
            </a:spcAft>
            <a:buChar char="•"/>
          </a:pPr>
          <a:r>
            <a:rPr lang="en-US" sz="1200" kern="1200"/>
            <a:t>Breast Cancer</a:t>
          </a:r>
        </a:p>
      </dsp:txBody>
      <dsp:txXfrm>
        <a:off x="8121" y="774497"/>
        <a:ext cx="1782519" cy="2019222"/>
      </dsp:txXfrm>
    </dsp:sp>
    <dsp:sp modelId="{83B436FA-E0A2-1746-A4D7-AEA0299777F8}">
      <dsp:nvSpPr>
        <dsp:cNvPr id="0" name=""/>
        <dsp:cNvSpPr/>
      </dsp:nvSpPr>
      <dsp:spPr>
        <a:xfrm>
          <a:off x="1918890" y="186853"/>
          <a:ext cx="1958812" cy="587643"/>
        </a:xfrm>
        <a:prstGeom prst="chevron">
          <a:avLst>
            <a:gd name="adj" fmla="val 30000"/>
          </a:avLst>
        </a:prstGeom>
        <a:gradFill rotWithShape="0">
          <a:gsLst>
            <a:gs pos="0">
              <a:schemeClr val="accent3">
                <a:hueOff val="0"/>
                <a:satOff val="0"/>
                <a:lumOff val="0"/>
                <a:alphaOff val="0"/>
                <a:tint val="94000"/>
                <a:satMod val="100000"/>
                <a:lumMod val="108000"/>
              </a:schemeClr>
            </a:gs>
            <a:gs pos="50000">
              <a:schemeClr val="accent3">
                <a:hueOff val="0"/>
                <a:satOff val="0"/>
                <a:lumOff val="0"/>
                <a:alphaOff val="0"/>
                <a:tint val="98000"/>
                <a:shade val="100000"/>
                <a:satMod val="100000"/>
                <a:lumMod val="100000"/>
              </a:schemeClr>
            </a:gs>
            <a:gs pos="100000">
              <a:schemeClr val="accent3">
                <a:hueOff val="0"/>
                <a:satOff val="0"/>
                <a:lumOff val="0"/>
                <a:alphaOff val="0"/>
                <a:shade val="72000"/>
                <a:satMod val="120000"/>
                <a:lumMod val="100000"/>
              </a:schemeClr>
            </a:gs>
          </a:gsLst>
          <a:lin ang="5400000" scaled="0"/>
        </a:gradFill>
        <a:ln w="9525" cap="flat" cmpd="sng" algn="ctr">
          <a:solidFill>
            <a:schemeClr val="accent3">
              <a:hueOff val="0"/>
              <a:satOff val="0"/>
              <a:lumOff val="0"/>
              <a:alphaOff val="0"/>
            </a:schemeClr>
          </a:solidFill>
          <a:prstDash val="solid"/>
        </a:ln>
        <a:effectLst>
          <a:outerShdw blurRad="50800" dist="25400" dir="5400000" rotWithShape="0">
            <a:srgbClr val="000000">
              <a:alpha val="2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2558" tIns="72558" rIns="72558" bIns="72558" numCol="1" spcCol="1270" anchor="ctr" anchorCtr="0">
          <a:noAutofit/>
        </a:bodyPr>
        <a:lstStyle/>
        <a:p>
          <a:pPr marL="0" lvl="0" indent="0" algn="ctr" defTabSz="1244600">
            <a:lnSpc>
              <a:spcPct val="90000"/>
            </a:lnSpc>
            <a:spcBef>
              <a:spcPct val="0"/>
            </a:spcBef>
            <a:spcAft>
              <a:spcPct val="35000"/>
            </a:spcAft>
            <a:buNone/>
          </a:pPr>
          <a:r>
            <a:rPr lang="en-US" sz="2800" kern="1200" dirty="0"/>
            <a:t>Cluster</a:t>
          </a:r>
        </a:p>
      </dsp:txBody>
      <dsp:txXfrm>
        <a:off x="2095183" y="186853"/>
        <a:ext cx="1606226" cy="587643"/>
      </dsp:txXfrm>
    </dsp:sp>
    <dsp:sp modelId="{8C501F2E-4375-C648-9C23-7E4BF0D14FF1}">
      <dsp:nvSpPr>
        <dsp:cNvPr id="0" name=""/>
        <dsp:cNvSpPr/>
      </dsp:nvSpPr>
      <dsp:spPr>
        <a:xfrm>
          <a:off x="1918890" y="774497"/>
          <a:ext cx="1782519" cy="2019222"/>
        </a:xfrm>
        <a:prstGeom prst="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0859" tIns="140859" rIns="140859" bIns="281717" numCol="1" spcCol="1270" anchor="t" anchorCtr="0">
          <a:noAutofit/>
        </a:bodyPr>
        <a:lstStyle/>
        <a:p>
          <a:pPr marL="0" lvl="0" indent="0" algn="l" defTabSz="711200">
            <a:lnSpc>
              <a:spcPct val="90000"/>
            </a:lnSpc>
            <a:spcBef>
              <a:spcPct val="0"/>
            </a:spcBef>
            <a:spcAft>
              <a:spcPct val="35000"/>
            </a:spcAft>
            <a:buNone/>
          </a:pPr>
          <a:r>
            <a:rPr lang="en-US" sz="1600" kern="1200"/>
            <a:t>Cluster using Gaussian Mixture Method with n unique labels components</a:t>
          </a:r>
        </a:p>
      </dsp:txBody>
      <dsp:txXfrm>
        <a:off x="1918890" y="774497"/>
        <a:ext cx="1782519" cy="2019222"/>
      </dsp:txXfrm>
    </dsp:sp>
    <dsp:sp modelId="{834BAE8B-23A3-834C-B054-8DB59DC0FD5F}">
      <dsp:nvSpPr>
        <dsp:cNvPr id="0" name=""/>
        <dsp:cNvSpPr/>
      </dsp:nvSpPr>
      <dsp:spPr>
        <a:xfrm>
          <a:off x="3829659" y="186853"/>
          <a:ext cx="1958812" cy="587643"/>
        </a:xfrm>
        <a:prstGeom prst="chevron">
          <a:avLst>
            <a:gd name="adj" fmla="val 30000"/>
          </a:avLst>
        </a:prstGeom>
        <a:gradFill rotWithShape="0">
          <a:gsLst>
            <a:gs pos="0">
              <a:schemeClr val="accent4">
                <a:hueOff val="0"/>
                <a:satOff val="0"/>
                <a:lumOff val="0"/>
                <a:alphaOff val="0"/>
                <a:tint val="94000"/>
                <a:satMod val="100000"/>
                <a:lumMod val="108000"/>
              </a:schemeClr>
            </a:gs>
            <a:gs pos="50000">
              <a:schemeClr val="accent4">
                <a:hueOff val="0"/>
                <a:satOff val="0"/>
                <a:lumOff val="0"/>
                <a:alphaOff val="0"/>
                <a:tint val="98000"/>
                <a:shade val="100000"/>
                <a:satMod val="100000"/>
                <a:lumMod val="100000"/>
              </a:schemeClr>
            </a:gs>
            <a:gs pos="100000">
              <a:schemeClr val="accent4">
                <a:hueOff val="0"/>
                <a:satOff val="0"/>
                <a:lumOff val="0"/>
                <a:alphaOff val="0"/>
                <a:shade val="72000"/>
                <a:satMod val="120000"/>
                <a:lumMod val="100000"/>
              </a:schemeClr>
            </a:gs>
          </a:gsLst>
          <a:lin ang="5400000" scaled="0"/>
        </a:gradFill>
        <a:ln w="9525" cap="flat" cmpd="sng" algn="ctr">
          <a:solidFill>
            <a:schemeClr val="accent4">
              <a:hueOff val="0"/>
              <a:satOff val="0"/>
              <a:lumOff val="0"/>
              <a:alphaOff val="0"/>
            </a:schemeClr>
          </a:solidFill>
          <a:prstDash val="solid"/>
        </a:ln>
        <a:effectLst>
          <a:outerShdw blurRad="50800" dist="25400" dir="5400000" rotWithShape="0">
            <a:srgbClr val="000000">
              <a:alpha val="2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2558" tIns="72558" rIns="72558" bIns="72558" numCol="1" spcCol="1270" anchor="ctr" anchorCtr="0">
          <a:noAutofit/>
        </a:bodyPr>
        <a:lstStyle/>
        <a:p>
          <a:pPr marL="0" lvl="0" indent="0" algn="ctr" defTabSz="1244600">
            <a:lnSpc>
              <a:spcPct val="90000"/>
            </a:lnSpc>
            <a:spcBef>
              <a:spcPct val="0"/>
            </a:spcBef>
            <a:spcAft>
              <a:spcPct val="35000"/>
            </a:spcAft>
            <a:buNone/>
          </a:pPr>
          <a:r>
            <a:rPr lang="en-US" sz="2800" kern="1200" dirty="0"/>
            <a:t>Look</a:t>
          </a:r>
        </a:p>
      </dsp:txBody>
      <dsp:txXfrm>
        <a:off x="4005952" y="186853"/>
        <a:ext cx="1606226" cy="587643"/>
      </dsp:txXfrm>
    </dsp:sp>
    <dsp:sp modelId="{0049FD3C-067B-FA4A-8E67-3218DE381454}">
      <dsp:nvSpPr>
        <dsp:cNvPr id="0" name=""/>
        <dsp:cNvSpPr/>
      </dsp:nvSpPr>
      <dsp:spPr>
        <a:xfrm>
          <a:off x="3829659" y="774497"/>
          <a:ext cx="1782519" cy="2019222"/>
        </a:xfrm>
        <a:prstGeom prst="rect">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0859" tIns="140859" rIns="140859" bIns="281717" numCol="1" spcCol="1270" anchor="t" anchorCtr="0">
          <a:noAutofit/>
        </a:bodyPr>
        <a:lstStyle/>
        <a:p>
          <a:pPr marL="0" lvl="0" indent="0" algn="l" defTabSz="711200">
            <a:lnSpc>
              <a:spcPct val="90000"/>
            </a:lnSpc>
            <a:spcBef>
              <a:spcPct val="0"/>
            </a:spcBef>
            <a:spcAft>
              <a:spcPct val="35000"/>
            </a:spcAft>
            <a:buNone/>
          </a:pPr>
          <a:r>
            <a:rPr lang="en-US" sz="1600" kern="1200"/>
            <a:t>Look at the structure and geometry of the clusters by the Silhouette Score</a:t>
          </a:r>
        </a:p>
      </dsp:txBody>
      <dsp:txXfrm>
        <a:off x="3829659" y="774497"/>
        <a:ext cx="1782519" cy="2019222"/>
      </dsp:txXfrm>
    </dsp:sp>
    <dsp:sp modelId="{E20F0453-60A0-B64D-B44B-E0765EA5E115}">
      <dsp:nvSpPr>
        <dsp:cNvPr id="0" name=""/>
        <dsp:cNvSpPr/>
      </dsp:nvSpPr>
      <dsp:spPr>
        <a:xfrm>
          <a:off x="5740428" y="186853"/>
          <a:ext cx="1958812" cy="587643"/>
        </a:xfrm>
        <a:prstGeom prst="chevron">
          <a:avLst>
            <a:gd name="adj" fmla="val 30000"/>
          </a:avLst>
        </a:prstGeom>
        <a:gradFill rotWithShape="0">
          <a:gsLst>
            <a:gs pos="0">
              <a:schemeClr val="accent5">
                <a:hueOff val="0"/>
                <a:satOff val="0"/>
                <a:lumOff val="0"/>
                <a:alphaOff val="0"/>
                <a:tint val="94000"/>
                <a:satMod val="100000"/>
                <a:lumMod val="108000"/>
              </a:schemeClr>
            </a:gs>
            <a:gs pos="50000">
              <a:schemeClr val="accent5">
                <a:hueOff val="0"/>
                <a:satOff val="0"/>
                <a:lumOff val="0"/>
                <a:alphaOff val="0"/>
                <a:tint val="98000"/>
                <a:shade val="100000"/>
                <a:satMod val="100000"/>
                <a:lumMod val="100000"/>
              </a:schemeClr>
            </a:gs>
            <a:gs pos="100000">
              <a:schemeClr val="accent5">
                <a:hueOff val="0"/>
                <a:satOff val="0"/>
                <a:lumOff val="0"/>
                <a:alphaOff val="0"/>
                <a:shade val="72000"/>
                <a:satMod val="120000"/>
                <a:lumMod val="100000"/>
              </a:schemeClr>
            </a:gs>
          </a:gsLst>
          <a:lin ang="5400000" scaled="0"/>
        </a:gradFill>
        <a:ln w="9525" cap="flat" cmpd="sng" algn="ctr">
          <a:solidFill>
            <a:schemeClr val="accent5">
              <a:hueOff val="0"/>
              <a:satOff val="0"/>
              <a:lumOff val="0"/>
              <a:alphaOff val="0"/>
            </a:schemeClr>
          </a:solidFill>
          <a:prstDash val="solid"/>
        </a:ln>
        <a:effectLst>
          <a:outerShdw blurRad="50800" dist="25400" dir="5400000" rotWithShape="0">
            <a:srgbClr val="000000">
              <a:alpha val="2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2558" tIns="72558" rIns="72558" bIns="72558" numCol="1" spcCol="1270" anchor="ctr" anchorCtr="0">
          <a:noAutofit/>
        </a:bodyPr>
        <a:lstStyle/>
        <a:p>
          <a:pPr marL="0" lvl="0" indent="0" algn="ctr" defTabSz="1244600">
            <a:lnSpc>
              <a:spcPct val="90000"/>
            </a:lnSpc>
            <a:spcBef>
              <a:spcPct val="0"/>
            </a:spcBef>
            <a:spcAft>
              <a:spcPct val="35000"/>
            </a:spcAft>
            <a:buNone/>
          </a:pPr>
          <a:r>
            <a:rPr lang="en-US" sz="2800" kern="1200"/>
            <a:t>Evaluate</a:t>
          </a:r>
        </a:p>
      </dsp:txBody>
      <dsp:txXfrm>
        <a:off x="5916721" y="186853"/>
        <a:ext cx="1606226" cy="587643"/>
      </dsp:txXfrm>
    </dsp:sp>
    <dsp:sp modelId="{632F371F-995B-4D4B-A0DC-CF0A7EE33E1D}">
      <dsp:nvSpPr>
        <dsp:cNvPr id="0" name=""/>
        <dsp:cNvSpPr/>
      </dsp:nvSpPr>
      <dsp:spPr>
        <a:xfrm>
          <a:off x="5740428" y="774497"/>
          <a:ext cx="1782519" cy="2019222"/>
        </a:xfrm>
        <a:prstGeom prst="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0859" tIns="140859" rIns="140859" bIns="281717" numCol="1" spcCol="1270" anchor="t" anchorCtr="0">
          <a:noAutofit/>
        </a:bodyPr>
        <a:lstStyle/>
        <a:p>
          <a:pPr marL="0" lvl="0" indent="0" algn="l" defTabSz="711200">
            <a:lnSpc>
              <a:spcPct val="90000"/>
            </a:lnSpc>
            <a:spcBef>
              <a:spcPct val="0"/>
            </a:spcBef>
            <a:spcAft>
              <a:spcPct val="35000"/>
            </a:spcAft>
            <a:buNone/>
          </a:pPr>
          <a:r>
            <a:rPr lang="en-US" sz="1600" kern="1200"/>
            <a:t>Evaluate clustering accuracy using ground truth labels with the Adjusted Rand Index (ARI) (More robust to randomness) </a:t>
          </a:r>
        </a:p>
      </dsp:txBody>
      <dsp:txXfrm>
        <a:off x="5740428" y="774497"/>
        <a:ext cx="1782519" cy="2019222"/>
      </dsp:txXfrm>
    </dsp:sp>
    <dsp:sp modelId="{E71AF388-5674-4E47-BEAB-093DF76FEABD}">
      <dsp:nvSpPr>
        <dsp:cNvPr id="0" name=""/>
        <dsp:cNvSpPr/>
      </dsp:nvSpPr>
      <dsp:spPr>
        <a:xfrm>
          <a:off x="7651197" y="186853"/>
          <a:ext cx="1958812" cy="587643"/>
        </a:xfrm>
        <a:prstGeom prst="chevron">
          <a:avLst>
            <a:gd name="adj" fmla="val 30000"/>
          </a:avLst>
        </a:prstGeom>
        <a:gradFill rotWithShape="0">
          <a:gsLst>
            <a:gs pos="0">
              <a:schemeClr val="accent6">
                <a:hueOff val="0"/>
                <a:satOff val="0"/>
                <a:lumOff val="0"/>
                <a:alphaOff val="0"/>
                <a:tint val="94000"/>
                <a:satMod val="100000"/>
                <a:lumMod val="108000"/>
              </a:schemeClr>
            </a:gs>
            <a:gs pos="50000">
              <a:schemeClr val="accent6">
                <a:hueOff val="0"/>
                <a:satOff val="0"/>
                <a:lumOff val="0"/>
                <a:alphaOff val="0"/>
                <a:tint val="98000"/>
                <a:shade val="100000"/>
                <a:satMod val="100000"/>
                <a:lumMod val="100000"/>
              </a:schemeClr>
            </a:gs>
            <a:gs pos="100000">
              <a:schemeClr val="accent6">
                <a:hueOff val="0"/>
                <a:satOff val="0"/>
                <a:lumOff val="0"/>
                <a:alphaOff val="0"/>
                <a:shade val="72000"/>
                <a:satMod val="120000"/>
                <a:lumMod val="100000"/>
              </a:schemeClr>
            </a:gs>
          </a:gsLst>
          <a:lin ang="5400000" scaled="0"/>
        </a:gradFill>
        <a:ln w="9525" cap="flat" cmpd="sng" algn="ctr">
          <a:solidFill>
            <a:schemeClr val="accent6">
              <a:hueOff val="0"/>
              <a:satOff val="0"/>
              <a:lumOff val="0"/>
              <a:alphaOff val="0"/>
            </a:schemeClr>
          </a:solidFill>
          <a:prstDash val="solid"/>
        </a:ln>
        <a:effectLst>
          <a:outerShdw blurRad="50800" dist="25400" dir="5400000" rotWithShape="0">
            <a:srgbClr val="000000">
              <a:alpha val="2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2558" tIns="72558" rIns="72558" bIns="72558" numCol="1" spcCol="1270" anchor="ctr" anchorCtr="0">
          <a:noAutofit/>
        </a:bodyPr>
        <a:lstStyle/>
        <a:p>
          <a:pPr marL="0" lvl="0" indent="0" algn="ctr" defTabSz="1244600">
            <a:lnSpc>
              <a:spcPct val="90000"/>
            </a:lnSpc>
            <a:spcBef>
              <a:spcPct val="0"/>
            </a:spcBef>
            <a:spcAft>
              <a:spcPct val="35000"/>
            </a:spcAft>
            <a:buNone/>
          </a:pPr>
          <a:r>
            <a:rPr lang="en-US" sz="2800" kern="1200" dirty="0"/>
            <a:t>Compare</a:t>
          </a:r>
        </a:p>
      </dsp:txBody>
      <dsp:txXfrm>
        <a:off x="7827490" y="186853"/>
        <a:ext cx="1606226" cy="587643"/>
      </dsp:txXfrm>
    </dsp:sp>
    <dsp:sp modelId="{C28EDAF7-A5B9-784D-92F8-C75159E965CC}">
      <dsp:nvSpPr>
        <dsp:cNvPr id="0" name=""/>
        <dsp:cNvSpPr/>
      </dsp:nvSpPr>
      <dsp:spPr>
        <a:xfrm>
          <a:off x="7651197" y="774497"/>
          <a:ext cx="1782519" cy="2019222"/>
        </a:xfrm>
        <a:prstGeom prst="rect">
          <a:avLst/>
        </a:prstGeom>
        <a:solidFill>
          <a:schemeClr val="accent6">
            <a:tint val="40000"/>
            <a:alpha val="90000"/>
            <a:hueOff val="0"/>
            <a:satOff val="0"/>
            <a:lumOff val="0"/>
            <a:alphaOff val="0"/>
          </a:schemeClr>
        </a:solidFill>
        <a:ln w="9525" cap="flat" cmpd="sng" algn="ctr">
          <a:solidFill>
            <a:schemeClr val="accent6">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0859" tIns="140859" rIns="140859" bIns="281717" numCol="1" spcCol="1270" anchor="t" anchorCtr="0">
          <a:noAutofit/>
        </a:bodyPr>
        <a:lstStyle/>
        <a:p>
          <a:pPr marL="0" lvl="0" indent="0" algn="l" defTabSz="711200">
            <a:lnSpc>
              <a:spcPct val="90000"/>
            </a:lnSpc>
            <a:spcBef>
              <a:spcPct val="0"/>
            </a:spcBef>
            <a:spcAft>
              <a:spcPct val="35000"/>
            </a:spcAft>
            <a:buNone/>
          </a:pPr>
          <a:r>
            <a:rPr lang="en-US" sz="1600" kern="1200"/>
            <a:t>Compare Scores</a:t>
          </a:r>
        </a:p>
      </dsp:txBody>
      <dsp:txXfrm>
        <a:off x="7651197" y="774497"/>
        <a:ext cx="1782519" cy="201922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B03139-3D31-4DAA-AF3B-229AC3A08434}">
      <dsp:nvSpPr>
        <dsp:cNvPr id="0" name=""/>
        <dsp:cNvSpPr/>
      </dsp:nvSpPr>
      <dsp:spPr>
        <a:xfrm>
          <a:off x="14315" y="40648"/>
          <a:ext cx="848194" cy="8481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FF83382-79C9-420A-BA39-64EDCBFC37BD}">
      <dsp:nvSpPr>
        <dsp:cNvPr id="0" name=""/>
        <dsp:cNvSpPr/>
      </dsp:nvSpPr>
      <dsp:spPr>
        <a:xfrm>
          <a:off x="14315" y="1052621"/>
          <a:ext cx="2423412" cy="363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defRPr b="1"/>
          </a:pPr>
          <a:r>
            <a:rPr lang="en-US" sz="1700" b="1" u="sng" kern="1200" baseline="0"/>
            <a:t>Dimension Reduction:</a:t>
          </a:r>
          <a:endParaRPr lang="en-US" sz="1700" kern="1200" baseline="0"/>
        </a:p>
      </dsp:txBody>
      <dsp:txXfrm>
        <a:off x="14315" y="1052621"/>
        <a:ext cx="2423412" cy="363511"/>
      </dsp:txXfrm>
    </dsp:sp>
    <dsp:sp modelId="{39F12508-48EE-47D4-925F-A80C6301780A}">
      <dsp:nvSpPr>
        <dsp:cNvPr id="0" name=""/>
        <dsp:cNvSpPr/>
      </dsp:nvSpPr>
      <dsp:spPr>
        <a:xfrm>
          <a:off x="14315" y="1492308"/>
          <a:ext cx="2423412" cy="2357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100000"/>
            </a:lnSpc>
            <a:spcBef>
              <a:spcPct val="0"/>
            </a:spcBef>
            <a:spcAft>
              <a:spcPct val="35000"/>
            </a:spcAft>
            <a:buNone/>
          </a:pPr>
          <a:r>
            <a:rPr lang="en-US" sz="1300" kern="1200" baseline="0" dirty="0"/>
            <a:t>Reduces data complexity, improves performance, and aids visualization.</a:t>
          </a:r>
        </a:p>
      </dsp:txBody>
      <dsp:txXfrm>
        <a:off x="14315" y="1492308"/>
        <a:ext cx="2423412" cy="2357138"/>
      </dsp:txXfrm>
    </dsp:sp>
    <dsp:sp modelId="{500AA22B-8D89-4907-BC2A-5DE99434A6BA}">
      <dsp:nvSpPr>
        <dsp:cNvPr id="0" name=""/>
        <dsp:cNvSpPr/>
      </dsp:nvSpPr>
      <dsp:spPr>
        <a:xfrm>
          <a:off x="2861824" y="40648"/>
          <a:ext cx="848194" cy="8481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8C85602-8719-47C0-8CAB-230D8EFCBE2B}">
      <dsp:nvSpPr>
        <dsp:cNvPr id="0" name=""/>
        <dsp:cNvSpPr/>
      </dsp:nvSpPr>
      <dsp:spPr>
        <a:xfrm>
          <a:off x="2861824" y="1052621"/>
          <a:ext cx="2423412" cy="363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defRPr b="1"/>
          </a:pPr>
          <a:r>
            <a:rPr lang="en-US" sz="1700" b="1" kern="1200"/>
            <a:t>Comparison of Techniques</a:t>
          </a:r>
          <a:endParaRPr lang="en-US" sz="1700" kern="1200" baseline="0"/>
        </a:p>
      </dsp:txBody>
      <dsp:txXfrm>
        <a:off x="2861824" y="1052621"/>
        <a:ext cx="2423412" cy="363511"/>
      </dsp:txXfrm>
    </dsp:sp>
    <dsp:sp modelId="{0CD1B4E5-99C3-4A97-BA42-05DCC238AF26}">
      <dsp:nvSpPr>
        <dsp:cNvPr id="0" name=""/>
        <dsp:cNvSpPr/>
      </dsp:nvSpPr>
      <dsp:spPr>
        <a:xfrm>
          <a:off x="2861824" y="1492308"/>
          <a:ext cx="2423412" cy="2357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100000"/>
            </a:lnSpc>
            <a:spcBef>
              <a:spcPct val="0"/>
            </a:spcBef>
            <a:spcAft>
              <a:spcPct val="35000"/>
            </a:spcAft>
            <a:buNone/>
          </a:pPr>
          <a:r>
            <a:rPr lang="en-US" sz="1300" b="1" u="sng" kern="1200" baseline="0" dirty="0"/>
            <a:t>PCA:</a:t>
          </a:r>
          <a:r>
            <a:rPr lang="en-US" sz="1300" kern="1200" baseline="0" dirty="0"/>
            <a:t> Best for linear structures but lacks nonlinearity handling.</a:t>
          </a:r>
          <a:endParaRPr lang="en-AE" sz="1300" kern="1200" dirty="0"/>
        </a:p>
        <a:p>
          <a:pPr marL="0" lvl="0" indent="0" algn="l" defTabSz="577850">
            <a:lnSpc>
              <a:spcPct val="100000"/>
            </a:lnSpc>
            <a:spcBef>
              <a:spcPct val="0"/>
            </a:spcBef>
            <a:spcAft>
              <a:spcPct val="35000"/>
            </a:spcAft>
            <a:buNone/>
          </a:pPr>
          <a:r>
            <a:rPr lang="en-US" sz="1300" b="1" u="sng" kern="1200" baseline="0" dirty="0"/>
            <a:t>Kernel PCA:</a:t>
          </a:r>
          <a:r>
            <a:rPr lang="en-US" sz="1300" kern="1200" baseline="0" dirty="0"/>
            <a:t> Captures nonlinearity using kernels but requires careful tuning.</a:t>
          </a:r>
          <a:endParaRPr lang="en-AE" sz="1300" kern="1200" dirty="0"/>
        </a:p>
        <a:p>
          <a:pPr marL="0" lvl="0" indent="0" algn="l" defTabSz="577850">
            <a:lnSpc>
              <a:spcPct val="100000"/>
            </a:lnSpc>
            <a:spcBef>
              <a:spcPct val="0"/>
            </a:spcBef>
            <a:spcAft>
              <a:spcPct val="35000"/>
            </a:spcAft>
            <a:buNone/>
          </a:pPr>
          <a:r>
            <a:rPr lang="en-US" sz="1300" b="1" u="sng" kern="1200" baseline="0" dirty="0"/>
            <a:t>t-SNE:</a:t>
          </a:r>
          <a:r>
            <a:rPr lang="en-US" sz="1300" kern="1200" baseline="0" dirty="0"/>
            <a:t> Preserves local structures for clustering but loses global relationships.</a:t>
          </a:r>
          <a:endParaRPr lang="en-AE" sz="1300" kern="1200" dirty="0"/>
        </a:p>
        <a:p>
          <a:pPr marL="0" lvl="0" indent="0" algn="l" defTabSz="577850">
            <a:lnSpc>
              <a:spcPct val="100000"/>
            </a:lnSpc>
            <a:spcBef>
              <a:spcPct val="0"/>
            </a:spcBef>
            <a:spcAft>
              <a:spcPct val="35000"/>
            </a:spcAft>
            <a:buNone/>
          </a:pPr>
          <a:r>
            <a:rPr lang="en-US" sz="1300" b="1" u="sng" kern="1200" baseline="0" dirty="0"/>
            <a:t>UMAP:</a:t>
          </a:r>
          <a:r>
            <a:rPr lang="en-US" sz="1300" kern="1200" baseline="0" dirty="0"/>
            <a:t> Balances local and global structures, ideal for visualization &amp; ML tasks (UMAP=k-PCA+T-SNE).</a:t>
          </a:r>
          <a:br>
            <a:rPr lang="en-US" sz="1300" kern="1200" baseline="0" dirty="0"/>
          </a:br>
          <a:endParaRPr lang="en-AE" sz="1300" kern="1200" dirty="0"/>
        </a:p>
      </dsp:txBody>
      <dsp:txXfrm>
        <a:off x="2861824" y="1492308"/>
        <a:ext cx="2423412" cy="2357138"/>
      </dsp:txXfrm>
    </dsp:sp>
    <dsp:sp modelId="{58693E92-F5BF-4F67-9B13-BC5F7A50EEEF}">
      <dsp:nvSpPr>
        <dsp:cNvPr id="0" name=""/>
        <dsp:cNvSpPr/>
      </dsp:nvSpPr>
      <dsp:spPr>
        <a:xfrm>
          <a:off x="5709334" y="40648"/>
          <a:ext cx="848194" cy="8481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94782C1-75B3-43AC-ABC8-46C4C837A53A}">
      <dsp:nvSpPr>
        <dsp:cNvPr id="0" name=""/>
        <dsp:cNvSpPr/>
      </dsp:nvSpPr>
      <dsp:spPr>
        <a:xfrm>
          <a:off x="5709334" y="1052621"/>
          <a:ext cx="2423412" cy="363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defRPr b="1"/>
          </a:pPr>
          <a:r>
            <a:rPr lang="en-US" sz="1700" b="1" u="sng" kern="1200" baseline="0"/>
            <a:t>The best technique</a:t>
          </a:r>
          <a:endParaRPr lang="en-AE" sz="1700" b="1" u="sng" kern="1200"/>
        </a:p>
      </dsp:txBody>
      <dsp:txXfrm>
        <a:off x="5709334" y="1052621"/>
        <a:ext cx="2423412" cy="363511"/>
      </dsp:txXfrm>
    </dsp:sp>
    <dsp:sp modelId="{FD4F73CD-C396-4D64-8ED7-021CE9894EE7}">
      <dsp:nvSpPr>
        <dsp:cNvPr id="0" name=""/>
        <dsp:cNvSpPr/>
      </dsp:nvSpPr>
      <dsp:spPr>
        <a:xfrm>
          <a:off x="5709334" y="1492308"/>
          <a:ext cx="2423412" cy="2357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100000"/>
            </a:lnSpc>
            <a:spcBef>
              <a:spcPct val="0"/>
            </a:spcBef>
            <a:spcAft>
              <a:spcPct val="35000"/>
            </a:spcAft>
            <a:buNone/>
          </a:pPr>
          <a:r>
            <a:rPr lang="en-US" sz="1300" kern="1200" baseline="0" dirty="0"/>
            <a:t>Depends on the data and the application.</a:t>
          </a:r>
          <a:endParaRPr lang="en-AE" sz="1300" kern="1200" dirty="0"/>
        </a:p>
      </dsp:txBody>
      <dsp:txXfrm>
        <a:off x="5709334" y="1492308"/>
        <a:ext cx="2423412" cy="2357138"/>
      </dsp:txXfrm>
    </dsp:sp>
    <dsp:sp modelId="{AE59DE33-4668-4949-91CF-4EC4E37C1592}">
      <dsp:nvSpPr>
        <dsp:cNvPr id="0" name=""/>
        <dsp:cNvSpPr/>
      </dsp:nvSpPr>
      <dsp:spPr>
        <a:xfrm>
          <a:off x="8556843" y="40648"/>
          <a:ext cx="848194" cy="8481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C1F4163-626A-4D90-B81B-1BE9CBDBBAB1}">
      <dsp:nvSpPr>
        <dsp:cNvPr id="0" name=""/>
        <dsp:cNvSpPr/>
      </dsp:nvSpPr>
      <dsp:spPr>
        <a:xfrm>
          <a:off x="8556843" y="1052621"/>
          <a:ext cx="2423412" cy="363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defRPr b="1"/>
          </a:pPr>
          <a:r>
            <a:rPr lang="en-US" sz="1700" b="1" u="sng" kern="1200" baseline="0"/>
            <a:t>Future research</a:t>
          </a:r>
          <a:endParaRPr lang="en-AE" sz="1700" b="1" u="sng" kern="1200"/>
        </a:p>
      </dsp:txBody>
      <dsp:txXfrm>
        <a:off x="8556843" y="1052621"/>
        <a:ext cx="2423412" cy="363511"/>
      </dsp:txXfrm>
    </dsp:sp>
    <dsp:sp modelId="{282360E8-0170-46DB-97D5-DE7613990BD8}">
      <dsp:nvSpPr>
        <dsp:cNvPr id="0" name=""/>
        <dsp:cNvSpPr/>
      </dsp:nvSpPr>
      <dsp:spPr>
        <a:xfrm>
          <a:off x="8556843" y="1492308"/>
          <a:ext cx="2423412" cy="2357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100000"/>
            </a:lnSpc>
            <a:spcBef>
              <a:spcPct val="0"/>
            </a:spcBef>
            <a:spcAft>
              <a:spcPct val="35000"/>
            </a:spcAft>
            <a:buNone/>
          </a:pPr>
          <a:r>
            <a:rPr lang="en-US" sz="1300" kern="1200" baseline="0" dirty="0"/>
            <a:t>Should enhance efficiency &amp; scalability.</a:t>
          </a:r>
          <a:endParaRPr lang="en-AE" sz="1300" kern="1200" dirty="0"/>
        </a:p>
      </dsp:txBody>
      <dsp:txXfrm>
        <a:off x="8556843" y="1492308"/>
        <a:ext cx="2423412" cy="235713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687E56-BAD7-4A4C-AB4A-15013ED13F78}" type="datetimeFigureOut">
              <a:rPr lang="en-AE" smtClean="0"/>
              <a:t>19/02/2025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652EC5-5628-1E4A-BC5C-23C41CB24E7F}" type="slidenum">
              <a:rPr lang="en-AE" smtClean="0"/>
              <a:t>‹#›</a:t>
            </a:fld>
            <a:endParaRPr lang="en-AE"/>
          </a:p>
        </p:txBody>
      </p:sp>
    </p:spTree>
    <p:extLst>
      <p:ext uri="{BB962C8B-B14F-4D97-AF65-F5344CB8AC3E}">
        <p14:creationId xmlns:p14="http://schemas.microsoft.com/office/powerpoint/2010/main" val="15006066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75652EC5-5628-1E4A-BC5C-23C41CB24E7F}" type="slidenum">
              <a:rPr lang="en-AE" smtClean="0"/>
              <a:t>1</a:t>
            </a:fld>
            <a:endParaRPr lang="en-AE"/>
          </a:p>
        </p:txBody>
      </p:sp>
    </p:spTree>
    <p:extLst>
      <p:ext uri="{BB962C8B-B14F-4D97-AF65-F5344CB8AC3E}">
        <p14:creationId xmlns:p14="http://schemas.microsoft.com/office/powerpoint/2010/main" val="2242503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1B4EA-A2EA-5D76-0171-2F18FA83AB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BE43F6-D218-A327-6EA4-0031DD8660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AF11FF-438A-B5D1-2111-D97A48E1222C}"/>
              </a:ext>
            </a:extLst>
          </p:cNvPr>
          <p:cNvSpPr>
            <a:spLocks noGrp="1"/>
          </p:cNvSpPr>
          <p:nvPr>
            <p:ph type="body" idx="1"/>
          </p:nvPr>
        </p:nvSpPr>
        <p:spPr/>
        <p:txBody>
          <a:bodyPr/>
          <a:lstStyle/>
          <a:p>
            <a:r>
              <a:rPr lang="en-US" dirty="0"/>
              <a:t>P</a:t>
            </a:r>
            <a:r>
              <a:rPr lang="en-AE" dirty="0"/>
              <a:t>olynomial at 3 degrees with a coeffic</a:t>
            </a:r>
            <a:r>
              <a:rPr lang="en-US" dirty="0" err="1"/>
              <a:t>i</a:t>
            </a:r>
            <a:r>
              <a:rPr lang="en-AE"/>
              <a:t>ent of 1</a:t>
            </a:r>
            <a:endParaRPr lang="en-AE" dirty="0"/>
          </a:p>
        </p:txBody>
      </p:sp>
      <p:sp>
        <p:nvSpPr>
          <p:cNvPr id="4" name="Slide Number Placeholder 3">
            <a:extLst>
              <a:ext uri="{FF2B5EF4-FFF2-40B4-BE49-F238E27FC236}">
                <a16:creationId xmlns:a16="http://schemas.microsoft.com/office/drawing/2014/main" id="{0E0891E3-29B9-3EC5-31E9-C195A638BD36}"/>
              </a:ext>
            </a:extLst>
          </p:cNvPr>
          <p:cNvSpPr>
            <a:spLocks noGrp="1"/>
          </p:cNvSpPr>
          <p:nvPr>
            <p:ph type="sldNum" sz="quarter" idx="5"/>
          </p:nvPr>
        </p:nvSpPr>
        <p:spPr/>
        <p:txBody>
          <a:bodyPr/>
          <a:lstStyle/>
          <a:p>
            <a:fld id="{75652EC5-5628-1E4A-BC5C-23C41CB24E7F}" type="slidenum">
              <a:rPr lang="en-AE" smtClean="0"/>
              <a:t>15</a:t>
            </a:fld>
            <a:endParaRPr lang="en-AE"/>
          </a:p>
        </p:txBody>
      </p:sp>
    </p:spTree>
    <p:extLst>
      <p:ext uri="{BB962C8B-B14F-4D97-AF65-F5344CB8AC3E}">
        <p14:creationId xmlns:p14="http://schemas.microsoft.com/office/powerpoint/2010/main" val="2880851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Uniform Manifold Approximation and Projection (UMAP) is a dimensionality reduction technique aiming to preserve local and global structures in high-dimensional data. Unlike t-SNE, which primarily focuses on local neighborhoods, UMAP balances local and global relationships, making it highly effective for visualization and downstream machine-learning tasks. Using an adaptive neighborhood scale, UMAP constructs a high-dimensional graph by modeling the probability of connections between points. This flexibility allows it to capture different data densities effectively. In the lower-dimensional space, embedding is optimized by controlling the shape of the representation through hyperparameters a and b. These parameters are often set to values like a = 1 and b = 1.5 to ensure structure preservation. By leveraging these principles, UMAP generates compact and interpretable embeddings, making it a preferred choice for tasks requiring both efficiency and scalability in dimensionality reduction.</a:t>
            </a:r>
          </a:p>
          <a:p>
            <a:endParaRPr lang="en-US" dirty="0"/>
          </a:p>
        </p:txBody>
      </p:sp>
      <p:sp>
        <p:nvSpPr>
          <p:cNvPr id="4" name="Slide Number Placeholder 3"/>
          <p:cNvSpPr>
            <a:spLocks noGrp="1"/>
          </p:cNvSpPr>
          <p:nvPr>
            <p:ph type="sldNum" sz="quarter" idx="5"/>
          </p:nvPr>
        </p:nvSpPr>
        <p:spPr/>
        <p:txBody>
          <a:bodyPr/>
          <a:lstStyle/>
          <a:p>
            <a:fld id="{75652EC5-5628-1E4A-BC5C-23C41CB24E7F}" type="slidenum">
              <a:rPr lang="en-AE" smtClean="0"/>
              <a:t>16</a:t>
            </a:fld>
            <a:endParaRPr lang="en-AE"/>
          </a:p>
        </p:txBody>
      </p:sp>
    </p:spTree>
    <p:extLst>
      <p:ext uri="{BB962C8B-B14F-4D97-AF65-F5344CB8AC3E}">
        <p14:creationId xmlns:p14="http://schemas.microsoft.com/office/powerpoint/2010/main" val="668753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0EB79-4D09-3CB0-9DB3-3E36E35157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51C298-3C40-0D6A-7178-2247819CC8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90BF8F-EFD3-BAEC-8C45-C229CEC6B404}"/>
              </a:ext>
            </a:extLst>
          </p:cNvPr>
          <p:cNvSpPr>
            <a:spLocks noGrp="1"/>
          </p:cNvSpPr>
          <p:nvPr>
            <p:ph type="body" idx="1"/>
          </p:nvPr>
        </p:nvSpPr>
        <p:spPr/>
        <p:txBody>
          <a:bodyPr/>
          <a:lstStyle/>
          <a:p>
            <a:r>
              <a:rPr lang="en-US" dirty="0"/>
              <a:t>P</a:t>
            </a:r>
            <a:r>
              <a:rPr lang="en-AE" dirty="0"/>
              <a:t>olynomial at 3 degrees with a coeffic</a:t>
            </a:r>
            <a:r>
              <a:rPr lang="en-US" dirty="0" err="1"/>
              <a:t>i</a:t>
            </a:r>
            <a:r>
              <a:rPr lang="en-AE" dirty="0"/>
              <a:t>ent of 1</a:t>
            </a:r>
          </a:p>
        </p:txBody>
      </p:sp>
      <p:sp>
        <p:nvSpPr>
          <p:cNvPr id="4" name="Slide Number Placeholder 3">
            <a:extLst>
              <a:ext uri="{FF2B5EF4-FFF2-40B4-BE49-F238E27FC236}">
                <a16:creationId xmlns:a16="http://schemas.microsoft.com/office/drawing/2014/main" id="{730B1FCD-D0E1-773F-057F-DC4102E6DB71}"/>
              </a:ext>
            </a:extLst>
          </p:cNvPr>
          <p:cNvSpPr>
            <a:spLocks noGrp="1"/>
          </p:cNvSpPr>
          <p:nvPr>
            <p:ph type="sldNum" sz="quarter" idx="5"/>
          </p:nvPr>
        </p:nvSpPr>
        <p:spPr/>
        <p:txBody>
          <a:bodyPr/>
          <a:lstStyle/>
          <a:p>
            <a:fld id="{75652EC5-5628-1E4A-BC5C-23C41CB24E7F}" type="slidenum">
              <a:rPr lang="en-AE" smtClean="0"/>
              <a:t>18</a:t>
            </a:fld>
            <a:endParaRPr lang="en-AE"/>
          </a:p>
        </p:txBody>
      </p:sp>
    </p:spTree>
    <p:extLst>
      <p:ext uri="{BB962C8B-B14F-4D97-AF65-F5344CB8AC3E}">
        <p14:creationId xmlns:p14="http://schemas.microsoft.com/office/powerpoint/2010/main" val="1209816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0EB79-4D09-3CB0-9DB3-3E36E35157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51C298-3C40-0D6A-7178-2247819CC8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90BF8F-EFD3-BAEC-8C45-C229CEC6B404}"/>
              </a:ext>
            </a:extLst>
          </p:cNvPr>
          <p:cNvSpPr>
            <a:spLocks noGrp="1"/>
          </p:cNvSpPr>
          <p:nvPr>
            <p:ph type="body" idx="1"/>
          </p:nvPr>
        </p:nvSpPr>
        <p:spPr/>
        <p:txBody>
          <a:bodyPr/>
          <a:lstStyle/>
          <a:p>
            <a:r>
              <a:rPr lang="en-US" dirty="0"/>
              <a:t>"Moons": </a:t>
            </a:r>
            <a:r>
              <a:rPr lang="en-US" dirty="0" err="1"/>
              <a:t>make_moons</a:t>
            </a:r>
            <a:r>
              <a:rPr lang="en-US" dirty="0"/>
              <a:t>(</a:t>
            </a:r>
            <a:r>
              <a:rPr lang="en-US" dirty="0" err="1"/>
              <a:t>n_samples</a:t>
            </a:r>
            <a:r>
              <a:rPr lang="en-US" dirty="0"/>
              <a:t>=500, noise=0.05, </a:t>
            </a:r>
            <a:r>
              <a:rPr lang="en-US" dirty="0" err="1"/>
              <a:t>random_state</a:t>
            </a:r>
            <a:r>
              <a:rPr lang="en-US" dirty="0"/>
              <a:t>=42),</a:t>
            </a:r>
          </a:p>
          <a:p>
            <a:r>
              <a:rPr lang="en-US" dirty="0"/>
              <a:t>    "Iris": </a:t>
            </a:r>
            <a:r>
              <a:rPr lang="en-US" dirty="0" err="1"/>
              <a:t>load_iris</a:t>
            </a:r>
            <a:r>
              <a:rPr lang="en-US" dirty="0"/>
              <a:t>(</a:t>
            </a:r>
            <a:r>
              <a:rPr lang="en-US" dirty="0" err="1"/>
              <a:t>return_X_y</a:t>
            </a:r>
            <a:r>
              <a:rPr lang="en-US" dirty="0"/>
              <a:t>=True),</a:t>
            </a:r>
          </a:p>
          <a:p>
            <a:r>
              <a:rPr lang="en-US" dirty="0"/>
              <a:t>    "Wine": </a:t>
            </a:r>
            <a:r>
              <a:rPr lang="en-US" dirty="0" err="1"/>
              <a:t>load_wine</a:t>
            </a:r>
            <a:r>
              <a:rPr lang="en-US" dirty="0"/>
              <a:t>(</a:t>
            </a:r>
            <a:r>
              <a:rPr lang="en-US" dirty="0" err="1"/>
              <a:t>return_X_y</a:t>
            </a:r>
            <a:r>
              <a:rPr lang="en-US" dirty="0"/>
              <a:t>=True),</a:t>
            </a:r>
          </a:p>
          <a:p>
            <a:r>
              <a:rPr lang="en-US" dirty="0"/>
              <a:t>    "Digits": </a:t>
            </a:r>
            <a:r>
              <a:rPr lang="en-US" dirty="0" err="1"/>
              <a:t>load_digits</a:t>
            </a:r>
            <a:r>
              <a:rPr lang="en-US" dirty="0"/>
              <a:t>(</a:t>
            </a:r>
            <a:r>
              <a:rPr lang="en-US" dirty="0" err="1"/>
              <a:t>return_X_y</a:t>
            </a:r>
            <a:r>
              <a:rPr lang="en-US" dirty="0"/>
              <a:t>=True),</a:t>
            </a:r>
          </a:p>
          <a:p>
            <a:r>
              <a:rPr lang="en-US" dirty="0"/>
              <a:t>    "Breast Cancer": </a:t>
            </a:r>
            <a:r>
              <a:rPr lang="en-US" dirty="0" err="1"/>
              <a:t>load_breast_cancer</a:t>
            </a:r>
            <a:r>
              <a:rPr lang="en-US" dirty="0"/>
              <a:t>(</a:t>
            </a:r>
            <a:r>
              <a:rPr lang="en-US" dirty="0" err="1"/>
              <a:t>return_X_y</a:t>
            </a:r>
            <a:r>
              <a:rPr lang="en-US" dirty="0"/>
              <a:t>=True)</a:t>
            </a:r>
          </a:p>
          <a:p>
            <a:endParaRPr lang="en-US" dirty="0"/>
          </a:p>
          <a:p>
            <a:r>
              <a:rPr lang="en-US" dirty="0"/>
              <a:t>Silhouette": </a:t>
            </a:r>
            <a:r>
              <a:rPr lang="en-US" dirty="0" err="1"/>
              <a:t>silhouette_score</a:t>
            </a:r>
            <a:r>
              <a:rPr lang="en-US" dirty="0"/>
              <a:t>(</a:t>
            </a:r>
            <a:r>
              <a:rPr lang="en-US" dirty="0" err="1"/>
              <a:t>X_reduced</a:t>
            </a:r>
            <a:r>
              <a:rPr lang="en-US" dirty="0"/>
              <a:t>, </a:t>
            </a:r>
            <a:r>
              <a:rPr lang="en-US" dirty="0" err="1"/>
              <a:t>gmm_labels</a:t>
            </a:r>
            <a:r>
              <a:rPr lang="en-US" dirty="0"/>
              <a:t>),</a:t>
            </a:r>
          </a:p>
          <a:p>
            <a:r>
              <a:rPr lang="en-US" dirty="0"/>
              <a:t>        "ARI": </a:t>
            </a:r>
            <a:r>
              <a:rPr lang="en-US" dirty="0" err="1"/>
              <a:t>adjusted_rand_score</a:t>
            </a:r>
            <a:r>
              <a:rPr lang="en-US" dirty="0"/>
              <a:t>(</a:t>
            </a:r>
            <a:r>
              <a:rPr lang="en-US" dirty="0" err="1"/>
              <a:t>labels_true</a:t>
            </a:r>
            <a:r>
              <a:rPr lang="en-US" dirty="0"/>
              <a:t>, </a:t>
            </a:r>
            <a:r>
              <a:rPr lang="en-US" dirty="0" err="1"/>
              <a:t>gmm_labels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"NMI": </a:t>
            </a:r>
            <a:r>
              <a:rPr lang="en-US" dirty="0" err="1"/>
              <a:t>normalized_mutual_info_score</a:t>
            </a:r>
            <a:r>
              <a:rPr lang="en-US" dirty="0"/>
              <a:t>(</a:t>
            </a:r>
            <a:r>
              <a:rPr lang="en-US" dirty="0" err="1"/>
              <a:t>labels_true</a:t>
            </a:r>
            <a:r>
              <a:rPr lang="en-US" dirty="0"/>
              <a:t>, </a:t>
            </a:r>
            <a:r>
              <a:rPr lang="en-US" dirty="0" err="1"/>
              <a:t>gmm_labels</a:t>
            </a:r>
            <a:r>
              <a:rPr lang="en-US" dirty="0"/>
              <a:t>)</a:t>
            </a:r>
            <a:br>
              <a:rPr lang="en-US" dirty="0"/>
            </a:br>
            <a:br>
              <a:rPr lang="en-US" dirty="0"/>
            </a:br>
            <a:r>
              <a:rPr lang="en-US" dirty="0"/>
              <a:t>“Moons”: </a:t>
            </a:r>
            <a:r>
              <a:rPr lang="en-US" dirty="0" err="1"/>
              <a:t>make_moons</a:t>
            </a:r>
            <a:r>
              <a:rPr lang="en-US" dirty="0"/>
              <a:t>(</a:t>
            </a:r>
            <a:r>
              <a:rPr lang="en-US" dirty="0" err="1"/>
              <a:t>n_samples</a:t>
            </a:r>
            <a:r>
              <a:rPr lang="en-US" dirty="0"/>
              <a:t>=500, noise=0.05, </a:t>
            </a:r>
            <a:r>
              <a:rPr lang="en-US" dirty="0" err="1"/>
              <a:t>random_state</a:t>
            </a:r>
            <a:r>
              <a:rPr lang="en-US" dirty="0"/>
              <a:t>=42),
    “Iris”: </a:t>
            </a:r>
            <a:r>
              <a:rPr lang="en-US" dirty="0" err="1"/>
              <a:t>load_iris</a:t>
            </a:r>
            <a:r>
              <a:rPr lang="en-US" dirty="0"/>
              <a:t>(</a:t>
            </a:r>
            <a:r>
              <a:rPr lang="en-US" dirty="0" err="1"/>
              <a:t>return_X_y</a:t>
            </a:r>
            <a:r>
              <a:rPr lang="en-US" dirty="0"/>
              <a:t>=True),
    “Wine”: </a:t>
            </a:r>
            <a:r>
              <a:rPr lang="en-US" dirty="0" err="1"/>
              <a:t>load_wine</a:t>
            </a:r>
            <a:r>
              <a:rPr lang="en-US" dirty="0"/>
              <a:t>(</a:t>
            </a:r>
            <a:r>
              <a:rPr lang="en-US" dirty="0" err="1"/>
              <a:t>return_X_y</a:t>
            </a:r>
            <a:r>
              <a:rPr lang="en-US" dirty="0"/>
              <a:t>=True),
    “Digits”: </a:t>
            </a:r>
            <a:r>
              <a:rPr lang="en-US" dirty="0" err="1"/>
              <a:t>load_digits</a:t>
            </a:r>
            <a:r>
              <a:rPr lang="en-US" dirty="0"/>
              <a:t>(</a:t>
            </a:r>
            <a:r>
              <a:rPr lang="en-US" dirty="0" err="1"/>
              <a:t>return_X_y</a:t>
            </a:r>
            <a:r>
              <a:rPr lang="en-US" dirty="0"/>
              <a:t>=True),
    “Breast Cancer”: </a:t>
            </a:r>
            <a:r>
              <a:rPr lang="en-US" dirty="0" err="1"/>
              <a:t>load_breast_cancer</a:t>
            </a:r>
            <a:r>
              <a:rPr lang="en-US" dirty="0"/>
              <a:t>(</a:t>
            </a:r>
            <a:r>
              <a:rPr lang="en-US" dirty="0" err="1"/>
              <a:t>return_X_y</a:t>
            </a:r>
            <a:r>
              <a:rPr lang="en-US" dirty="0"/>
              <a:t>=True)
“Silhouette”: </a:t>
            </a:r>
            <a:r>
              <a:rPr lang="en-US" dirty="0" err="1"/>
              <a:t>silhouette_score</a:t>
            </a:r>
            <a:r>
              <a:rPr lang="en-US" dirty="0"/>
              <a:t>(</a:t>
            </a:r>
            <a:r>
              <a:rPr lang="en-US" dirty="0" err="1"/>
              <a:t>X_reduced</a:t>
            </a:r>
            <a:r>
              <a:rPr lang="en-US" dirty="0"/>
              <a:t>, </a:t>
            </a:r>
            <a:r>
              <a:rPr lang="en-US" dirty="0" err="1"/>
              <a:t>gmm_labels</a:t>
            </a:r>
            <a:r>
              <a:rPr lang="en-US" dirty="0"/>
              <a:t>),
        “ARI”: </a:t>
            </a:r>
            <a:r>
              <a:rPr lang="en-US" dirty="0" err="1"/>
              <a:t>adjusted_rand_score</a:t>
            </a:r>
            <a:r>
              <a:rPr lang="en-US" dirty="0"/>
              <a:t>(</a:t>
            </a:r>
            <a:r>
              <a:rPr lang="en-US" dirty="0" err="1"/>
              <a:t>labels_true</a:t>
            </a:r>
            <a:r>
              <a:rPr lang="en-US" dirty="0"/>
              <a:t>, </a:t>
            </a:r>
            <a:r>
              <a:rPr lang="en-US" dirty="0" err="1"/>
              <a:t>gmm_labels</a:t>
            </a:r>
            <a:r>
              <a:rPr lang="en-US" dirty="0"/>
              <a:t>),
        “NMI”: </a:t>
            </a:r>
            <a:r>
              <a:rPr lang="en-US" dirty="0" err="1"/>
              <a:t>normalized_mutual_info_score</a:t>
            </a:r>
            <a:r>
              <a:rPr lang="en-US" dirty="0"/>
              <a:t>(</a:t>
            </a:r>
            <a:r>
              <a:rPr lang="en-US" dirty="0" err="1"/>
              <a:t>labels_true</a:t>
            </a:r>
            <a:r>
              <a:rPr lang="en-US" dirty="0"/>
              <a:t>, </a:t>
            </a:r>
            <a:r>
              <a:rPr lang="en-US" dirty="0" err="1"/>
              <a:t>gmm_labels</a:t>
            </a:r>
            <a:r>
              <a:rPr lang="en-US" dirty="0"/>
              <a:t>)
I’ve conducted an experiment to assess the effectiveness of clustering techniques after applying four-dimensional reduction methods from the presentation. I’ll use five diverse datasets to reduce them to two dimensions using these techniques. Subsequently, I’ll apply the Gaussian mixture method with n unique labels for each dataset. After the experiment, I’ll evaluate the clusters’ structure and geometry using the silhouette score and assess accuracy using the adjusted rand index, comparing these scores.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AE" dirty="0"/>
          </a:p>
        </p:txBody>
      </p:sp>
      <p:sp>
        <p:nvSpPr>
          <p:cNvPr id="4" name="Slide Number Placeholder 3">
            <a:extLst>
              <a:ext uri="{FF2B5EF4-FFF2-40B4-BE49-F238E27FC236}">
                <a16:creationId xmlns:a16="http://schemas.microsoft.com/office/drawing/2014/main" id="{730B1FCD-D0E1-773F-057F-DC4102E6DB71}"/>
              </a:ext>
            </a:extLst>
          </p:cNvPr>
          <p:cNvSpPr>
            <a:spLocks noGrp="1"/>
          </p:cNvSpPr>
          <p:nvPr>
            <p:ph type="sldNum" sz="quarter" idx="5"/>
          </p:nvPr>
        </p:nvSpPr>
        <p:spPr/>
        <p:txBody>
          <a:bodyPr/>
          <a:lstStyle/>
          <a:p>
            <a:fld id="{75652EC5-5628-1E4A-BC5C-23C41CB24E7F}" type="slidenum">
              <a:rPr lang="en-AE" smtClean="0"/>
              <a:t>19</a:t>
            </a:fld>
            <a:endParaRPr lang="en-AE"/>
          </a:p>
        </p:txBody>
      </p:sp>
    </p:spTree>
    <p:extLst>
      <p:ext uri="{BB962C8B-B14F-4D97-AF65-F5344CB8AC3E}">
        <p14:creationId xmlns:p14="http://schemas.microsoft.com/office/powerpoint/2010/main" val="3115036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0EB79-4D09-3CB0-9DB3-3E36E35157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51C298-3C40-0D6A-7178-2247819CC8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90BF8F-EFD3-BAEC-8C45-C229CEC6B40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figures demonstrate the reduced datasets with their clusters. While PCA can linearly reduce the dataset, more modern techniques like t-SNE and UMAP offer significantly improved clustering capabilities. These techniques focus on non-linearity and simplify the process of categorizing labels.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AE" dirty="0"/>
          </a:p>
        </p:txBody>
      </p:sp>
      <p:sp>
        <p:nvSpPr>
          <p:cNvPr id="4" name="Slide Number Placeholder 3">
            <a:extLst>
              <a:ext uri="{FF2B5EF4-FFF2-40B4-BE49-F238E27FC236}">
                <a16:creationId xmlns:a16="http://schemas.microsoft.com/office/drawing/2014/main" id="{730B1FCD-D0E1-773F-057F-DC4102E6DB71}"/>
              </a:ext>
            </a:extLst>
          </p:cNvPr>
          <p:cNvSpPr>
            <a:spLocks noGrp="1"/>
          </p:cNvSpPr>
          <p:nvPr>
            <p:ph type="sldNum" sz="quarter" idx="5"/>
          </p:nvPr>
        </p:nvSpPr>
        <p:spPr/>
        <p:txBody>
          <a:bodyPr/>
          <a:lstStyle/>
          <a:p>
            <a:fld id="{75652EC5-5628-1E4A-BC5C-23C41CB24E7F}" type="slidenum">
              <a:rPr lang="en-AE" smtClean="0"/>
              <a:t>20</a:t>
            </a:fld>
            <a:endParaRPr lang="en-AE"/>
          </a:p>
        </p:txBody>
      </p:sp>
    </p:spTree>
    <p:extLst>
      <p:ext uri="{BB962C8B-B14F-4D97-AF65-F5344CB8AC3E}">
        <p14:creationId xmlns:p14="http://schemas.microsoft.com/office/powerpoint/2010/main" val="1186060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DC4EE-70B2-0687-5880-4D968B5996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102448-4F94-F0FE-6241-6493025534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967A4A-3279-AB09-F98D-8C340733F234}"/>
              </a:ext>
            </a:extLst>
          </p:cNvPr>
          <p:cNvSpPr>
            <a:spLocks noGrp="1"/>
          </p:cNvSpPr>
          <p:nvPr>
            <p:ph type="body" idx="1"/>
          </p:nvPr>
        </p:nvSpPr>
        <p:spPr/>
        <p:txBody>
          <a:bodyPr/>
          <a:lstStyle/>
          <a:p>
            <a:endParaRPr lang="en-AE" dirty="0"/>
          </a:p>
        </p:txBody>
      </p:sp>
      <p:sp>
        <p:nvSpPr>
          <p:cNvPr id="4" name="Slide Number Placeholder 3">
            <a:extLst>
              <a:ext uri="{FF2B5EF4-FFF2-40B4-BE49-F238E27FC236}">
                <a16:creationId xmlns:a16="http://schemas.microsoft.com/office/drawing/2014/main" id="{6DC60CE7-F366-901A-873C-0A5EB072C680}"/>
              </a:ext>
            </a:extLst>
          </p:cNvPr>
          <p:cNvSpPr>
            <a:spLocks noGrp="1"/>
          </p:cNvSpPr>
          <p:nvPr>
            <p:ph type="sldNum" sz="quarter" idx="5"/>
          </p:nvPr>
        </p:nvSpPr>
        <p:spPr/>
        <p:txBody>
          <a:bodyPr/>
          <a:lstStyle/>
          <a:p>
            <a:fld id="{75652EC5-5628-1E4A-BC5C-23C41CB24E7F}" type="slidenum">
              <a:rPr lang="en-AE" smtClean="0"/>
              <a:t>21</a:t>
            </a:fld>
            <a:endParaRPr lang="en-AE"/>
          </a:p>
        </p:txBody>
      </p:sp>
    </p:spTree>
    <p:extLst>
      <p:ext uri="{BB962C8B-B14F-4D97-AF65-F5344CB8AC3E}">
        <p14:creationId xmlns:p14="http://schemas.microsoft.com/office/powerpoint/2010/main" val="3519326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0EB79-4D09-3CB0-9DB3-3E36E35157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51C298-3C40-0D6A-7178-2247819CC8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90BF8F-EFD3-BAEC-8C45-C229CEC6B404}"/>
              </a:ext>
            </a:extLst>
          </p:cNvPr>
          <p:cNvSpPr>
            <a:spLocks noGrp="1"/>
          </p:cNvSpPr>
          <p:nvPr>
            <p:ph type="body" idx="1"/>
          </p:nvPr>
        </p:nvSpPr>
        <p:spPr/>
        <p:txBody>
          <a:bodyPr/>
          <a:lstStyle/>
          <a:p>
            <a:r>
              <a:rPr lang="en-US" b="0" dirty="0"/>
              <a:t>Kernel PCA excels in capturing cluster structures in non-linear data, as evident in its success with the Wine, Digits, and Breast Cancer datasets. On the other hand, UMAP is highly effective in low-dimensional clustering tasks, particularly for the Moons and Iris datasets. However, t-SNE struggles in various datasets, suggesting that it may not preserve compact cluster separation as effectively as other methods. While PCA performs consistently, it is generally outperformed by Kernel PCA and UMAP.</a:t>
            </a:r>
          </a:p>
        </p:txBody>
      </p:sp>
      <p:sp>
        <p:nvSpPr>
          <p:cNvPr id="4" name="Slide Number Placeholder 3">
            <a:extLst>
              <a:ext uri="{FF2B5EF4-FFF2-40B4-BE49-F238E27FC236}">
                <a16:creationId xmlns:a16="http://schemas.microsoft.com/office/drawing/2014/main" id="{730B1FCD-D0E1-773F-057F-DC4102E6DB71}"/>
              </a:ext>
            </a:extLst>
          </p:cNvPr>
          <p:cNvSpPr>
            <a:spLocks noGrp="1"/>
          </p:cNvSpPr>
          <p:nvPr>
            <p:ph type="sldNum" sz="quarter" idx="5"/>
          </p:nvPr>
        </p:nvSpPr>
        <p:spPr/>
        <p:txBody>
          <a:bodyPr/>
          <a:lstStyle/>
          <a:p>
            <a:fld id="{75652EC5-5628-1E4A-BC5C-23C41CB24E7F}" type="slidenum">
              <a:rPr lang="en-AE" smtClean="0"/>
              <a:t>22</a:t>
            </a:fld>
            <a:endParaRPr lang="en-AE"/>
          </a:p>
        </p:txBody>
      </p:sp>
    </p:spTree>
    <p:extLst>
      <p:ext uri="{BB962C8B-B14F-4D97-AF65-F5344CB8AC3E}">
        <p14:creationId xmlns:p14="http://schemas.microsoft.com/office/powerpoint/2010/main" val="28262911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0EB79-4D09-3CB0-9DB3-3E36E35157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51C298-3C40-0D6A-7178-2247819CC8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90BF8F-EFD3-BAEC-8C45-C229CEC6B404}"/>
              </a:ext>
            </a:extLst>
          </p:cNvPr>
          <p:cNvSpPr>
            <a:spLocks noGrp="1"/>
          </p:cNvSpPr>
          <p:nvPr>
            <p:ph type="body" idx="1"/>
          </p:nvPr>
        </p:nvSpPr>
        <p:spPr/>
        <p:txBody>
          <a:bodyPr/>
          <a:lstStyle/>
          <a:p>
            <a:r>
              <a:rPr lang="en-US" b="0" dirty="0"/>
              <a:t>UMAP excels in specific datasets with non-linear separability, such as the Moon dataset. In contrast, PCA consistently performs well across various datasets, especially those with linear separability, like the Breast Cancer and Iris datasets. t-SNE is particularly strong for complex and high-dimensional datasets, such as the Digits dataset, but it may not be as consistent overall. On the other hand, Kernel PCA struggles with preserving clustering, which may be due to its parameter sensitivity.</a:t>
            </a:r>
          </a:p>
        </p:txBody>
      </p:sp>
      <p:sp>
        <p:nvSpPr>
          <p:cNvPr id="4" name="Slide Number Placeholder 3">
            <a:extLst>
              <a:ext uri="{FF2B5EF4-FFF2-40B4-BE49-F238E27FC236}">
                <a16:creationId xmlns:a16="http://schemas.microsoft.com/office/drawing/2014/main" id="{730B1FCD-D0E1-773F-057F-DC4102E6DB71}"/>
              </a:ext>
            </a:extLst>
          </p:cNvPr>
          <p:cNvSpPr>
            <a:spLocks noGrp="1"/>
          </p:cNvSpPr>
          <p:nvPr>
            <p:ph type="sldNum" sz="quarter" idx="5"/>
          </p:nvPr>
        </p:nvSpPr>
        <p:spPr/>
        <p:txBody>
          <a:bodyPr/>
          <a:lstStyle/>
          <a:p>
            <a:fld id="{75652EC5-5628-1E4A-BC5C-23C41CB24E7F}" type="slidenum">
              <a:rPr lang="en-AE" smtClean="0"/>
              <a:t>23</a:t>
            </a:fld>
            <a:endParaRPr lang="en-AE"/>
          </a:p>
        </p:txBody>
      </p:sp>
    </p:spTree>
    <p:extLst>
      <p:ext uri="{BB962C8B-B14F-4D97-AF65-F5344CB8AC3E}">
        <p14:creationId xmlns:p14="http://schemas.microsoft.com/office/powerpoint/2010/main" val="7997571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conclusion, dimension reduction is an unsupervised technique that simplifies datasets, enhances performance, and facilitates visualization. We compared four techniques: PCA, Kernel PCA, t-SNE, and UMAP. PCA is suitable for linear datasets due to its inability to handle nonlinearity as effectively as Kernel PCA. Kernel PCA employs kernels to address nonlinearity issues, but careful tuning is necessary depending on the type of kernel used. t-SNE performs well for visualization but is limited to local analysis. UMAP combines the strengths of Kernel PCA and t-SNE to handle the global structure of the dataset, as evidenced by the experimental scores. Ultimately, the choice of dataset and application determines the most suitable technique and future research should focus on enhancing efficiency and scalability to address the growing interest in neural networks.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5652EC5-5628-1E4A-BC5C-23C41CB24E7F}" type="slidenum">
              <a:rPr lang="en-AE" smtClean="0"/>
              <a:t>24</a:t>
            </a:fld>
            <a:endParaRPr lang="en-AE"/>
          </a:p>
        </p:txBody>
      </p:sp>
    </p:spTree>
    <p:extLst>
      <p:ext uri="{BB962C8B-B14F-4D97-AF65-F5344CB8AC3E}">
        <p14:creationId xmlns:p14="http://schemas.microsoft.com/office/powerpoint/2010/main" val="26679197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75652EC5-5628-1E4A-BC5C-23C41CB24E7F}" type="slidenum">
              <a:rPr lang="en-AE" smtClean="0"/>
              <a:t>25</a:t>
            </a:fld>
            <a:endParaRPr lang="en-AE"/>
          </a:p>
        </p:txBody>
      </p:sp>
    </p:spTree>
    <p:extLst>
      <p:ext uri="{BB962C8B-B14F-4D97-AF65-F5344CB8AC3E}">
        <p14:creationId xmlns:p14="http://schemas.microsoft.com/office/powerpoint/2010/main" val="3771667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pitchFamily="2" charset="0"/>
              </a:rPr>
              <a:t>So, to begin with, let’s define dimensionality reduction. As its name suggests, it’s an unsupervised learning technique that aims to reduce the number of dimensions in a dataset while preserving its essential features. For instance, consider the example of reducing a 3D ball to a 2D ball using dimensionality reduction. This process simplifies our datasets, making them easier to analyze and compute and enhancing visualization capabilities. Dimensionality reduction finds applications in various fields, including image processing, genomics, natural language processing, customer segmentation, and anomaly detection. Today, we’ll focus on three prominent dimensional reduction techniques: Kernel PCA, t-SNE, and UMAP. We’ll compare these techniques with the fundamental PCA algorithm.</a:t>
            </a:r>
          </a:p>
          <a:p>
            <a:endParaRPr lang="en-AE" dirty="0"/>
          </a:p>
        </p:txBody>
      </p:sp>
      <p:sp>
        <p:nvSpPr>
          <p:cNvPr id="4" name="Slide Number Placeholder 3"/>
          <p:cNvSpPr>
            <a:spLocks noGrp="1"/>
          </p:cNvSpPr>
          <p:nvPr>
            <p:ph type="sldNum" sz="quarter" idx="5"/>
          </p:nvPr>
        </p:nvSpPr>
        <p:spPr/>
        <p:txBody>
          <a:bodyPr/>
          <a:lstStyle/>
          <a:p>
            <a:fld id="{75652EC5-5628-1E4A-BC5C-23C41CB24E7F}" type="slidenum">
              <a:rPr lang="en-AE" smtClean="0"/>
              <a:t>3</a:t>
            </a:fld>
            <a:endParaRPr lang="en-AE"/>
          </a:p>
        </p:txBody>
      </p:sp>
    </p:spTree>
    <p:extLst>
      <p:ext uri="{BB962C8B-B14F-4D97-AF65-F5344CB8AC3E}">
        <p14:creationId xmlns:p14="http://schemas.microsoft.com/office/powerpoint/2010/main" val="2787223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timeline traces the evolution of dimensionality reduction over the past century, showcasing how it has empowered different researchers to discern patterns, relationships, and valuable insights from increasingly intricate datasets. Each method builds upon its predecessors, continually adapting to emerging challenges and diverse applications.</a:t>
            </a:r>
          </a:p>
        </p:txBody>
      </p:sp>
      <p:sp>
        <p:nvSpPr>
          <p:cNvPr id="4" name="Slide Number Placeholder 3"/>
          <p:cNvSpPr>
            <a:spLocks noGrp="1"/>
          </p:cNvSpPr>
          <p:nvPr>
            <p:ph type="sldNum" sz="quarter" idx="5"/>
          </p:nvPr>
        </p:nvSpPr>
        <p:spPr/>
        <p:txBody>
          <a:bodyPr/>
          <a:lstStyle/>
          <a:p>
            <a:fld id="{75652EC5-5628-1E4A-BC5C-23C41CB24E7F}" type="slidenum">
              <a:rPr lang="en-AE" smtClean="0"/>
              <a:t>4</a:t>
            </a:fld>
            <a:endParaRPr lang="en-AE"/>
          </a:p>
        </p:txBody>
      </p:sp>
    </p:spTree>
    <p:extLst>
      <p:ext uri="{BB962C8B-B14F-4D97-AF65-F5344CB8AC3E}">
        <p14:creationId xmlns:p14="http://schemas.microsoft.com/office/powerpoint/2010/main" val="1424707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table underscores the fact that no single technique is universally superior. Each method possesses its own strengths and weaknesses, and the selection process hinges on the specific requirements of the problem. Whether you prioritize linearity, visualization, clustering, or efficient computation, the appropriate technique will emerge from the analysis.</a:t>
            </a:r>
          </a:p>
        </p:txBody>
      </p:sp>
      <p:sp>
        <p:nvSpPr>
          <p:cNvPr id="4" name="Slide Number Placeholder 3"/>
          <p:cNvSpPr>
            <a:spLocks noGrp="1"/>
          </p:cNvSpPr>
          <p:nvPr>
            <p:ph type="sldNum" sz="quarter" idx="5"/>
          </p:nvPr>
        </p:nvSpPr>
        <p:spPr/>
        <p:txBody>
          <a:bodyPr/>
          <a:lstStyle/>
          <a:p>
            <a:fld id="{75652EC5-5628-1E4A-BC5C-23C41CB24E7F}" type="slidenum">
              <a:rPr lang="en-AE" smtClean="0"/>
              <a:t>5</a:t>
            </a:fld>
            <a:endParaRPr lang="en-AE"/>
          </a:p>
        </p:txBody>
      </p:sp>
    </p:spTree>
    <p:extLst>
      <p:ext uri="{BB962C8B-B14F-4D97-AF65-F5344CB8AC3E}">
        <p14:creationId xmlns:p14="http://schemas.microsoft.com/office/powerpoint/2010/main" val="1321589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insights reveal that during the evolution of Dimensionality Reduction techniques, they initially focused on linear transformations, such as PCA. However, as time progressed, the emphasis shifted towards non-linear transformations, particularly in handling large-dimensional and complex data structures. Deep learning techniques also became increasingly integrated into Dimensionality Reduction.
As illustrated in the previous slide’s table, Dimensionality Reduction finds applications in various fields:
- Autoencoders and </a:t>
            </a:r>
            <a:r>
              <a:rPr lang="en-US" dirty="0" err="1"/>
              <a:t>Isomap</a:t>
            </a:r>
            <a:r>
              <a:rPr lang="en-US" dirty="0"/>
              <a:t> have advanced feature extraction and image reconstruction techniques, significantly enhancing image processing capabilities.
- In natural language processing (NLP), methods like t-SNE and UMAP have improved the visualization of word embeddings, making high-dimensional text representations more interpretable.
- PCA and Kernel PCA have played a pivotal role in genomics, enabling the analysis of gene expression data and uncovering patterns in biological research. </a:t>
            </a:r>
          </a:p>
        </p:txBody>
      </p:sp>
      <p:sp>
        <p:nvSpPr>
          <p:cNvPr id="4" name="Slide Number Placeholder 3"/>
          <p:cNvSpPr>
            <a:spLocks noGrp="1"/>
          </p:cNvSpPr>
          <p:nvPr>
            <p:ph type="sldNum" sz="quarter" idx="5"/>
          </p:nvPr>
        </p:nvSpPr>
        <p:spPr/>
        <p:txBody>
          <a:bodyPr/>
          <a:lstStyle/>
          <a:p>
            <a:fld id="{75652EC5-5628-1E4A-BC5C-23C41CB24E7F}" type="slidenum">
              <a:rPr lang="en-AE" smtClean="0"/>
              <a:t>6</a:t>
            </a:fld>
            <a:endParaRPr lang="en-AE"/>
          </a:p>
        </p:txBody>
      </p:sp>
    </p:spTree>
    <p:extLst>
      <p:ext uri="{BB962C8B-B14F-4D97-AF65-F5344CB8AC3E}">
        <p14:creationId xmlns:p14="http://schemas.microsoft.com/office/powerpoint/2010/main" val="1138926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Firstly, we’ll examine the most fundamental method, Principal Component Analysis (PCA). PCA is a linear technique that involves projecting data onto a new axis called the Principal Components, which gives it its name. The primary objective of PCA is to maximize the variance, as evident in the comparison of images from above representing basic linear regression on the left and PCA on the right. Unlike linear regression, which projects vertically, PCA projects orthogonally.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p:txBody>
      </p:sp>
      <p:sp>
        <p:nvSpPr>
          <p:cNvPr id="4" name="Slide Number Placeholder 3"/>
          <p:cNvSpPr>
            <a:spLocks noGrp="1"/>
          </p:cNvSpPr>
          <p:nvPr>
            <p:ph type="sldNum" sz="quarter" idx="5"/>
          </p:nvPr>
        </p:nvSpPr>
        <p:spPr/>
        <p:txBody>
          <a:bodyPr/>
          <a:lstStyle/>
          <a:p>
            <a:fld id="{75652EC5-5628-1E4A-BC5C-23C41CB24E7F}" type="slidenum">
              <a:rPr lang="en-AE" smtClean="0"/>
              <a:t>7</a:t>
            </a:fld>
            <a:endParaRPr lang="en-AE"/>
          </a:p>
        </p:txBody>
      </p:sp>
    </p:spTree>
    <p:extLst>
      <p:ext uri="{BB962C8B-B14F-4D97-AF65-F5344CB8AC3E}">
        <p14:creationId xmlns:p14="http://schemas.microsoft.com/office/powerpoint/2010/main" val="2045364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upon the foundation of Principal Component Analysis (PCA), we introduce its nonlinear extension, Kernel Principal Component Analysis (Kernel PCA). Unlike standard PCA, which is confined to linear projections, Kernel PCA utilizes Kernel Functions to transform data into a higher-dimensional space, enabling it to reveal intricate, nonlinear patterns. The fundamental concept behind Kernel PCA lies in employing functions such as the Radial Basis Function (RBF) kernel and Polynomial kernel. These kernels transform the original data space into a more intricate feature space. The RBF kernel calculates similarity using an exponential function, while the polynomial kernel introduces nonlinearity by raising the dot product of inputs to a power. By harnessing these kernels, Kernel PCA captures complex structures that traditional PCA would overlook, making it particularly effective for tasks involving curved or nonlinear data distributions.</a:t>
            </a:r>
          </a:p>
          <a:p>
            <a:endParaRPr lang="en-US" dirty="0"/>
          </a:p>
          <a:p>
            <a:endParaRPr lang="en-AE" dirty="0"/>
          </a:p>
        </p:txBody>
      </p:sp>
      <p:sp>
        <p:nvSpPr>
          <p:cNvPr id="4" name="Slide Number Placeholder 3"/>
          <p:cNvSpPr>
            <a:spLocks noGrp="1"/>
          </p:cNvSpPr>
          <p:nvPr>
            <p:ph type="sldNum" sz="quarter" idx="5"/>
          </p:nvPr>
        </p:nvSpPr>
        <p:spPr/>
        <p:txBody>
          <a:bodyPr/>
          <a:lstStyle/>
          <a:p>
            <a:fld id="{75652EC5-5628-1E4A-BC5C-23C41CB24E7F}" type="slidenum">
              <a:rPr lang="en-AE" smtClean="0"/>
              <a:t>10</a:t>
            </a:fld>
            <a:endParaRPr lang="en-AE"/>
          </a:p>
        </p:txBody>
      </p:sp>
    </p:spTree>
    <p:extLst>
      <p:ext uri="{BB962C8B-B14F-4D97-AF65-F5344CB8AC3E}">
        <p14:creationId xmlns:p14="http://schemas.microsoft.com/office/powerpoint/2010/main" val="7952901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
            </a:r>
            <a:r>
              <a:rPr lang="en-AE" dirty="0"/>
              <a:t>olynomial at 3 degrees with a coeffic</a:t>
            </a:r>
            <a:r>
              <a:rPr lang="en-US" dirty="0" err="1"/>
              <a:t>i</a:t>
            </a:r>
            <a:r>
              <a:rPr lang="en-AE"/>
              <a:t>ent of 1</a:t>
            </a:r>
            <a:endParaRPr lang="en-AE" dirty="0"/>
          </a:p>
        </p:txBody>
      </p:sp>
      <p:sp>
        <p:nvSpPr>
          <p:cNvPr id="4" name="Slide Number Placeholder 3"/>
          <p:cNvSpPr>
            <a:spLocks noGrp="1"/>
          </p:cNvSpPr>
          <p:nvPr>
            <p:ph type="sldNum" sz="quarter" idx="5"/>
          </p:nvPr>
        </p:nvSpPr>
        <p:spPr/>
        <p:txBody>
          <a:bodyPr/>
          <a:lstStyle/>
          <a:p>
            <a:fld id="{75652EC5-5628-1E4A-BC5C-23C41CB24E7F}" type="slidenum">
              <a:rPr lang="en-AE" smtClean="0"/>
              <a:t>12</a:t>
            </a:fld>
            <a:endParaRPr lang="en-AE"/>
          </a:p>
        </p:txBody>
      </p:sp>
    </p:spTree>
    <p:extLst>
      <p:ext uri="{BB962C8B-B14F-4D97-AF65-F5344CB8AC3E}">
        <p14:creationId xmlns:p14="http://schemas.microsoft.com/office/powerpoint/2010/main" val="3777044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beyond linear techniques like PCA and Kernel PCA, we introduce t-Distributed Stochastic Neighbor Embedding (t-SNE), a probabilistic dimensionality reduction method. Unlike PCA, which aims to maximize variance, t-SNE is specifically designed to preserve local relationships between data points. This makes it particularly effective for high-dimensional data visualization, such as in image recognition or genomics. t-SNE works by calculating pairwise similarities between points in high- and low-dimensional spaces. In the original high-dimensional space, it models similarity using Gaussian distributions. However, the lower-dimensional embedding replaces this with t-distributions to prevent crowding effects. This ensures that neighboring points remain close, effectively revealing clusters and underlying patterns in the data. By preserving local structure, t-SNE provides an intuitive and visually interpretable representation of complex datasets. This makes it a powerful tool for exploratory data analysis.</a:t>
            </a:r>
          </a:p>
          <a:p>
            <a:endParaRPr lang="en-US" dirty="0"/>
          </a:p>
        </p:txBody>
      </p:sp>
      <p:sp>
        <p:nvSpPr>
          <p:cNvPr id="4" name="Slide Number Placeholder 3"/>
          <p:cNvSpPr>
            <a:spLocks noGrp="1"/>
          </p:cNvSpPr>
          <p:nvPr>
            <p:ph type="sldNum" sz="quarter" idx="5"/>
          </p:nvPr>
        </p:nvSpPr>
        <p:spPr/>
        <p:txBody>
          <a:bodyPr/>
          <a:lstStyle/>
          <a:p>
            <a:fld id="{75652EC5-5628-1E4A-BC5C-23C41CB24E7F}" type="slidenum">
              <a:rPr lang="en-AE" smtClean="0"/>
              <a:t>13</a:t>
            </a:fld>
            <a:endParaRPr lang="en-AE"/>
          </a:p>
        </p:txBody>
      </p:sp>
    </p:spTree>
    <p:extLst>
      <p:ext uri="{BB962C8B-B14F-4D97-AF65-F5344CB8AC3E}">
        <p14:creationId xmlns:p14="http://schemas.microsoft.com/office/powerpoint/2010/main" val="2972197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2/19/25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41726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2/19/25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79506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2/19/25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541661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2/19/25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864323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2/19/25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59337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2/19/25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755301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2/19/25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963062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2/19/25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629236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2/19/25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872252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2/19/25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097972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2/19/25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01661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2/19/25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08420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2/19/25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251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2/19/25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14504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2/19/25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32761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2/19/25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60594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2/19/25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12397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2/19/25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52283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2/19/25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2504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1">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B61BEF0D-F0BB-DE4B-95CE-6DB70DBA9567}" type="datetimeFigureOut">
              <a:rPr lang="en-US" smtClean="0"/>
              <a:pPr/>
              <a:t>2/19/25</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7938526"/>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20.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5.xml"/><Relationship Id="rId12"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diagramColors" Target="../diagrams/colors5.xml"/><Relationship Id="rId11"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28.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8.xml"/><Relationship Id="rId7" Type="http://schemas.microsoft.com/office/2007/relationships/diagramDrawing" Target="../diagrams/drawing6.xml"/><Relationship Id="rId12"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diagramColors" Target="../diagrams/colors6.xml"/><Relationship Id="rId11" Type="http://schemas.openxmlformats.org/officeDocument/2006/relationships/diagramColors" Target="../diagrams/colors6.xml"/><Relationship Id="rId5" Type="http://schemas.openxmlformats.org/officeDocument/2006/relationships/diagramQuickStyle" Target="../diagrams/quickStyle6.xml"/><Relationship Id="rId10"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15.png"/><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18.xml"/><Relationship Id="rId5" Type="http://schemas.openxmlformats.org/officeDocument/2006/relationships/image" Target="../media/image3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11.xml"/><Relationship Id="rId3" Type="http://schemas.openxmlformats.org/officeDocument/2006/relationships/diagramData" Target="../diagrams/data10.xml"/><Relationship Id="rId7" Type="http://schemas.microsoft.com/office/2007/relationships/diagramDrawing" Target="../diagrams/drawing7.xml"/><Relationship Id="rId12"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diagramColors" Target="../diagrams/colors7.xml"/><Relationship Id="rId11" Type="http://schemas.openxmlformats.org/officeDocument/2006/relationships/diagramColors" Target="../diagrams/colors7.xml"/><Relationship Id="rId5" Type="http://schemas.openxmlformats.org/officeDocument/2006/relationships/diagramQuickStyle" Target="../diagrams/quickStyle7.xml"/><Relationship Id="rId10"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diagramLayout" Target="../diagrams/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16.png"/><Relationship Id="rId5"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3.png"/><Relationship Id="rId7" Type="http://schemas.openxmlformats.org/officeDocument/2006/relationships/diagramColors" Target="../diagrams/colors8.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9.xml"/><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5.xml.rels><?xml version="1.0" encoding="UTF-8" standalone="yes"?>
<Relationships xmlns="http://schemas.openxmlformats.org/package/2006/relationships"><Relationship Id="rId8" Type="http://schemas.openxmlformats.org/officeDocument/2006/relationships/hyperlink" Target="https://doi.org/10.4236/jdaip.2021.93013" TargetMode="External"/><Relationship Id="rId3" Type="http://schemas.openxmlformats.org/officeDocument/2006/relationships/image" Target="../media/image1.png"/><Relationship Id="rId7" Type="http://schemas.openxmlformats.org/officeDocument/2006/relationships/hyperlink" Target="https://medium.com/@conniezhou678/unveiling-dimensionality-reduction-a-comparative-analysis-of-9-methods-part-10-8594f8cd4336" TargetMode="External"/><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hyperlink" Target="https://encord.com/blog/dimentionality-reduction-techniques-machine-learning/" TargetMode="External"/><Relationship Id="rId5" Type="http://schemas.openxmlformats.org/officeDocument/2006/relationships/image" Target="../media/image2.png"/><Relationship Id="rId4" Type="http://schemas.openxmlformats.org/officeDocument/2006/relationships/image" Target="../media/image27.jpe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jpeg"/><Relationship Id="rId1" Type="http://schemas.openxmlformats.org/officeDocument/2006/relationships/slideLayout" Target="../slideLayouts/slideLayout18.xml"/><Relationship Id="rId5" Type="http://schemas.openxmlformats.org/officeDocument/2006/relationships/hyperlink" Target="https://stats.stackexchange.com/questions/13152/how-to-perform-orthogonal-regression-total-least-squares-via-pca" TargetMode="External"/><Relationship Id="rId4" Type="http://schemas.openxmlformats.org/officeDocument/2006/relationships/hyperlink" Target="https://chatgpt.com/share/6799b692-73cc-8011-80d4-ac772497cb55"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11.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microsoft.com/office/2007/relationships/diagramDrawing" Target="../diagrams/drawing4.xml"/><Relationship Id="rId13" Type="http://schemas.openxmlformats.org/officeDocument/2006/relationships/image" Target="../media/image3.png"/><Relationship Id="rId3" Type="http://schemas.openxmlformats.org/officeDocument/2006/relationships/image" Target="../media/image8.png"/><Relationship Id="rId7" Type="http://schemas.openxmlformats.org/officeDocument/2006/relationships/diagramColors" Target="../diagrams/colors4.xml"/><Relationship Id="rId12" Type="http://schemas.openxmlformats.org/officeDocument/2006/relationships/diagramColors" Target="../diagrams/colors4.xml"/><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diagramQuickStyle" Target="../diagrams/quickStyle4.xml"/><Relationship Id="rId11" Type="http://schemas.openxmlformats.org/officeDocument/2006/relationships/diagramQuickStyle" Target="../diagrams/quickStyle4.xml"/><Relationship Id="rId5" Type="http://schemas.openxmlformats.org/officeDocument/2006/relationships/diagramLayout" Target="../diagrams/layout4.xml"/><Relationship Id="rId10"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diagramData" Target="../diagrams/data5.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 Id="rId5" Type="http://schemas.openxmlformats.org/officeDocument/2006/relationships/image" Target="../media/image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40FCD49-2060-48B9-8212-8A5F1DF47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emical formulas are written on paper">
            <a:extLst>
              <a:ext uri="{FF2B5EF4-FFF2-40B4-BE49-F238E27FC236}">
                <a16:creationId xmlns:a16="http://schemas.microsoft.com/office/drawing/2014/main" id="{6DA0E7F2-E301-8C49-2B7B-4F15A33363FF}"/>
              </a:ext>
            </a:extLst>
          </p:cNvPr>
          <p:cNvPicPr>
            <a:picLocks noChangeAspect="1"/>
          </p:cNvPicPr>
          <p:nvPr/>
        </p:nvPicPr>
        <p:blipFill>
          <a:blip r:embed="rId3">
            <a:alphaModFix amt="35000"/>
          </a:blip>
          <a:srcRect/>
          <a:stretch/>
        </p:blipFill>
        <p:spPr>
          <a:xfrm>
            <a:off x="20" y="10"/>
            <a:ext cx="12191980" cy="6857990"/>
          </a:xfrm>
          <a:prstGeom prst="rect">
            <a:avLst/>
          </a:prstGeom>
        </p:spPr>
      </p:pic>
      <p:pic>
        <p:nvPicPr>
          <p:cNvPr id="11" name="Picture 10">
            <a:extLst>
              <a:ext uri="{FF2B5EF4-FFF2-40B4-BE49-F238E27FC236}">
                <a16:creationId xmlns:a16="http://schemas.microsoft.com/office/drawing/2014/main" id="{83A45DCD-B5FB-4A86-88D2-91088C7FFC5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AB74217-C080-F2CB-435F-064C84F67541}"/>
              </a:ext>
            </a:extLst>
          </p:cNvPr>
          <p:cNvSpPr>
            <a:spLocks noGrp="1"/>
          </p:cNvSpPr>
          <p:nvPr>
            <p:ph type="ctrTitle"/>
          </p:nvPr>
        </p:nvSpPr>
        <p:spPr>
          <a:xfrm>
            <a:off x="1751012" y="1300785"/>
            <a:ext cx="8689976" cy="2509213"/>
          </a:xfrm>
        </p:spPr>
        <p:txBody>
          <a:bodyPr>
            <a:normAutofit/>
          </a:bodyPr>
          <a:lstStyle/>
          <a:p>
            <a:r>
              <a:rPr lang="en-AE" dirty="0"/>
              <a:t>Dimensionality Reduction: Kernel PCA, t-SNE and UMAP</a:t>
            </a:r>
          </a:p>
        </p:txBody>
      </p:sp>
      <p:sp>
        <p:nvSpPr>
          <p:cNvPr id="3" name="Subtitle 2">
            <a:extLst>
              <a:ext uri="{FF2B5EF4-FFF2-40B4-BE49-F238E27FC236}">
                <a16:creationId xmlns:a16="http://schemas.microsoft.com/office/drawing/2014/main" id="{ECC75931-218E-EC8B-8849-76657EC29760}"/>
              </a:ext>
            </a:extLst>
          </p:cNvPr>
          <p:cNvSpPr>
            <a:spLocks noGrp="1"/>
          </p:cNvSpPr>
          <p:nvPr>
            <p:ph type="subTitle" idx="1"/>
          </p:nvPr>
        </p:nvSpPr>
        <p:spPr>
          <a:xfrm>
            <a:off x="1751012" y="3886200"/>
            <a:ext cx="8689976" cy="1371599"/>
          </a:xfrm>
        </p:spPr>
        <p:txBody>
          <a:bodyPr>
            <a:normAutofit/>
          </a:bodyPr>
          <a:lstStyle/>
          <a:p>
            <a:pPr>
              <a:lnSpc>
                <a:spcPct val="110000"/>
              </a:lnSpc>
            </a:pPr>
            <a:r>
              <a:rPr lang="en-AE" sz="1200" dirty="0">
                <a:solidFill>
                  <a:schemeClr val="tx1">
                    <a:lumMod val="65000"/>
                    <a:lumOff val="35000"/>
                  </a:schemeClr>
                </a:solidFill>
              </a:rPr>
              <a:t>Khalid Al Nahyan 2101237</a:t>
            </a:r>
          </a:p>
          <a:p>
            <a:pPr>
              <a:lnSpc>
                <a:spcPct val="110000"/>
              </a:lnSpc>
            </a:pPr>
            <a:r>
              <a:rPr lang="en-AE" sz="1200" dirty="0">
                <a:solidFill>
                  <a:schemeClr val="tx1">
                    <a:lumMod val="65000"/>
                    <a:lumOff val="35000"/>
                  </a:schemeClr>
                </a:solidFill>
              </a:rPr>
              <a:t>ML 813: </a:t>
            </a:r>
            <a:r>
              <a:rPr lang="en-US" sz="1200" dirty="0">
                <a:solidFill>
                  <a:schemeClr val="tx1">
                    <a:lumMod val="65000"/>
                    <a:lumOff val="35000"/>
                  </a:schemeClr>
                </a:solidFill>
              </a:rPr>
              <a:t>Topics in Dimensionality Reduction and Manifold Learning</a:t>
            </a:r>
          </a:p>
          <a:p>
            <a:pPr>
              <a:lnSpc>
                <a:spcPct val="110000"/>
              </a:lnSpc>
            </a:pPr>
            <a:r>
              <a:rPr lang="en-AE" sz="1200" dirty="0">
                <a:solidFill>
                  <a:schemeClr val="tx1">
                    <a:lumMod val="65000"/>
                    <a:lumOff val="35000"/>
                  </a:schemeClr>
                </a:solidFill>
              </a:rPr>
              <a:t>Date: Feb</a:t>
            </a:r>
            <a:r>
              <a:rPr lang="en-US" sz="1200" dirty="0">
                <a:solidFill>
                  <a:schemeClr val="tx1">
                    <a:lumMod val="65000"/>
                    <a:lumOff val="35000"/>
                  </a:schemeClr>
                </a:solidFill>
              </a:rPr>
              <a:t>r</a:t>
            </a:r>
            <a:r>
              <a:rPr lang="en-AE" sz="1200" dirty="0">
                <a:solidFill>
                  <a:schemeClr val="tx1">
                    <a:lumMod val="65000"/>
                    <a:lumOff val="35000"/>
                  </a:schemeClr>
                </a:solidFill>
              </a:rPr>
              <a:t>uary 19th 2025</a:t>
            </a:r>
          </a:p>
          <a:p>
            <a:pPr>
              <a:lnSpc>
                <a:spcPct val="110000"/>
              </a:lnSpc>
            </a:pPr>
            <a:r>
              <a:rPr lang="en-AE" sz="1200" dirty="0">
                <a:solidFill>
                  <a:schemeClr val="tx1">
                    <a:lumMod val="65000"/>
                    <a:lumOff val="35000"/>
                  </a:schemeClr>
                </a:solidFill>
              </a:rPr>
              <a:t>Ins</a:t>
            </a:r>
            <a:r>
              <a:rPr lang="en-US" sz="1200" dirty="0">
                <a:solidFill>
                  <a:schemeClr val="tx1">
                    <a:lumMod val="65000"/>
                    <a:lumOff val="35000"/>
                  </a:schemeClr>
                </a:solidFill>
              </a:rPr>
              <a:t>t</a:t>
            </a:r>
            <a:r>
              <a:rPr lang="en-AE" sz="1200" dirty="0">
                <a:solidFill>
                  <a:schemeClr val="tx1">
                    <a:lumMod val="65000"/>
                    <a:lumOff val="35000"/>
                  </a:schemeClr>
                </a:solidFill>
              </a:rPr>
              <a:t>itution: Mohammed Bin Zayed University For Artific</a:t>
            </a:r>
            <a:r>
              <a:rPr lang="en-US" sz="1200" dirty="0" err="1">
                <a:solidFill>
                  <a:schemeClr val="tx1">
                    <a:lumMod val="65000"/>
                    <a:lumOff val="35000"/>
                  </a:schemeClr>
                </a:solidFill>
              </a:rPr>
              <a:t>i</a:t>
            </a:r>
            <a:r>
              <a:rPr lang="en-AE" sz="1200" dirty="0">
                <a:solidFill>
                  <a:schemeClr val="tx1">
                    <a:lumMod val="65000"/>
                    <a:lumOff val="35000"/>
                  </a:schemeClr>
                </a:solidFill>
              </a:rPr>
              <a:t>al Intelligence</a:t>
            </a:r>
          </a:p>
        </p:txBody>
      </p:sp>
    </p:spTree>
    <p:extLst>
      <p:ext uri="{BB962C8B-B14F-4D97-AF65-F5344CB8AC3E}">
        <p14:creationId xmlns:p14="http://schemas.microsoft.com/office/powerpoint/2010/main" val="25484288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20EF05B-48CD-41DE-82FE-C25A5A300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2">
            <a:extLst>
              <a:ext uri="{FF2B5EF4-FFF2-40B4-BE49-F238E27FC236}">
                <a16:creationId xmlns:a16="http://schemas.microsoft.com/office/drawing/2014/main" id="{C9DFF8EB-B522-4773-B8CF-C10622C1F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81991" y="887150"/>
            <a:ext cx="4104281" cy="4940394"/>
          </a:xfrm>
          <a:prstGeom prst="roundRect">
            <a:avLst>
              <a:gd name="adj" fmla="val 4448"/>
            </a:avLst>
          </a:prstGeom>
          <a:solidFill>
            <a:srgbClr val="FFFFFF"/>
          </a:solid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vert="horz" lIns="91440" tIns="45720" rIns="91440" bIns="45720" rtlCol="0" anchor="t">
            <a:normAutofit/>
          </a:bodyPr>
          <a:lstStyle/>
          <a:p>
            <a:pPr algn="ctr">
              <a:lnSpc>
                <a:spcPct val="120000"/>
              </a:lnSpc>
              <a:spcBef>
                <a:spcPts val="1000"/>
              </a:spcBef>
              <a:buClr>
                <a:schemeClr val="tx1"/>
              </a:buClr>
              <a:buFont typeface="Arial" panose="020B0604020202020204" pitchFamily="34" charset="0"/>
              <a:buNone/>
            </a:pPr>
            <a:endParaRPr lang="en-US" sz="3200" cap="all">
              <a:solidFill>
                <a:schemeClr val="bg1">
                  <a:lumMod val="50000"/>
                </a:schemeClr>
              </a:solidFill>
            </a:endParaRPr>
          </a:p>
        </p:txBody>
      </p:sp>
      <p:pic>
        <p:nvPicPr>
          <p:cNvPr id="5" name="Picture 4" descr="Test tubes with one test tube in orange with drops">
            <a:extLst>
              <a:ext uri="{FF2B5EF4-FFF2-40B4-BE49-F238E27FC236}">
                <a16:creationId xmlns:a16="http://schemas.microsoft.com/office/drawing/2014/main" id="{D0070614-44C8-BE31-139E-9B71C22FA772}"/>
              </a:ext>
            </a:extLst>
          </p:cNvPr>
          <p:cNvPicPr>
            <a:picLocks noChangeAspect="1"/>
          </p:cNvPicPr>
          <p:nvPr/>
        </p:nvPicPr>
        <p:blipFill>
          <a:blip r:embed="rId3"/>
          <a:srcRect l="31855" r="14505" b="1"/>
          <a:stretch/>
        </p:blipFill>
        <p:spPr>
          <a:xfrm>
            <a:off x="7756448" y="1349992"/>
            <a:ext cx="3155366" cy="4014710"/>
          </a:xfrm>
          <a:prstGeom prst="rect">
            <a:avLst/>
          </a:prstGeom>
        </p:spPr>
      </p:pic>
      <p:pic>
        <p:nvPicPr>
          <p:cNvPr id="22" name="Picture 21">
            <a:extLst>
              <a:ext uri="{FF2B5EF4-FFF2-40B4-BE49-F238E27FC236}">
                <a16:creationId xmlns:a16="http://schemas.microsoft.com/office/drawing/2014/main" id="{6EA99E25-F57B-4182-929C-D5A100153A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306EFF6-5CC5-27FE-4837-A4DDB577484C}"/>
              </a:ext>
            </a:extLst>
          </p:cNvPr>
          <p:cNvSpPr>
            <a:spLocks noGrp="1"/>
          </p:cNvSpPr>
          <p:nvPr>
            <p:ph type="title"/>
          </p:nvPr>
        </p:nvSpPr>
        <p:spPr>
          <a:xfrm>
            <a:off x="913776" y="618517"/>
            <a:ext cx="5910272" cy="1596177"/>
          </a:xfrm>
        </p:spPr>
        <p:txBody>
          <a:bodyPr>
            <a:normAutofit/>
          </a:bodyPr>
          <a:lstStyle/>
          <a:p>
            <a:r>
              <a:rPr lang="en-AE" dirty="0"/>
              <a:t>Kernel P</a:t>
            </a:r>
            <a:r>
              <a:rPr lang="en-US" dirty="0" err="1"/>
              <a:t>rincipal</a:t>
            </a:r>
            <a:r>
              <a:rPr lang="en-US" dirty="0"/>
              <a:t> </a:t>
            </a:r>
            <a:r>
              <a:rPr lang="en-AE" dirty="0"/>
              <a:t>Component Analysis (1/3)</a:t>
            </a:r>
          </a:p>
        </p:txBody>
      </p:sp>
      <p:sp>
        <p:nvSpPr>
          <p:cNvPr id="3" name="Content Placeholder 2">
            <a:extLst>
              <a:ext uri="{FF2B5EF4-FFF2-40B4-BE49-F238E27FC236}">
                <a16:creationId xmlns:a16="http://schemas.microsoft.com/office/drawing/2014/main" id="{85946637-963E-EFC0-7279-10817895EFCD}"/>
              </a:ext>
            </a:extLst>
          </p:cNvPr>
          <p:cNvSpPr>
            <a:spLocks noGrp="1"/>
          </p:cNvSpPr>
          <p:nvPr>
            <p:ph idx="1"/>
          </p:nvPr>
        </p:nvSpPr>
        <p:spPr>
          <a:xfrm>
            <a:off x="913775" y="2367092"/>
            <a:ext cx="5910274" cy="3424107"/>
          </a:xfrm>
        </p:spPr>
        <p:txBody>
          <a:bodyPr>
            <a:normAutofit/>
          </a:bodyPr>
          <a:lstStyle/>
          <a:p>
            <a:r>
              <a:rPr lang="en-US" b="1" u="sng" dirty="0"/>
              <a:t>Extension</a:t>
            </a:r>
            <a:r>
              <a:rPr lang="en-US" dirty="0"/>
              <a:t> of the Principal Component Analysis using </a:t>
            </a:r>
            <a:r>
              <a:rPr lang="en-US" b="1" u="sng" dirty="0"/>
              <a:t>kernel functions</a:t>
            </a:r>
            <a:r>
              <a:rPr lang="en-US" dirty="0"/>
              <a:t> to capture non-linear patterns</a:t>
            </a:r>
          </a:p>
          <a:p>
            <a:pPr marL="0" indent="0">
              <a:buNone/>
            </a:pPr>
            <a:endParaRPr lang="en-US"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F91181C0-FEF5-C97E-07B2-AFACA411A904}"/>
                  </a:ext>
                </a:extLst>
              </p:cNvPr>
              <p:cNvGraphicFramePr>
                <a:graphicFrameLocks noGrp="1"/>
              </p:cNvGraphicFramePr>
              <p:nvPr>
                <p:extLst>
                  <p:ext uri="{D42A27DB-BD31-4B8C-83A1-F6EECF244321}">
                    <p14:modId xmlns:p14="http://schemas.microsoft.com/office/powerpoint/2010/main" val="2125160330"/>
                  </p:ext>
                </p:extLst>
              </p:nvPr>
            </p:nvGraphicFramePr>
            <p:xfrm>
              <a:off x="206039" y="3701132"/>
              <a:ext cx="6869914" cy="1884350"/>
            </p:xfrm>
            <a:graphic>
              <a:graphicData uri="http://schemas.openxmlformats.org/drawingml/2006/table">
                <a:tbl>
                  <a:tblPr firstRow="1" bandRow="1">
                    <a:tableStyleId>{616DA210-FB5B-4158-B5E0-FEB733F419BA}</a:tableStyleId>
                  </a:tblPr>
                  <a:tblGrid>
                    <a:gridCol w="3434957">
                      <a:extLst>
                        <a:ext uri="{9D8B030D-6E8A-4147-A177-3AD203B41FA5}">
                          <a16:colId xmlns:a16="http://schemas.microsoft.com/office/drawing/2014/main" val="1935282764"/>
                        </a:ext>
                      </a:extLst>
                    </a:gridCol>
                    <a:gridCol w="3434957">
                      <a:extLst>
                        <a:ext uri="{9D8B030D-6E8A-4147-A177-3AD203B41FA5}">
                          <a16:colId xmlns:a16="http://schemas.microsoft.com/office/drawing/2014/main" val="1524322669"/>
                        </a:ext>
                      </a:extLst>
                    </a:gridCol>
                  </a:tblGrid>
                  <a:tr h="399777">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Examples of Kernel Functions</a:t>
                          </a: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1882543938"/>
                      </a:ext>
                    </a:extLst>
                  </a:tr>
                  <a:tr h="3997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RBF (Gaussian)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Polynomial</a:t>
                          </a:r>
                        </a:p>
                      </a:txBody>
                      <a:tcPr/>
                    </a:tc>
                    <a:extLst>
                      <a:ext uri="{0D108BD9-81ED-4DB2-BD59-A6C34878D82A}">
                        <a16:rowId xmlns:a16="http://schemas.microsoft.com/office/drawing/2014/main" val="4036770561"/>
                      </a:ext>
                    </a:extLst>
                  </a:tr>
                  <a:tr h="1084796">
                    <a:tc>
                      <a:txBody>
                        <a:bodyPr/>
                        <a:lstStyle/>
                        <a:p>
                          <a:pPr algn="ct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𝐾</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smtClean="0">
                                            <a:latin typeface="Cambria Math" panose="02040503050406030204" pitchFamily="18" charset="0"/>
                                          </a:rPr>
                                          <m:t>𝑥</m:t>
                                        </m:r>
                                      </m:e>
                                      <m:sub>
                                        <m:r>
                                          <a:rPr lang="en-US" b="0" smtClean="0">
                                            <a:latin typeface="Cambria Math" panose="02040503050406030204" pitchFamily="18" charset="0"/>
                                          </a:rPr>
                                          <m:t>𝑖</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𝑥</m:t>
                                        </m:r>
                                      </m:e>
                                      <m:sub>
                                        <m:r>
                                          <a:rPr lang="en-US" b="0" smtClean="0">
                                            <a:latin typeface="Cambria Math" panose="02040503050406030204" pitchFamily="18" charset="0"/>
                                          </a:rPr>
                                          <m:t>𝑗</m:t>
                                        </m:r>
                                      </m:sub>
                                    </m:sSub>
                                  </m:e>
                                </m:d>
                                <m:r>
                                  <a:rPr lang="en-US" b="0" smtClean="0">
                                    <a:latin typeface="Cambria Math" panose="02040503050406030204" pitchFamily="18" charset="0"/>
                                  </a:rPr>
                                  <m:t>=</m:t>
                                </m:r>
                                <m:r>
                                  <m:rPr>
                                    <m:sty m:val="p"/>
                                  </m:rPr>
                                  <a:rPr lang="en-US" b="0" smtClean="0">
                                    <a:latin typeface="Cambria Math" panose="02040503050406030204" pitchFamily="18" charset="0"/>
                                  </a:rPr>
                                  <m:t>exp</m:t>
                                </m:r>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smtClean="0">
                                                        <a:latin typeface="Cambria Math" panose="02040503050406030204" pitchFamily="18" charset="0"/>
                                                      </a:rPr>
                                                      <m:t>𝑥</m:t>
                                                    </m:r>
                                                  </m:e>
                                                  <m:sub>
                                                    <m:r>
                                                      <a:rPr lang="en-US" b="0" smtClean="0">
                                                        <a:latin typeface="Cambria Math" panose="02040503050406030204" pitchFamily="18" charset="0"/>
                                                      </a:rPr>
                                                      <m:t>𝑖</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𝑥</m:t>
                                                    </m:r>
                                                  </m:e>
                                                  <m:sub>
                                                    <m:r>
                                                      <a:rPr lang="en-US" b="0" smtClean="0">
                                                        <a:latin typeface="Cambria Math" panose="02040503050406030204" pitchFamily="18" charset="0"/>
                                                      </a:rPr>
                                                      <m:t>𝑗</m:t>
                                                    </m:r>
                                                  </m:sub>
                                                </m:sSub>
                                              </m:e>
                                            </m:d>
                                          </m:e>
                                          <m:sup>
                                            <m:r>
                                              <a:rPr lang="en-US" b="0" smtClean="0">
                                                <a:latin typeface="Cambria Math" panose="02040503050406030204" pitchFamily="18" charset="0"/>
                                              </a:rPr>
                                              <m:t>2</m:t>
                                            </m:r>
                                          </m:sup>
                                        </m:sSup>
                                      </m:num>
                                      <m:den>
                                        <m:r>
                                          <a:rPr lang="en-US" b="0" smtClean="0">
                                            <a:latin typeface="Cambria Math" panose="02040503050406030204" pitchFamily="18" charset="0"/>
                                          </a:rPr>
                                          <m:t>2</m:t>
                                        </m:r>
                                        <m:sSup>
                                          <m:sSupPr>
                                            <m:ctrlPr>
                                              <a:rPr lang="en-US" b="0" i="1" smtClean="0">
                                                <a:latin typeface="Cambria Math" panose="02040503050406030204" pitchFamily="18" charset="0"/>
                                              </a:rPr>
                                            </m:ctrlPr>
                                          </m:sSupPr>
                                          <m:e>
                                            <m:r>
                                              <a:rPr lang="en-US" b="0" smtClean="0">
                                                <a:latin typeface="Cambria Math" panose="02040503050406030204" pitchFamily="18" charset="0"/>
                                              </a:rPr>
                                              <m:t>𝜎</m:t>
                                            </m:r>
                                          </m:e>
                                          <m:sup>
                                            <m:r>
                                              <a:rPr lang="en-US" b="0" smtClean="0">
                                                <a:latin typeface="Cambria Math" panose="02040503050406030204" pitchFamily="18" charset="0"/>
                                              </a:rPr>
                                              <m:t>2</m:t>
                                            </m:r>
                                          </m:sup>
                                        </m:sSup>
                                      </m:den>
                                    </m:f>
                                  </m:e>
                                </m:d>
                              </m:oMath>
                            </m:oMathPara>
                          </a14:m>
                          <a:endParaRPr lang="en-AE" dirty="0"/>
                        </a:p>
                      </a:txBody>
                      <a:tcPr/>
                    </a:tc>
                    <a:tc>
                      <a:txBody>
                        <a:bodyPr/>
                        <a:lstStyle/>
                        <a:p>
                          <a:pPr algn="ct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𝐾</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smtClean="0">
                                            <a:latin typeface="Cambria Math" panose="02040503050406030204" pitchFamily="18" charset="0"/>
                                          </a:rPr>
                                          <m:t>𝑥</m:t>
                                        </m:r>
                                      </m:e>
                                      <m:sub>
                                        <m:r>
                                          <a:rPr lang="en-US" b="0" smtClean="0">
                                            <a:latin typeface="Cambria Math" panose="02040503050406030204" pitchFamily="18" charset="0"/>
                                          </a:rPr>
                                          <m:t>𝑖</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𝑥</m:t>
                                        </m:r>
                                      </m:e>
                                      <m:sub>
                                        <m:r>
                                          <a:rPr lang="en-US" b="0" smtClean="0">
                                            <a:latin typeface="Cambria Math" panose="02040503050406030204" pitchFamily="18" charset="0"/>
                                          </a:rPr>
                                          <m:t>𝑗</m:t>
                                        </m:r>
                                      </m:sub>
                                    </m:sSub>
                                  </m:e>
                                </m:d>
                                <m:r>
                                  <a:rPr lang="en-US" b="0"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smtClean="0">
                                                    <a:latin typeface="Cambria Math" panose="02040503050406030204" pitchFamily="18" charset="0"/>
                                                  </a:rPr>
                                                  <m:t>𝑥</m:t>
                                                </m:r>
                                              </m:e>
                                              <m:sub>
                                                <m:r>
                                                  <a:rPr lang="en-US" b="0" smtClean="0">
                                                    <a:latin typeface="Cambria Math" panose="02040503050406030204" pitchFamily="18" charset="0"/>
                                                  </a:rPr>
                                                  <m:t>𝑖</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𝑥</m:t>
                                                </m:r>
                                              </m:e>
                                              <m:sub>
                                                <m:r>
                                                  <a:rPr lang="en-US" b="0" smtClean="0">
                                                    <a:latin typeface="Cambria Math" panose="02040503050406030204" pitchFamily="18" charset="0"/>
                                                  </a:rPr>
                                                  <m:t>𝑗</m:t>
                                                </m:r>
                                              </m:sub>
                                            </m:sSub>
                                          </m:e>
                                        </m:d>
                                        <m:r>
                                          <a:rPr lang="en-US" b="0" smtClean="0">
                                            <a:latin typeface="Cambria Math" panose="02040503050406030204" pitchFamily="18" charset="0"/>
                                          </a:rPr>
                                          <m:t>+</m:t>
                                        </m:r>
                                        <m:r>
                                          <a:rPr lang="en-US" b="0" smtClean="0">
                                            <a:latin typeface="Cambria Math" panose="02040503050406030204" pitchFamily="18" charset="0"/>
                                          </a:rPr>
                                          <m:t>𝑐</m:t>
                                        </m:r>
                                      </m:e>
                                    </m:d>
                                  </m:e>
                                  <m:sup>
                                    <m:r>
                                      <a:rPr lang="en-US" b="0" smtClean="0">
                                        <a:latin typeface="Cambria Math" panose="02040503050406030204" pitchFamily="18" charset="0"/>
                                      </a:rPr>
                                      <m:t>𝑛</m:t>
                                    </m:r>
                                  </m:sup>
                                </m:sSup>
                              </m:oMath>
                            </m:oMathPara>
                          </a14:m>
                          <a:endParaRPr lang="en-AE" dirty="0"/>
                        </a:p>
                      </a:txBody>
                      <a:tcPr/>
                    </a:tc>
                    <a:extLst>
                      <a:ext uri="{0D108BD9-81ED-4DB2-BD59-A6C34878D82A}">
                        <a16:rowId xmlns:a16="http://schemas.microsoft.com/office/drawing/2014/main" val="581638742"/>
                      </a:ext>
                    </a:extLst>
                  </a:tr>
                </a:tbl>
              </a:graphicData>
            </a:graphic>
          </p:graphicFrame>
        </mc:Choice>
        <mc:Fallback xmlns="">
          <p:graphicFrame>
            <p:nvGraphicFramePr>
              <p:cNvPr id="4" name="Table 3">
                <a:extLst>
                  <a:ext uri="{FF2B5EF4-FFF2-40B4-BE49-F238E27FC236}">
                    <a16:creationId xmlns:a16="http://schemas.microsoft.com/office/drawing/2014/main" id="{F91181C0-FEF5-C97E-07B2-AFACA411A904}"/>
                  </a:ext>
                </a:extLst>
              </p:cNvPr>
              <p:cNvGraphicFramePr>
                <a:graphicFrameLocks noGrp="1"/>
              </p:cNvGraphicFramePr>
              <p:nvPr>
                <p:extLst>
                  <p:ext uri="{D42A27DB-BD31-4B8C-83A1-F6EECF244321}">
                    <p14:modId xmlns:p14="http://schemas.microsoft.com/office/powerpoint/2010/main" val="2125160330"/>
                  </p:ext>
                </p:extLst>
              </p:nvPr>
            </p:nvGraphicFramePr>
            <p:xfrm>
              <a:off x="206039" y="3701132"/>
              <a:ext cx="6869914" cy="1884350"/>
            </p:xfrm>
            <a:graphic>
              <a:graphicData uri="http://schemas.openxmlformats.org/drawingml/2006/table">
                <a:tbl>
                  <a:tblPr firstRow="1" bandRow="1">
                    <a:tableStyleId>{616DA210-FB5B-4158-B5E0-FEB733F419BA}</a:tableStyleId>
                  </a:tblPr>
                  <a:tblGrid>
                    <a:gridCol w="3434957">
                      <a:extLst>
                        <a:ext uri="{9D8B030D-6E8A-4147-A177-3AD203B41FA5}">
                          <a16:colId xmlns:a16="http://schemas.microsoft.com/office/drawing/2014/main" val="1935282764"/>
                        </a:ext>
                      </a:extLst>
                    </a:gridCol>
                    <a:gridCol w="3434957">
                      <a:extLst>
                        <a:ext uri="{9D8B030D-6E8A-4147-A177-3AD203B41FA5}">
                          <a16:colId xmlns:a16="http://schemas.microsoft.com/office/drawing/2014/main" val="1524322669"/>
                        </a:ext>
                      </a:extLst>
                    </a:gridCol>
                  </a:tblGrid>
                  <a:tr h="399777">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Examples of Kernel Functions</a:t>
                          </a: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1882543938"/>
                      </a:ext>
                    </a:extLst>
                  </a:tr>
                  <a:tr h="3997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RBF (Gaussian)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Polynomial</a:t>
                          </a:r>
                        </a:p>
                      </a:txBody>
                      <a:tcPr/>
                    </a:tc>
                    <a:extLst>
                      <a:ext uri="{0D108BD9-81ED-4DB2-BD59-A6C34878D82A}">
                        <a16:rowId xmlns:a16="http://schemas.microsoft.com/office/drawing/2014/main" val="4036770561"/>
                      </a:ext>
                    </a:extLst>
                  </a:tr>
                  <a:tr h="1084796">
                    <a:tc>
                      <a:txBody>
                        <a:bodyPr/>
                        <a:lstStyle/>
                        <a:p>
                          <a:endParaRPr lang="en-JO"/>
                        </a:p>
                      </a:txBody>
                      <a:tcPr>
                        <a:blipFill>
                          <a:blip r:embed="rId5"/>
                          <a:stretch>
                            <a:fillRect l="-369" t="-75581" r="-100369" b="-2326"/>
                          </a:stretch>
                        </a:blipFill>
                      </a:tcPr>
                    </a:tc>
                    <a:tc>
                      <a:txBody>
                        <a:bodyPr/>
                        <a:lstStyle/>
                        <a:p>
                          <a:endParaRPr lang="en-JO"/>
                        </a:p>
                      </a:txBody>
                      <a:tcPr>
                        <a:blipFill>
                          <a:blip r:embed="rId5"/>
                          <a:stretch>
                            <a:fillRect l="-100369" t="-75581" r="-369" b="-2326"/>
                          </a:stretch>
                        </a:blipFill>
                      </a:tcPr>
                    </a:tc>
                    <a:extLst>
                      <a:ext uri="{0D108BD9-81ED-4DB2-BD59-A6C34878D82A}">
                        <a16:rowId xmlns:a16="http://schemas.microsoft.com/office/drawing/2014/main" val="581638742"/>
                      </a:ext>
                    </a:extLst>
                  </a:tr>
                </a:tbl>
              </a:graphicData>
            </a:graphic>
          </p:graphicFrame>
        </mc:Fallback>
      </mc:AlternateContent>
    </p:spTree>
    <p:extLst>
      <p:ext uri="{BB962C8B-B14F-4D97-AF65-F5344CB8AC3E}">
        <p14:creationId xmlns:p14="http://schemas.microsoft.com/office/powerpoint/2010/main" val="1149445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9C15D4-2EE7-4D05-B87C-91D1F3B96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4ED7B0FB-9654-4441-9545-02D458B68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BB94C57-FDF3-45A3-9D1F-904523D795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sp>
        <p:nvSpPr>
          <p:cNvPr id="2" name="Title 1">
            <a:extLst>
              <a:ext uri="{FF2B5EF4-FFF2-40B4-BE49-F238E27FC236}">
                <a16:creationId xmlns:a16="http://schemas.microsoft.com/office/drawing/2014/main" id="{0306EFF6-5CC5-27FE-4837-A4DDB577484C}"/>
              </a:ext>
            </a:extLst>
          </p:cNvPr>
          <p:cNvSpPr>
            <a:spLocks noGrp="1"/>
          </p:cNvSpPr>
          <p:nvPr>
            <p:ph type="title"/>
          </p:nvPr>
        </p:nvSpPr>
        <p:spPr>
          <a:xfrm>
            <a:off x="641074" y="1419900"/>
            <a:ext cx="2844002" cy="4018201"/>
          </a:xfrm>
        </p:spPr>
        <p:txBody>
          <a:bodyPr>
            <a:normAutofit/>
          </a:bodyPr>
          <a:lstStyle/>
          <a:p>
            <a:pPr algn="l"/>
            <a:r>
              <a:rPr lang="en-AE" sz="3700"/>
              <a:t>Kernel P</a:t>
            </a:r>
            <a:r>
              <a:rPr lang="en-US" sz="3700"/>
              <a:t>rincipal </a:t>
            </a:r>
            <a:r>
              <a:rPr lang="en-AE" sz="3700"/>
              <a:t>Component Analysis (2/3)</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FFC147BC-B39C-790D-41A0-916AF753F079}"/>
                  </a:ext>
                </a:extLst>
              </p:cNvPr>
              <p:cNvGraphicFramePr>
                <a:graphicFrameLocks noGrp="1"/>
              </p:cNvGraphicFramePr>
              <p:nvPr>
                <p:ph idx="1"/>
                <p:extLst>
                  <p:ext uri="{D42A27DB-BD31-4B8C-83A1-F6EECF244321}">
                    <p14:modId xmlns:p14="http://schemas.microsoft.com/office/powerpoint/2010/main" val="1054361395"/>
                  </p:ext>
                </p:extLst>
              </p:nvPr>
            </p:nvGraphicFramePr>
            <p:xfrm>
              <a:off x="4332514" y="827314"/>
              <a:ext cx="7707086"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FFC147BC-B39C-790D-41A0-916AF753F079}"/>
                  </a:ext>
                </a:extLst>
              </p:cNvPr>
              <p:cNvGraphicFramePr>
                <a:graphicFrameLocks noGrp="1"/>
              </p:cNvGraphicFramePr>
              <p:nvPr>
                <p:ph idx="1"/>
                <p:extLst>
                  <p:ext uri="{D42A27DB-BD31-4B8C-83A1-F6EECF244321}">
                    <p14:modId xmlns:p14="http://schemas.microsoft.com/office/powerpoint/2010/main" val="1054361395"/>
                  </p:ext>
                </p:extLst>
              </p:nvPr>
            </p:nvGraphicFramePr>
            <p:xfrm>
              <a:off x="4332514" y="827314"/>
              <a:ext cx="7707086" cy="54864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pic>
        <p:nvPicPr>
          <p:cNvPr id="14" name="Picture 13">
            <a:extLst>
              <a:ext uri="{FF2B5EF4-FFF2-40B4-BE49-F238E27FC236}">
                <a16:creationId xmlns:a16="http://schemas.microsoft.com/office/drawing/2014/main" id="{6AEBDF1A-221A-4497-BBA9-57A70D1615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12">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spTree>
    <p:extLst>
      <p:ext uri="{BB962C8B-B14F-4D97-AF65-F5344CB8AC3E}">
        <p14:creationId xmlns:p14="http://schemas.microsoft.com/office/powerpoint/2010/main" val="3209006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7177"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7179" name="Picture 7178">
            <a:extLst>
              <a:ext uri="{FF2B5EF4-FFF2-40B4-BE49-F238E27FC236}">
                <a16:creationId xmlns:a16="http://schemas.microsoft.com/office/drawing/2014/main" id="{E2758CE0-F916-4DCE-88D1-71430BE44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7181" name="Rectangle 7180">
            <a:extLst>
              <a:ext uri="{FF2B5EF4-FFF2-40B4-BE49-F238E27FC236}">
                <a16:creationId xmlns:a16="http://schemas.microsoft.com/office/drawing/2014/main" id="{48EC41B9-2D25-48A6-BC40-DA8F79F3E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a:extLst>
              <a:ext uri="{FF2B5EF4-FFF2-40B4-BE49-F238E27FC236}">
                <a16:creationId xmlns:a16="http://schemas.microsoft.com/office/drawing/2014/main" id="{BAE774B5-3430-C559-32F9-0037E06283D4}"/>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tretch>
            <a:fillRect/>
          </a:stretch>
        </p:blipFill>
        <p:spPr bwMode="auto">
          <a:xfrm>
            <a:off x="40836" y="1566839"/>
            <a:ext cx="12105113" cy="2996015"/>
          </a:xfrm>
          <a:prstGeom prst="roundRect">
            <a:avLst>
              <a:gd name="adj" fmla="val 530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a:solidFill>
                  <a:srgbClr val="FFFFFF"/>
                </a:solidFill>
              </a14:hiddenFill>
            </a:ext>
          </a:extLst>
        </p:spPr>
      </p:pic>
      <p:pic>
        <p:nvPicPr>
          <p:cNvPr id="7183" name="Picture 7182">
            <a:extLst>
              <a:ext uri="{FF2B5EF4-FFF2-40B4-BE49-F238E27FC236}">
                <a16:creationId xmlns:a16="http://schemas.microsoft.com/office/drawing/2014/main" id="{F8F21547-A433-450A-B2A3-930DCFAB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71324"/>
          <a:stretch/>
        </p:blipFill>
        <p:spPr>
          <a:xfrm>
            <a:off x="0" y="0"/>
            <a:ext cx="3496235" cy="6858000"/>
          </a:xfrm>
          <a:prstGeom prst="rect">
            <a:avLst/>
          </a:prstGeom>
        </p:spPr>
      </p:pic>
      <p:sp>
        <p:nvSpPr>
          <p:cNvPr id="2" name="Title 1">
            <a:extLst>
              <a:ext uri="{FF2B5EF4-FFF2-40B4-BE49-F238E27FC236}">
                <a16:creationId xmlns:a16="http://schemas.microsoft.com/office/drawing/2014/main" id="{0306EFF6-5CC5-27FE-4837-A4DDB577484C}"/>
              </a:ext>
            </a:extLst>
          </p:cNvPr>
          <p:cNvSpPr>
            <a:spLocks noGrp="1"/>
          </p:cNvSpPr>
          <p:nvPr>
            <p:ph type="title"/>
          </p:nvPr>
        </p:nvSpPr>
        <p:spPr>
          <a:xfrm>
            <a:off x="635209" y="-139492"/>
            <a:ext cx="10916365" cy="1137554"/>
          </a:xfrm>
        </p:spPr>
        <p:txBody>
          <a:bodyPr vert="horz" lIns="91440" tIns="45720" rIns="91440" bIns="45720" rtlCol="0" anchor="b">
            <a:normAutofit/>
          </a:bodyPr>
          <a:lstStyle/>
          <a:p>
            <a:r>
              <a:rPr lang="en-US" sz="4100" dirty="0"/>
              <a:t>Kernel Principal Component Analysis (3/3)</a:t>
            </a:r>
          </a:p>
        </p:txBody>
      </p:sp>
      <p:pic>
        <p:nvPicPr>
          <p:cNvPr id="7185" name="Picture 7184">
            <a:extLst>
              <a:ext uri="{FF2B5EF4-FFF2-40B4-BE49-F238E27FC236}">
                <a16:creationId xmlns:a16="http://schemas.microsoft.com/office/drawing/2014/main" id="{A73B520B-D7E7-436A-B263-0682940B4F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61810" r="21258"/>
          <a:stretch/>
        </p:blipFill>
        <p:spPr>
          <a:xfrm>
            <a:off x="0" y="4238951"/>
            <a:ext cx="9600237" cy="2619049"/>
          </a:xfrm>
          <a:prstGeom prst="rect">
            <a:avLst/>
          </a:prstGeom>
        </p:spPr>
      </p:pic>
      <p:sp>
        <p:nvSpPr>
          <p:cNvPr id="3" name="TextBox 2">
            <a:extLst>
              <a:ext uri="{FF2B5EF4-FFF2-40B4-BE49-F238E27FC236}">
                <a16:creationId xmlns:a16="http://schemas.microsoft.com/office/drawing/2014/main" id="{C3118054-D920-0C7C-F5D0-9C701A42DA5F}"/>
              </a:ext>
            </a:extLst>
          </p:cNvPr>
          <p:cNvSpPr txBox="1"/>
          <p:nvPr/>
        </p:nvSpPr>
        <p:spPr>
          <a:xfrm>
            <a:off x="1014202" y="4902144"/>
            <a:ext cx="10537372" cy="646331"/>
          </a:xfrm>
          <a:prstGeom prst="rect">
            <a:avLst/>
          </a:prstGeom>
          <a:noFill/>
        </p:spPr>
        <p:txBody>
          <a:bodyPr wrap="square" rtlCol="0">
            <a:spAutoFit/>
          </a:bodyPr>
          <a:lstStyle/>
          <a:p>
            <a:pPr algn="ctr"/>
            <a:r>
              <a:rPr lang="en-US" dirty="0"/>
              <a:t>PCA</a:t>
            </a:r>
            <a:r>
              <a:rPr lang="en-US" dirty="0">
                <a:solidFill>
                  <a:srgbClr val="FF0000"/>
                </a:solidFill>
              </a:rPr>
              <a:t> </a:t>
            </a:r>
            <a:r>
              <a:rPr lang="en-US" b="1" u="sng" dirty="0">
                <a:solidFill>
                  <a:srgbClr val="FF0000"/>
                </a:solidFill>
              </a:rPr>
              <a:t>flattens</a:t>
            </a:r>
            <a:r>
              <a:rPr lang="en-US" dirty="0">
                <a:solidFill>
                  <a:srgbClr val="FF0000"/>
                </a:solidFill>
              </a:rPr>
              <a:t> </a:t>
            </a:r>
            <a:r>
              <a:rPr lang="en-US" dirty="0"/>
              <a:t>this dataset linearly, while Kernel PCA with </a:t>
            </a:r>
            <a:r>
              <a:rPr lang="en-US" b="1" u="sng" dirty="0">
                <a:solidFill>
                  <a:srgbClr val="FF0000"/>
                </a:solidFill>
              </a:rPr>
              <a:t>RBF unrolls it nonlinearly</a:t>
            </a:r>
            <a:r>
              <a:rPr lang="en-US" dirty="0">
                <a:solidFill>
                  <a:srgbClr val="FF0000"/>
                </a:solidFill>
              </a:rPr>
              <a:t>. </a:t>
            </a:r>
            <a:r>
              <a:rPr lang="en-US" b="1" u="sng" dirty="0">
                <a:solidFill>
                  <a:srgbClr val="FF0000"/>
                </a:solidFill>
              </a:rPr>
              <a:t>Polynomial</a:t>
            </a:r>
            <a:r>
              <a:rPr lang="en-US" dirty="0">
                <a:solidFill>
                  <a:srgbClr val="FF0000"/>
                </a:solidFill>
              </a:rPr>
              <a:t> </a:t>
            </a:r>
            <a:r>
              <a:rPr lang="en-US" dirty="0"/>
              <a:t>kernel shows </a:t>
            </a:r>
            <a:r>
              <a:rPr lang="en-US" b="1" u="sng" dirty="0">
                <a:solidFill>
                  <a:srgbClr val="FF0000"/>
                </a:solidFill>
              </a:rPr>
              <a:t>limited success with distortions</a:t>
            </a:r>
            <a:r>
              <a:rPr lang="en-US" dirty="0">
                <a:solidFill>
                  <a:srgbClr val="FF0000"/>
                </a:solidFill>
              </a:rPr>
              <a:t> </a:t>
            </a:r>
            <a:r>
              <a:rPr lang="en-US" dirty="0"/>
              <a:t>due to </a:t>
            </a:r>
            <a:r>
              <a:rPr lang="en-US" b="1" u="sng" dirty="0">
                <a:solidFill>
                  <a:srgbClr val="FF0000"/>
                </a:solidFill>
              </a:rPr>
              <a:t>sensitivity in dimensions</a:t>
            </a:r>
            <a:r>
              <a:rPr lang="en-US" dirty="0">
                <a:solidFill>
                  <a:srgbClr val="FF0000"/>
                </a:solidFill>
              </a:rPr>
              <a:t>.</a:t>
            </a:r>
          </a:p>
        </p:txBody>
      </p:sp>
    </p:spTree>
    <p:extLst>
      <p:ext uri="{BB962C8B-B14F-4D97-AF65-F5344CB8AC3E}">
        <p14:creationId xmlns:p14="http://schemas.microsoft.com/office/powerpoint/2010/main" val="1034154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a:extLst>
            <a:ext uri="{FF2B5EF4-FFF2-40B4-BE49-F238E27FC236}">
              <a16:creationId xmlns:a16="http://schemas.microsoft.com/office/drawing/2014/main" id="{2B597C2F-8B19-97EF-2ED8-508CE3D98D07}"/>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6CEBDFC-4EE1-D608-F16D-1DC2698F7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2">
            <a:extLst>
              <a:ext uri="{FF2B5EF4-FFF2-40B4-BE49-F238E27FC236}">
                <a16:creationId xmlns:a16="http://schemas.microsoft.com/office/drawing/2014/main" id="{E140983B-C500-6B2B-C351-52B856A93C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81991" y="887150"/>
            <a:ext cx="4104281" cy="4940394"/>
          </a:xfrm>
          <a:prstGeom prst="roundRect">
            <a:avLst>
              <a:gd name="adj" fmla="val 4448"/>
            </a:avLst>
          </a:prstGeom>
          <a:solidFill>
            <a:srgbClr val="FFFFFF"/>
          </a:solid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vert="horz" lIns="91440" tIns="45720" rIns="91440" bIns="45720" rtlCol="0" anchor="t">
            <a:normAutofit/>
          </a:bodyPr>
          <a:lstStyle/>
          <a:p>
            <a:pPr algn="ctr">
              <a:lnSpc>
                <a:spcPct val="120000"/>
              </a:lnSpc>
              <a:spcBef>
                <a:spcPts val="1000"/>
              </a:spcBef>
              <a:buClr>
                <a:schemeClr val="tx1"/>
              </a:buClr>
              <a:buFont typeface="Arial" panose="020B0604020202020204" pitchFamily="34" charset="0"/>
              <a:buNone/>
            </a:pPr>
            <a:endParaRPr lang="en-US" sz="3200" cap="all">
              <a:solidFill>
                <a:schemeClr val="bg1">
                  <a:lumMod val="50000"/>
                </a:schemeClr>
              </a:solidFill>
            </a:endParaRPr>
          </a:p>
        </p:txBody>
      </p:sp>
      <p:pic>
        <p:nvPicPr>
          <p:cNvPr id="5" name="Picture 4" descr="Test tubes with one test tube in orange with drops">
            <a:extLst>
              <a:ext uri="{FF2B5EF4-FFF2-40B4-BE49-F238E27FC236}">
                <a16:creationId xmlns:a16="http://schemas.microsoft.com/office/drawing/2014/main" id="{F5704395-1D78-F1E1-D420-7305DD24127D}"/>
              </a:ext>
            </a:extLst>
          </p:cNvPr>
          <p:cNvPicPr>
            <a:picLocks noChangeAspect="1"/>
          </p:cNvPicPr>
          <p:nvPr/>
        </p:nvPicPr>
        <p:blipFill>
          <a:blip r:embed="rId3"/>
          <a:srcRect l="31855" r="14505" b="1"/>
          <a:stretch/>
        </p:blipFill>
        <p:spPr>
          <a:xfrm>
            <a:off x="7756448" y="1349992"/>
            <a:ext cx="3155366" cy="4014710"/>
          </a:xfrm>
          <a:prstGeom prst="rect">
            <a:avLst/>
          </a:prstGeom>
        </p:spPr>
      </p:pic>
      <p:pic>
        <p:nvPicPr>
          <p:cNvPr id="22" name="Picture 21">
            <a:extLst>
              <a:ext uri="{FF2B5EF4-FFF2-40B4-BE49-F238E27FC236}">
                <a16:creationId xmlns:a16="http://schemas.microsoft.com/office/drawing/2014/main" id="{3C5336C6-91A2-790A-6879-F92E8800F0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29F8D37-F63D-F676-AD37-16DE0106C4D6}"/>
              </a:ext>
            </a:extLst>
          </p:cNvPr>
          <p:cNvSpPr>
            <a:spLocks noGrp="1"/>
          </p:cNvSpPr>
          <p:nvPr>
            <p:ph type="title"/>
          </p:nvPr>
        </p:nvSpPr>
        <p:spPr>
          <a:xfrm>
            <a:off x="913776" y="618517"/>
            <a:ext cx="5910272" cy="1596177"/>
          </a:xfrm>
        </p:spPr>
        <p:txBody>
          <a:bodyPr>
            <a:normAutofit/>
          </a:bodyPr>
          <a:lstStyle/>
          <a:p>
            <a:r>
              <a:rPr lang="en-AE" sz="3600" dirty="0"/>
              <a:t>t-Distributed Stochastic Embed</a:t>
            </a:r>
            <a:r>
              <a:rPr lang="en-US" sz="3600" dirty="0"/>
              <a:t>d</a:t>
            </a:r>
            <a:r>
              <a:rPr lang="en-AE" sz="3600" dirty="0"/>
              <a:t>ing (t-SNE) (1/3)</a:t>
            </a:r>
            <a:endParaRPr lang="en-AE" dirty="0"/>
          </a:p>
        </p:txBody>
      </p:sp>
      <p:sp>
        <p:nvSpPr>
          <p:cNvPr id="3" name="Content Placeholder 2">
            <a:extLst>
              <a:ext uri="{FF2B5EF4-FFF2-40B4-BE49-F238E27FC236}">
                <a16:creationId xmlns:a16="http://schemas.microsoft.com/office/drawing/2014/main" id="{2401EC31-A215-0A73-46B6-BD92D6CFE836}"/>
              </a:ext>
            </a:extLst>
          </p:cNvPr>
          <p:cNvSpPr>
            <a:spLocks noGrp="1"/>
          </p:cNvSpPr>
          <p:nvPr>
            <p:ph idx="1"/>
          </p:nvPr>
        </p:nvSpPr>
        <p:spPr>
          <a:xfrm>
            <a:off x="913775" y="1973550"/>
            <a:ext cx="5910274" cy="3424107"/>
          </a:xfrm>
        </p:spPr>
        <p:txBody>
          <a:bodyPr>
            <a:normAutofit/>
          </a:bodyPr>
          <a:lstStyle/>
          <a:p>
            <a:r>
              <a:rPr lang="en-US" dirty="0"/>
              <a:t>A </a:t>
            </a:r>
            <a:r>
              <a:rPr lang="en-US" b="1" u="sng" dirty="0"/>
              <a:t>probabilistic dimensionality reduction technique</a:t>
            </a:r>
            <a:r>
              <a:rPr lang="en-US" dirty="0"/>
              <a:t> is designed to preserve </a:t>
            </a:r>
            <a:r>
              <a:rPr lang="en-US" b="1" u="sng" dirty="0"/>
              <a:t>local relationships</a:t>
            </a:r>
            <a:r>
              <a:rPr lang="en-US" dirty="0"/>
              <a:t> between data points in a high-dimensional space for image recognition or genomics </a:t>
            </a:r>
            <a:r>
              <a:rPr lang="en-US" b="1" u="sng" dirty="0"/>
              <a:t>visualization</a:t>
            </a:r>
            <a:r>
              <a:rPr lang="en-US" dirty="0"/>
              <a:t>.</a:t>
            </a:r>
          </a:p>
          <a:p>
            <a:endParaRPr lang="en-US" dirty="0"/>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46A88A0-C01C-5767-28C1-7AF37B5788BA}"/>
                  </a:ext>
                </a:extLst>
              </p:cNvPr>
              <p:cNvGraphicFramePr>
                <a:graphicFrameLocks noGrp="1"/>
              </p:cNvGraphicFramePr>
              <p:nvPr>
                <p:extLst>
                  <p:ext uri="{D42A27DB-BD31-4B8C-83A1-F6EECF244321}">
                    <p14:modId xmlns:p14="http://schemas.microsoft.com/office/powerpoint/2010/main" val="2082869316"/>
                  </p:ext>
                </p:extLst>
              </p:nvPr>
            </p:nvGraphicFramePr>
            <p:xfrm>
              <a:off x="183106" y="3943517"/>
              <a:ext cx="6869914" cy="2796980"/>
            </p:xfrm>
            <a:graphic>
              <a:graphicData uri="http://schemas.openxmlformats.org/drawingml/2006/table">
                <a:tbl>
                  <a:tblPr firstRow="1" bandRow="1">
                    <a:tableStyleId>{9D7B26C5-4107-4FEC-AEDC-1716B250A1EF}</a:tableStyleId>
                  </a:tblPr>
                  <a:tblGrid>
                    <a:gridCol w="3434957">
                      <a:extLst>
                        <a:ext uri="{9D8B030D-6E8A-4147-A177-3AD203B41FA5}">
                          <a16:colId xmlns:a16="http://schemas.microsoft.com/office/drawing/2014/main" val="1935282764"/>
                        </a:ext>
                      </a:extLst>
                    </a:gridCol>
                    <a:gridCol w="3434957">
                      <a:extLst>
                        <a:ext uri="{9D8B030D-6E8A-4147-A177-3AD203B41FA5}">
                          <a16:colId xmlns:a16="http://schemas.microsoft.com/office/drawing/2014/main" val="1524322669"/>
                        </a:ext>
                      </a:extLst>
                    </a:gridCol>
                  </a:tblGrid>
                  <a:tr h="3805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High-Dimensionality Similarity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Low-Dimensionality Similarity</a:t>
                          </a:r>
                        </a:p>
                      </a:txBody>
                      <a:tcPr/>
                    </a:tc>
                    <a:extLst>
                      <a:ext uri="{0D108BD9-81ED-4DB2-BD59-A6C34878D82A}">
                        <a16:rowId xmlns:a16="http://schemas.microsoft.com/office/drawing/2014/main" val="403677056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smtClean="0">
                                        <a:latin typeface="Cambria Math" panose="02040503050406030204" pitchFamily="18" charset="0"/>
                                      </a:rPr>
                                      <m:t>𝑃</m:t>
                                    </m:r>
                                  </m:e>
                                  <m:sub>
                                    <m:r>
                                      <a:rPr lang="en-US" b="0" smtClean="0">
                                        <a:latin typeface="Cambria Math" panose="02040503050406030204" pitchFamily="18" charset="0"/>
                                      </a:rPr>
                                      <m:t>𝑗</m:t>
                                    </m:r>
                                    <m:r>
                                      <a:rPr lang="en-US" b="0" smtClean="0">
                                        <a:latin typeface="Cambria Math" panose="02040503050406030204" pitchFamily="18" charset="0"/>
                                      </a:rPr>
                                      <m:t>|</m:t>
                                    </m:r>
                                    <m:r>
                                      <a:rPr lang="en-US" b="0" smtClean="0">
                                        <a:latin typeface="Cambria Math" panose="02040503050406030204" pitchFamily="18" charset="0"/>
                                      </a:rPr>
                                      <m:t>𝑖</m:t>
                                    </m:r>
                                  </m:sub>
                                </m:sSub>
                                <m:r>
                                  <a:rPr lang="en-US" b="0"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smtClean="0">
                                        <a:latin typeface="Cambria Math" panose="02040503050406030204" pitchFamily="18" charset="0"/>
                                      </a:rPr>
                                      <m:t>exp</m:t>
                                    </m:r>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b="0" smtClean="0">
                                                <a:latin typeface="Cambria Math" panose="02040503050406030204" pitchFamily="18" charset="0"/>
                                              </a:rPr>
                                              <m:t>−</m:t>
                                            </m:r>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smtClean="0">
                                                            <a:latin typeface="Cambria Math" panose="02040503050406030204" pitchFamily="18" charset="0"/>
                                                          </a:rPr>
                                                          <m:t>𝑥</m:t>
                                                        </m:r>
                                                      </m:e>
                                                      <m:sub>
                                                        <m:r>
                                                          <a:rPr lang="en-US" b="0" smtClean="0">
                                                            <a:latin typeface="Cambria Math" panose="02040503050406030204" pitchFamily="18" charset="0"/>
                                                          </a:rPr>
                                                          <m:t>𝑖</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𝑥</m:t>
                                                        </m:r>
                                                      </m:e>
                                                      <m:sub>
                                                        <m:r>
                                                          <a:rPr lang="en-US" b="0" smtClean="0">
                                                            <a:latin typeface="Cambria Math" panose="02040503050406030204" pitchFamily="18" charset="0"/>
                                                          </a:rPr>
                                                          <m:t>𝑗</m:t>
                                                        </m:r>
                                                      </m:sub>
                                                    </m:sSub>
                                                  </m:e>
                                                </m:d>
                                              </m:e>
                                              <m:sup>
                                                <m:r>
                                                  <a:rPr lang="en-US" b="0" smtClean="0">
                                                    <a:latin typeface="Cambria Math" panose="02040503050406030204" pitchFamily="18" charset="0"/>
                                                  </a:rPr>
                                                  <m:t>2</m:t>
                                                </m:r>
                                              </m:sup>
                                            </m:sSup>
                                          </m:num>
                                          <m:den>
                                            <m:r>
                                              <a:rPr lang="en-US" b="0" smtClean="0">
                                                <a:latin typeface="Cambria Math" panose="02040503050406030204" pitchFamily="18" charset="0"/>
                                              </a:rPr>
                                              <m:t>2</m:t>
                                            </m:r>
                                            <m:sSubSup>
                                              <m:sSubSupPr>
                                                <m:ctrlPr>
                                                  <a:rPr lang="en-US" b="0" i="1" smtClean="0">
                                                    <a:latin typeface="Cambria Math" panose="02040503050406030204" pitchFamily="18" charset="0"/>
                                                  </a:rPr>
                                                </m:ctrlPr>
                                              </m:sSubSupPr>
                                              <m:e>
                                                <m:r>
                                                  <a:rPr lang="en-US" b="0" smtClean="0">
                                                    <a:latin typeface="Cambria Math" panose="02040503050406030204" pitchFamily="18" charset="0"/>
                                                  </a:rPr>
                                                  <m:t>𝜎</m:t>
                                                </m:r>
                                              </m:e>
                                              <m:sub>
                                                <m:r>
                                                  <a:rPr lang="en-US" b="0" smtClean="0">
                                                    <a:latin typeface="Cambria Math" panose="02040503050406030204" pitchFamily="18" charset="0"/>
                                                  </a:rPr>
                                                  <m:t>𝑖</m:t>
                                                </m:r>
                                              </m:sub>
                                              <m:sup>
                                                <m:r>
                                                  <a:rPr lang="en-US" b="0" smtClean="0">
                                                    <a:latin typeface="Cambria Math" panose="02040503050406030204" pitchFamily="18" charset="0"/>
                                                  </a:rPr>
                                                  <m:t>2</m:t>
                                                </m:r>
                                              </m:sup>
                                            </m:sSubSup>
                                          </m:den>
                                        </m:f>
                                      </m:e>
                                    </m:d>
                                  </m:num>
                                  <m:den>
                                    <m:nary>
                                      <m:naryPr>
                                        <m:chr m:val="∑"/>
                                        <m:supHide m:val="on"/>
                                        <m:ctrlPr>
                                          <a:rPr lang="en-US" b="0" i="1" smtClean="0">
                                            <a:latin typeface="Cambria Math" panose="02040503050406030204" pitchFamily="18" charset="0"/>
                                          </a:rPr>
                                        </m:ctrlPr>
                                      </m:naryPr>
                                      <m:sub>
                                        <m:r>
                                          <m:rPr>
                                            <m:brk m:alnAt="7"/>
                                          </m:rPr>
                                          <a:rPr lang="en-US" b="0" smtClean="0">
                                            <a:latin typeface="Cambria Math" panose="02040503050406030204" pitchFamily="18" charset="0"/>
                                          </a:rPr>
                                          <m:t>𝑘</m:t>
                                        </m:r>
                                        <m:r>
                                          <a:rPr lang="en-US" b="0" smtClean="0">
                                            <a:latin typeface="Cambria Math" panose="02040503050406030204" pitchFamily="18" charset="0"/>
                                          </a:rPr>
                                          <m:t>≠</m:t>
                                        </m:r>
                                        <m:r>
                                          <a:rPr lang="en-US" b="0" smtClean="0">
                                            <a:latin typeface="Cambria Math" panose="02040503050406030204" pitchFamily="18" charset="0"/>
                                          </a:rPr>
                                          <m:t>𝑙</m:t>
                                        </m:r>
                                      </m:sub>
                                      <m:sup/>
                                      <m:e>
                                        <m:func>
                                          <m:funcPr>
                                            <m:ctrlPr>
                                              <a:rPr lang="en-US" b="0" i="1" smtClean="0">
                                                <a:latin typeface="Cambria Math" panose="02040503050406030204" pitchFamily="18" charset="0"/>
                                              </a:rPr>
                                            </m:ctrlPr>
                                          </m:funcPr>
                                          <m:fName>
                                            <m:r>
                                              <m:rPr>
                                                <m:sty m:val="p"/>
                                              </m:rPr>
                                              <a:rPr lang="en-US" b="0" smtClean="0">
                                                <a:latin typeface="Cambria Math" panose="02040503050406030204" pitchFamily="18" charset="0"/>
                                              </a:rPr>
                                              <m:t>exp</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𝑖</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𝑥</m:t>
                                                                </m:r>
                                                              </m:e>
                                                              <m:sub>
                                                                <m:r>
                                                                  <a:rPr lang="en-US" b="0" smtClean="0">
                                                                    <a:latin typeface="Cambria Math" panose="02040503050406030204" pitchFamily="18" charset="0"/>
                                                                  </a:rPr>
                                                                  <m:t>𝑘</m:t>
                                                                </m:r>
                                                              </m:sub>
                                                            </m:sSub>
                                                          </m:e>
                                                        </m:d>
                                                      </m:e>
                                                      <m:sup>
                                                        <m:r>
                                                          <a:rPr lang="en-US">
                                                            <a:latin typeface="Cambria Math" panose="02040503050406030204" pitchFamily="18" charset="0"/>
                                                          </a:rPr>
                                                          <m:t>2</m:t>
                                                        </m:r>
                                                      </m:sup>
                                                    </m:sSup>
                                                  </m:num>
                                                  <m:den>
                                                    <m:r>
                                                      <a:rPr lang="en-US">
                                                        <a:latin typeface="Cambria Math" panose="02040503050406030204" pitchFamily="18" charset="0"/>
                                                      </a:rPr>
                                                      <m:t>2</m:t>
                                                    </m:r>
                                                    <m:sSubSup>
                                                      <m:sSubSupPr>
                                                        <m:ctrlPr>
                                                          <a:rPr lang="en-US" i="1">
                                                            <a:latin typeface="Cambria Math" panose="02040503050406030204" pitchFamily="18" charset="0"/>
                                                          </a:rPr>
                                                        </m:ctrlPr>
                                                      </m:sSubSupPr>
                                                      <m:e>
                                                        <m:r>
                                                          <a:rPr lang="en-US">
                                                            <a:latin typeface="Cambria Math" panose="02040503050406030204" pitchFamily="18" charset="0"/>
                                                          </a:rPr>
                                                          <m:t>𝜎</m:t>
                                                        </m:r>
                                                      </m:e>
                                                      <m:sub>
                                                        <m:r>
                                                          <a:rPr lang="en-US">
                                                            <a:latin typeface="Cambria Math" panose="02040503050406030204" pitchFamily="18" charset="0"/>
                                                          </a:rPr>
                                                          <m:t>𝑖</m:t>
                                                        </m:r>
                                                      </m:sub>
                                                      <m:sup>
                                                        <m:r>
                                                          <a:rPr lang="en-US">
                                                            <a:latin typeface="Cambria Math" panose="02040503050406030204" pitchFamily="18" charset="0"/>
                                                          </a:rPr>
                                                          <m:t>2</m:t>
                                                        </m:r>
                                                      </m:sup>
                                                    </m:sSubSup>
                                                  </m:den>
                                                </m:f>
                                              </m:e>
                                            </m:d>
                                          </m:e>
                                        </m:func>
                                      </m:e>
                                    </m:nary>
                                  </m:den>
                                </m:f>
                              </m:oMath>
                            </m:oMathPara>
                          </a14:m>
                          <a:endParaRPr lang="en-AE"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smtClean="0">
                                        <a:latin typeface="Cambria Math" panose="02040503050406030204" pitchFamily="18" charset="0"/>
                                      </a:rPr>
                                      <m:t>𝑞</m:t>
                                    </m:r>
                                  </m:e>
                                  <m:sub>
                                    <m:r>
                                      <a:rPr lang="en-US" b="0" smtClean="0">
                                        <a:latin typeface="Cambria Math" panose="02040503050406030204" pitchFamily="18" charset="0"/>
                                      </a:rPr>
                                      <m:t>𝑖𝑗</m:t>
                                    </m:r>
                                  </m:sub>
                                </m:sSub>
                                <m:r>
                                  <a:rPr lang="en-US" b="0"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smtClean="0">
                                                <a:latin typeface="Cambria Math" panose="02040503050406030204" pitchFamily="18" charset="0"/>
                                              </a:rPr>
                                              <m:t>1+</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smtClean="0">
                                                            <a:latin typeface="Cambria Math" panose="02040503050406030204" pitchFamily="18" charset="0"/>
                                                          </a:rPr>
                                                          <m:t>𝑦</m:t>
                                                        </m:r>
                                                      </m:e>
                                                      <m:sub>
                                                        <m:r>
                                                          <a:rPr lang="en-US" b="0" smtClean="0">
                                                            <a:latin typeface="Cambria Math" panose="02040503050406030204" pitchFamily="18" charset="0"/>
                                                          </a:rPr>
                                                          <m:t>𝑖</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𝑦</m:t>
                                                        </m:r>
                                                      </m:e>
                                                      <m:sub>
                                                        <m:r>
                                                          <a:rPr lang="en-US" b="0" smtClean="0">
                                                            <a:latin typeface="Cambria Math" panose="02040503050406030204" pitchFamily="18" charset="0"/>
                                                          </a:rPr>
                                                          <m:t>𝑗</m:t>
                                                        </m:r>
                                                      </m:sub>
                                                    </m:sSub>
                                                  </m:e>
                                                </m:d>
                                              </m:e>
                                              <m:sup>
                                                <m:r>
                                                  <a:rPr lang="en-US" b="0" smtClean="0">
                                                    <a:latin typeface="Cambria Math" panose="02040503050406030204" pitchFamily="18" charset="0"/>
                                                  </a:rPr>
                                                  <m:t>2</m:t>
                                                </m:r>
                                              </m:sup>
                                            </m:sSup>
                                          </m:e>
                                        </m:d>
                                      </m:e>
                                      <m:sup>
                                        <m:r>
                                          <a:rPr lang="en-US" b="0" smtClean="0">
                                            <a:latin typeface="Cambria Math" panose="02040503050406030204" pitchFamily="18" charset="0"/>
                                          </a:rPr>
                                          <m:t>−1</m:t>
                                        </m:r>
                                      </m:sup>
                                    </m:sSup>
                                  </m:num>
                                  <m:den>
                                    <m:nary>
                                      <m:naryPr>
                                        <m:chr m:val="∑"/>
                                        <m:supHide m:val="on"/>
                                        <m:ctrlPr>
                                          <a:rPr lang="en-US" b="0" i="1" smtClean="0">
                                            <a:latin typeface="Cambria Math" panose="02040503050406030204" pitchFamily="18" charset="0"/>
                                          </a:rPr>
                                        </m:ctrlPr>
                                      </m:naryPr>
                                      <m:sub>
                                        <m:r>
                                          <m:rPr>
                                            <m:brk m:alnAt="7"/>
                                          </m:rPr>
                                          <a:rPr lang="en-US" b="0" smtClean="0">
                                            <a:latin typeface="Cambria Math" panose="02040503050406030204" pitchFamily="18" charset="0"/>
                                          </a:rPr>
                                          <m:t>𝑘</m:t>
                                        </m:r>
                                        <m:r>
                                          <a:rPr lang="en-US" b="0" smtClean="0">
                                            <a:latin typeface="Cambria Math" panose="02040503050406030204" pitchFamily="18" charset="0"/>
                                          </a:rPr>
                                          <m:t>≠</m:t>
                                        </m:r>
                                        <m:r>
                                          <a:rPr lang="en-US" b="0" smtClean="0">
                                            <a:latin typeface="Cambria Math" panose="02040503050406030204" pitchFamily="18" charset="0"/>
                                          </a:rPr>
                                          <m:t>𝑙</m:t>
                                        </m:r>
                                      </m:sub>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a:latin typeface="Cambria Math" panose="02040503050406030204" pitchFamily="18" charset="0"/>
                                                  </a:rPr>
                                                  <m:t>1+</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𝑦</m:t>
                                                            </m:r>
                                                          </m:e>
                                                          <m:sub>
                                                            <m:r>
                                                              <a:rPr lang="en-US" b="0" smtClean="0">
                                                                <a:latin typeface="Cambria Math" panose="02040503050406030204" pitchFamily="18" charset="0"/>
                                                              </a:rPr>
                                                              <m:t>𝑘</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𝑦</m:t>
                                                            </m:r>
                                                          </m:e>
                                                          <m:sub>
                                                            <m:r>
                                                              <a:rPr lang="en-US" b="0" smtClean="0">
                                                                <a:latin typeface="Cambria Math" panose="02040503050406030204" pitchFamily="18" charset="0"/>
                                                              </a:rPr>
                                                              <m:t>𝑙</m:t>
                                                            </m:r>
                                                          </m:sub>
                                                        </m:sSub>
                                                      </m:e>
                                                    </m:d>
                                                  </m:e>
                                                  <m:sup>
                                                    <m:r>
                                                      <a:rPr lang="en-US">
                                                        <a:latin typeface="Cambria Math" panose="02040503050406030204" pitchFamily="18" charset="0"/>
                                                      </a:rPr>
                                                      <m:t>2</m:t>
                                                    </m:r>
                                                  </m:sup>
                                                </m:sSup>
                                              </m:e>
                                            </m:d>
                                          </m:e>
                                          <m:sup>
                                            <m:r>
                                              <a:rPr lang="en-US">
                                                <a:latin typeface="Cambria Math" panose="02040503050406030204" pitchFamily="18" charset="0"/>
                                              </a:rPr>
                                              <m:t>−1</m:t>
                                            </m:r>
                                          </m:sup>
                                        </m:sSup>
                                      </m:e>
                                    </m:nary>
                                  </m:den>
                                </m:f>
                              </m:oMath>
                            </m:oMathPara>
                          </a14:m>
                          <a:endParaRPr lang="en-AE" dirty="0"/>
                        </a:p>
                      </a:txBody>
                      <a:tcPr/>
                    </a:tc>
                    <a:extLst>
                      <a:ext uri="{0D108BD9-81ED-4DB2-BD59-A6C34878D82A}">
                        <a16:rowId xmlns:a16="http://schemas.microsoft.com/office/drawing/2014/main" val="581638742"/>
                      </a:ext>
                    </a:extLst>
                  </a:tr>
                  <a:tr h="370840">
                    <a:tc>
                      <a:txBody>
                        <a:bodyPr/>
                        <a:lstStyle/>
                        <a:p>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𝑃</m:t>
                                  </m:r>
                                </m:e>
                                <m:sub>
                                  <m:r>
                                    <a:rPr lang="en-US">
                                      <a:latin typeface="Cambria Math" panose="02040503050406030204" pitchFamily="18" charset="0"/>
                                    </a:rPr>
                                    <m:t>𝑗</m:t>
                                  </m:r>
                                  <m:r>
                                    <a:rPr lang="en-US">
                                      <a:latin typeface="Cambria Math" panose="02040503050406030204" pitchFamily="18" charset="0"/>
                                    </a:rPr>
                                    <m:t>|</m:t>
                                  </m:r>
                                  <m:r>
                                    <a:rPr lang="en-US">
                                      <a:latin typeface="Cambria Math" panose="02040503050406030204" pitchFamily="18" charset="0"/>
                                    </a:rPr>
                                    <m:t>𝑖</m:t>
                                  </m:r>
                                </m:sub>
                              </m:sSub>
                            </m:oMath>
                          </a14:m>
                          <a:r>
                            <a:rPr lang="en-US" dirty="0"/>
                            <a:t> </a:t>
                          </a:r>
                          <a:r>
                            <a:rPr lang="en-US" b="1" u="sng" dirty="0"/>
                            <a:t>Probability</a:t>
                          </a:r>
                          <a:r>
                            <a:rPr lang="en-US" dirty="0"/>
                            <a:t> that </a:t>
                          </a:r>
                          <a14:m>
                            <m:oMath xmlns:m="http://schemas.openxmlformats.org/officeDocument/2006/math">
                              <m:sSub>
                                <m:sSubPr>
                                  <m:ctrlPr>
                                    <a:rPr lang="en-US" i="1" smtClean="0">
                                      <a:latin typeface="Cambria Math" panose="02040503050406030204" pitchFamily="18" charset="0"/>
                                    </a:rPr>
                                  </m:ctrlPr>
                                </m:sSubPr>
                                <m:e>
                                  <m:r>
                                    <a:rPr lang="en-US" b="0" smtClean="0">
                                      <a:latin typeface="Cambria Math" panose="02040503050406030204" pitchFamily="18" charset="0"/>
                                    </a:rPr>
                                    <m:t>𝑥</m:t>
                                  </m:r>
                                </m:e>
                                <m:sub>
                                  <m:r>
                                    <a:rPr lang="en-US" b="0" smtClean="0">
                                      <a:latin typeface="Cambria Math" panose="02040503050406030204" pitchFamily="18" charset="0"/>
                                    </a:rPr>
                                    <m:t>𝑖</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𝑥</m:t>
                                  </m:r>
                                </m:e>
                                <m:sub>
                                  <m:r>
                                    <a:rPr lang="en-US" b="0" smtClean="0">
                                      <a:latin typeface="Cambria Math" panose="02040503050406030204" pitchFamily="18" charset="0"/>
                                    </a:rPr>
                                    <m:t>𝑗</m:t>
                                  </m:r>
                                </m:sub>
                              </m:sSub>
                            </m:oMath>
                          </a14:m>
                          <a:r>
                            <a:rPr lang="en-US" dirty="0"/>
                            <a:t> are </a:t>
                          </a:r>
                          <a:r>
                            <a:rPr lang="en-US" b="1" u="sng" dirty="0"/>
                            <a:t>neighbors</a:t>
                          </a:r>
                          <a:r>
                            <a:rPr lang="en-US" dirty="0"/>
                            <a:t> in the high-dimensional space</a:t>
                          </a:r>
                          <a:endParaRPr lang="en-AE" dirty="0"/>
                        </a:p>
                      </a:txBody>
                      <a:tcPr/>
                    </a:tc>
                    <a:tc>
                      <a:txBody>
                        <a:bodyPr/>
                        <a:lstStyle/>
                        <a:p>
                          <a14:m>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𝑞</m:t>
                                  </m:r>
                                </m:e>
                                <m:sub>
                                  <m:r>
                                    <a:rPr lang="en-US" b="0" smtClean="0">
                                      <a:latin typeface="Cambria Math" panose="02040503050406030204" pitchFamily="18" charset="0"/>
                                    </a:rPr>
                                    <m:t>𝑖𝑗</m:t>
                                  </m:r>
                                </m:sub>
                              </m:sSub>
                            </m:oMath>
                          </a14:m>
                          <a:r>
                            <a:rPr lang="en-US" dirty="0"/>
                            <a:t> </a:t>
                          </a:r>
                          <a:r>
                            <a:rPr lang="en-US" b="1" u="sng" dirty="0"/>
                            <a:t>Similarity</a:t>
                          </a:r>
                          <a:r>
                            <a:rPr lang="en-US" dirty="0"/>
                            <a:t> in the low-dimensional embedding</a:t>
                          </a:r>
                          <a:endParaRPr lang="en-AE" dirty="0"/>
                        </a:p>
                      </a:txBody>
                      <a:tcPr/>
                    </a:tc>
                    <a:extLst>
                      <a:ext uri="{0D108BD9-81ED-4DB2-BD59-A6C34878D82A}">
                        <a16:rowId xmlns:a16="http://schemas.microsoft.com/office/drawing/2014/main" val="1915369245"/>
                      </a:ext>
                    </a:extLst>
                  </a:tr>
                </a:tbl>
              </a:graphicData>
            </a:graphic>
          </p:graphicFrame>
        </mc:Choice>
        <mc:Fallback xmlns="">
          <p:graphicFrame>
            <p:nvGraphicFramePr>
              <p:cNvPr id="7" name="Table 6">
                <a:extLst>
                  <a:ext uri="{FF2B5EF4-FFF2-40B4-BE49-F238E27FC236}">
                    <a16:creationId xmlns:a16="http://schemas.microsoft.com/office/drawing/2014/main" id="{C46A88A0-C01C-5767-28C1-7AF37B5788BA}"/>
                  </a:ext>
                </a:extLst>
              </p:cNvPr>
              <p:cNvGraphicFramePr>
                <a:graphicFrameLocks noGrp="1"/>
              </p:cNvGraphicFramePr>
              <p:nvPr>
                <p:extLst>
                  <p:ext uri="{D42A27DB-BD31-4B8C-83A1-F6EECF244321}">
                    <p14:modId xmlns:p14="http://schemas.microsoft.com/office/powerpoint/2010/main" val="2082869316"/>
                  </p:ext>
                </p:extLst>
              </p:nvPr>
            </p:nvGraphicFramePr>
            <p:xfrm>
              <a:off x="183106" y="3943517"/>
              <a:ext cx="6869914" cy="2809173"/>
            </p:xfrm>
            <a:graphic>
              <a:graphicData uri="http://schemas.openxmlformats.org/drawingml/2006/table">
                <a:tbl>
                  <a:tblPr firstRow="1" bandRow="1">
                    <a:tableStyleId>{9D7B26C5-4107-4FEC-AEDC-1716B250A1EF}</a:tableStyleId>
                  </a:tblPr>
                  <a:tblGrid>
                    <a:gridCol w="3434957">
                      <a:extLst>
                        <a:ext uri="{9D8B030D-6E8A-4147-A177-3AD203B41FA5}">
                          <a16:colId xmlns:a16="http://schemas.microsoft.com/office/drawing/2014/main" val="1935282764"/>
                        </a:ext>
                      </a:extLst>
                    </a:gridCol>
                    <a:gridCol w="3434957">
                      <a:extLst>
                        <a:ext uri="{9D8B030D-6E8A-4147-A177-3AD203B41FA5}">
                          <a16:colId xmlns:a16="http://schemas.microsoft.com/office/drawing/2014/main" val="1524322669"/>
                        </a:ext>
                      </a:extLst>
                    </a:gridCol>
                  </a:tblGrid>
                  <a:tr h="3805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High-Dimensionality Similarity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Low-Dimensionality Similarity</a:t>
                          </a:r>
                        </a:p>
                      </a:txBody>
                      <a:tcPr/>
                    </a:tc>
                    <a:extLst>
                      <a:ext uri="{0D108BD9-81ED-4DB2-BD59-A6C34878D82A}">
                        <a16:rowId xmlns:a16="http://schemas.microsoft.com/office/drawing/2014/main" val="4036770561"/>
                      </a:ext>
                    </a:extLst>
                  </a:tr>
                  <a:tr h="1488250">
                    <a:tc>
                      <a:txBody>
                        <a:bodyPr/>
                        <a:lstStyle/>
                        <a:p>
                          <a:endParaRPr lang="en-JO"/>
                        </a:p>
                      </a:txBody>
                      <a:tcPr>
                        <a:blipFill>
                          <a:blip r:embed="rId5"/>
                          <a:stretch>
                            <a:fillRect t="-27119" r="-100369" b="-69492"/>
                          </a:stretch>
                        </a:blipFill>
                      </a:tcPr>
                    </a:tc>
                    <a:tc>
                      <a:txBody>
                        <a:bodyPr/>
                        <a:lstStyle/>
                        <a:p>
                          <a:endParaRPr lang="en-JO"/>
                        </a:p>
                      </a:txBody>
                      <a:tcPr>
                        <a:blipFill>
                          <a:blip r:embed="rId5"/>
                          <a:stretch>
                            <a:fillRect l="-100000" t="-27119" r="-369" b="-69492"/>
                          </a:stretch>
                        </a:blipFill>
                      </a:tcPr>
                    </a:tc>
                    <a:extLst>
                      <a:ext uri="{0D108BD9-81ED-4DB2-BD59-A6C34878D82A}">
                        <a16:rowId xmlns:a16="http://schemas.microsoft.com/office/drawing/2014/main" val="581638742"/>
                      </a:ext>
                    </a:extLst>
                  </a:tr>
                  <a:tr h="940372">
                    <a:tc>
                      <a:txBody>
                        <a:bodyPr/>
                        <a:lstStyle/>
                        <a:p>
                          <a:endParaRPr lang="en-JO"/>
                        </a:p>
                      </a:txBody>
                      <a:tcPr>
                        <a:blipFill>
                          <a:blip r:embed="rId5"/>
                          <a:stretch>
                            <a:fillRect t="-202703" r="-100369" b="-10811"/>
                          </a:stretch>
                        </a:blipFill>
                      </a:tcPr>
                    </a:tc>
                    <a:tc>
                      <a:txBody>
                        <a:bodyPr/>
                        <a:lstStyle/>
                        <a:p>
                          <a:endParaRPr lang="en-JO"/>
                        </a:p>
                      </a:txBody>
                      <a:tcPr>
                        <a:blipFill>
                          <a:blip r:embed="rId5"/>
                          <a:stretch>
                            <a:fillRect l="-100000" t="-202703" r="-369" b="-10811"/>
                          </a:stretch>
                        </a:blipFill>
                      </a:tcPr>
                    </a:tc>
                    <a:extLst>
                      <a:ext uri="{0D108BD9-81ED-4DB2-BD59-A6C34878D82A}">
                        <a16:rowId xmlns:a16="http://schemas.microsoft.com/office/drawing/2014/main" val="1915369245"/>
                      </a:ext>
                    </a:extLst>
                  </a:tr>
                </a:tbl>
              </a:graphicData>
            </a:graphic>
          </p:graphicFrame>
        </mc:Fallback>
      </mc:AlternateContent>
    </p:spTree>
    <p:extLst>
      <p:ext uri="{BB962C8B-B14F-4D97-AF65-F5344CB8AC3E}">
        <p14:creationId xmlns:p14="http://schemas.microsoft.com/office/powerpoint/2010/main" val="3267699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a:extLst>
            <a:ext uri="{FF2B5EF4-FFF2-40B4-BE49-F238E27FC236}">
              <a16:creationId xmlns:a16="http://schemas.microsoft.com/office/drawing/2014/main" id="{AD862CBB-2BB9-A929-F809-F56069232CB4}"/>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AC4839FC-EA15-3DC5-0ED8-6E10371A8E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305E2844-AE1E-101E-38D8-819B80435D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1D3F2C7A-C23B-4E8C-9944-46592CE831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sp>
        <p:nvSpPr>
          <p:cNvPr id="2" name="Title 1">
            <a:extLst>
              <a:ext uri="{FF2B5EF4-FFF2-40B4-BE49-F238E27FC236}">
                <a16:creationId xmlns:a16="http://schemas.microsoft.com/office/drawing/2014/main" id="{589A4EFB-978E-5C16-191C-ECBC9578582F}"/>
              </a:ext>
            </a:extLst>
          </p:cNvPr>
          <p:cNvSpPr>
            <a:spLocks noGrp="1"/>
          </p:cNvSpPr>
          <p:nvPr>
            <p:ph type="title"/>
          </p:nvPr>
        </p:nvSpPr>
        <p:spPr>
          <a:xfrm>
            <a:off x="641074" y="1419900"/>
            <a:ext cx="2844002" cy="4018201"/>
          </a:xfrm>
        </p:spPr>
        <p:txBody>
          <a:bodyPr>
            <a:normAutofit/>
          </a:bodyPr>
          <a:lstStyle/>
          <a:p>
            <a:pPr algn="l"/>
            <a:r>
              <a:rPr lang="en-AE" sz="2800" dirty="0"/>
              <a:t>t-Distributed Stochastic Embed</a:t>
            </a:r>
            <a:r>
              <a:rPr lang="en-US" sz="2800" dirty="0"/>
              <a:t>d</a:t>
            </a:r>
            <a:r>
              <a:rPr lang="en-AE" sz="2800" dirty="0"/>
              <a:t>ing (t-SNE) (2/3)</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D4FF972B-5AB7-CB9A-FC24-E08607D2A99E}"/>
                  </a:ext>
                </a:extLst>
              </p:cNvPr>
              <p:cNvGraphicFramePr>
                <a:graphicFrameLocks noGrp="1"/>
              </p:cNvGraphicFramePr>
              <p:nvPr>
                <p:ph idx="1"/>
                <p:extLst>
                  <p:ext uri="{D42A27DB-BD31-4B8C-83A1-F6EECF244321}">
                    <p14:modId xmlns:p14="http://schemas.microsoft.com/office/powerpoint/2010/main" val="1533356875"/>
                  </p:ext>
                </p:extLst>
              </p:nvPr>
            </p:nvGraphicFramePr>
            <p:xfrm>
              <a:off x="4701008" y="1193576"/>
              <a:ext cx="6576591" cy="4470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D4FF972B-5AB7-CB9A-FC24-E08607D2A99E}"/>
                  </a:ext>
                </a:extLst>
              </p:cNvPr>
              <p:cNvGraphicFramePr>
                <a:graphicFrameLocks noGrp="1"/>
              </p:cNvGraphicFramePr>
              <p:nvPr>
                <p:ph idx="1"/>
                <p:extLst>
                  <p:ext uri="{D42A27DB-BD31-4B8C-83A1-F6EECF244321}">
                    <p14:modId xmlns:p14="http://schemas.microsoft.com/office/powerpoint/2010/main" val="1533356875"/>
                  </p:ext>
                </p:extLst>
              </p:nvPr>
            </p:nvGraphicFramePr>
            <p:xfrm>
              <a:off x="4701008" y="1193576"/>
              <a:ext cx="6576591" cy="447085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pic>
        <p:nvPicPr>
          <p:cNvPr id="21" name="Picture 20">
            <a:extLst>
              <a:ext uri="{FF2B5EF4-FFF2-40B4-BE49-F238E27FC236}">
                <a16:creationId xmlns:a16="http://schemas.microsoft.com/office/drawing/2014/main" id="{D76AE6C9-175C-FF44-10B0-F480BA07C6A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12">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spTree>
    <p:extLst>
      <p:ext uri="{BB962C8B-B14F-4D97-AF65-F5344CB8AC3E}">
        <p14:creationId xmlns:p14="http://schemas.microsoft.com/office/powerpoint/2010/main" val="1322855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a:extLst>
            <a:ext uri="{FF2B5EF4-FFF2-40B4-BE49-F238E27FC236}">
              <a16:creationId xmlns:a16="http://schemas.microsoft.com/office/drawing/2014/main" id="{7EFCF8DE-1624-566C-FC3C-1BC31BF082A6}"/>
            </a:ext>
          </a:extLst>
        </p:cNvPr>
        <p:cNvGrpSpPr/>
        <p:nvPr/>
      </p:nvGrpSpPr>
      <p:grpSpPr>
        <a:xfrm>
          <a:off x="0" y="0"/>
          <a:ext cx="0" cy="0"/>
          <a:chOff x="0" y="0"/>
          <a:chExt cx="0" cy="0"/>
        </a:xfrm>
      </p:grpSpPr>
      <p:pic>
        <p:nvPicPr>
          <p:cNvPr id="7177" name="Picture 2">
            <a:extLst>
              <a:ext uri="{FF2B5EF4-FFF2-40B4-BE49-F238E27FC236}">
                <a16:creationId xmlns:a16="http://schemas.microsoft.com/office/drawing/2014/main" id="{BD123558-7C9B-1CB5-9CFF-C86AE121972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7179" name="Picture 7178">
            <a:extLst>
              <a:ext uri="{FF2B5EF4-FFF2-40B4-BE49-F238E27FC236}">
                <a16:creationId xmlns:a16="http://schemas.microsoft.com/office/drawing/2014/main" id="{BE5D02C4-2154-6CF4-6FF8-A024A201103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7181" name="Rectangle 7180">
            <a:extLst>
              <a:ext uri="{FF2B5EF4-FFF2-40B4-BE49-F238E27FC236}">
                <a16:creationId xmlns:a16="http://schemas.microsoft.com/office/drawing/2014/main" id="{021A9CE9-8BC1-7973-F1A3-61839B44C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83" name="Picture 7182">
            <a:extLst>
              <a:ext uri="{FF2B5EF4-FFF2-40B4-BE49-F238E27FC236}">
                <a16:creationId xmlns:a16="http://schemas.microsoft.com/office/drawing/2014/main" id="{0701654A-5DC1-A3F5-C867-F63270DFFB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71324"/>
          <a:stretch/>
        </p:blipFill>
        <p:spPr>
          <a:xfrm>
            <a:off x="0" y="0"/>
            <a:ext cx="3496235" cy="6858000"/>
          </a:xfrm>
          <a:prstGeom prst="rect">
            <a:avLst/>
          </a:prstGeom>
        </p:spPr>
      </p:pic>
      <p:sp>
        <p:nvSpPr>
          <p:cNvPr id="2" name="Title 1">
            <a:extLst>
              <a:ext uri="{FF2B5EF4-FFF2-40B4-BE49-F238E27FC236}">
                <a16:creationId xmlns:a16="http://schemas.microsoft.com/office/drawing/2014/main" id="{E1291CD6-27F0-035F-2438-C2368BF59BB3}"/>
              </a:ext>
            </a:extLst>
          </p:cNvPr>
          <p:cNvSpPr>
            <a:spLocks noGrp="1"/>
          </p:cNvSpPr>
          <p:nvPr>
            <p:ph type="title"/>
          </p:nvPr>
        </p:nvSpPr>
        <p:spPr>
          <a:xfrm>
            <a:off x="635209" y="89995"/>
            <a:ext cx="11556791" cy="1137554"/>
          </a:xfrm>
        </p:spPr>
        <p:txBody>
          <a:bodyPr vert="horz" lIns="91440" tIns="45720" rIns="91440" bIns="45720" rtlCol="0" anchor="b">
            <a:normAutofit fontScale="90000"/>
          </a:bodyPr>
          <a:lstStyle/>
          <a:p>
            <a:r>
              <a:rPr lang="en-AE" sz="4400" dirty="0"/>
              <a:t>t-Distributed Stochastic Embed</a:t>
            </a:r>
            <a:r>
              <a:rPr lang="en-US" sz="4400" dirty="0"/>
              <a:t>d</a:t>
            </a:r>
            <a:r>
              <a:rPr lang="en-AE" sz="4400" dirty="0"/>
              <a:t>ing (t-SNE) (3/3)</a:t>
            </a:r>
            <a:endParaRPr lang="en-US" sz="4100" dirty="0"/>
          </a:p>
        </p:txBody>
      </p:sp>
      <p:pic>
        <p:nvPicPr>
          <p:cNvPr id="7185" name="Picture 7184">
            <a:extLst>
              <a:ext uri="{FF2B5EF4-FFF2-40B4-BE49-F238E27FC236}">
                <a16:creationId xmlns:a16="http://schemas.microsoft.com/office/drawing/2014/main" id="{7FF6509A-A679-371E-22BD-0AA88180606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61810" r="21258"/>
          <a:stretch/>
        </p:blipFill>
        <p:spPr>
          <a:xfrm>
            <a:off x="0" y="4238951"/>
            <a:ext cx="9600237" cy="2619049"/>
          </a:xfrm>
          <a:prstGeom prst="rect">
            <a:avLst/>
          </a:prstGeom>
        </p:spPr>
      </p:pic>
      <p:sp>
        <p:nvSpPr>
          <p:cNvPr id="3" name="TextBox 2">
            <a:extLst>
              <a:ext uri="{FF2B5EF4-FFF2-40B4-BE49-F238E27FC236}">
                <a16:creationId xmlns:a16="http://schemas.microsoft.com/office/drawing/2014/main" id="{51896F55-6EA4-2621-E976-2389FA3DDF72}"/>
              </a:ext>
            </a:extLst>
          </p:cNvPr>
          <p:cNvSpPr txBox="1"/>
          <p:nvPr/>
        </p:nvSpPr>
        <p:spPr>
          <a:xfrm>
            <a:off x="1014202" y="4902144"/>
            <a:ext cx="10537372" cy="646331"/>
          </a:xfrm>
          <a:prstGeom prst="rect">
            <a:avLst/>
          </a:prstGeom>
          <a:noFill/>
        </p:spPr>
        <p:txBody>
          <a:bodyPr wrap="square" rtlCol="0">
            <a:spAutoFit/>
          </a:bodyPr>
          <a:lstStyle/>
          <a:p>
            <a:pPr algn="ctr"/>
            <a:r>
              <a:rPr lang="en-AE" dirty="0"/>
              <a:t>The t-SNE helps visualize the reduced dataets </a:t>
            </a:r>
            <a:r>
              <a:rPr lang="en-AE" b="1" u="sng" dirty="0">
                <a:solidFill>
                  <a:srgbClr val="FF0000"/>
                </a:solidFill>
              </a:rPr>
              <a:t>localy</a:t>
            </a:r>
            <a:r>
              <a:rPr lang="en-AE" dirty="0"/>
              <a:t> but it doesn’t retain the </a:t>
            </a:r>
            <a:r>
              <a:rPr lang="en-AE" b="1" u="sng" dirty="0">
                <a:solidFill>
                  <a:srgbClr val="FF0000"/>
                </a:solidFill>
              </a:rPr>
              <a:t>global strucutre</a:t>
            </a:r>
            <a:r>
              <a:rPr lang="en-AE" dirty="0"/>
              <a:t> similar to</a:t>
            </a:r>
            <a:r>
              <a:rPr lang="en-AE" b="1" dirty="0"/>
              <a:t> </a:t>
            </a:r>
            <a:r>
              <a:rPr lang="en-AE" b="1" u="sng" dirty="0">
                <a:solidFill>
                  <a:srgbClr val="FF0000"/>
                </a:solidFill>
              </a:rPr>
              <a:t>PCA</a:t>
            </a:r>
            <a:r>
              <a:rPr lang="en-AE" dirty="0"/>
              <a:t> and </a:t>
            </a:r>
            <a:r>
              <a:rPr lang="en-AE" b="1" u="sng" dirty="0">
                <a:solidFill>
                  <a:srgbClr val="FF0000"/>
                </a:solidFill>
              </a:rPr>
              <a:t>Kernel PCA</a:t>
            </a:r>
          </a:p>
        </p:txBody>
      </p:sp>
      <p:pic>
        <p:nvPicPr>
          <p:cNvPr id="1026" name="Picture 2">
            <a:extLst>
              <a:ext uri="{FF2B5EF4-FFF2-40B4-BE49-F238E27FC236}">
                <a16:creationId xmlns:a16="http://schemas.microsoft.com/office/drawing/2014/main" id="{4EBCB12B-D2A8-CDB3-72F8-D1C996BFD9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388" y="2190750"/>
            <a:ext cx="12041275" cy="24458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1530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a:extLst>
            <a:ext uri="{FF2B5EF4-FFF2-40B4-BE49-F238E27FC236}">
              <a16:creationId xmlns:a16="http://schemas.microsoft.com/office/drawing/2014/main" id="{B43DB5A7-FBB1-801E-1CDF-BB77132D61D2}"/>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0249074-4D2D-89E7-57E1-7DA4B01BE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2">
            <a:extLst>
              <a:ext uri="{FF2B5EF4-FFF2-40B4-BE49-F238E27FC236}">
                <a16:creationId xmlns:a16="http://schemas.microsoft.com/office/drawing/2014/main" id="{1B36BB2B-86D7-D902-2510-A8275B991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81991" y="887150"/>
            <a:ext cx="4104281" cy="4940394"/>
          </a:xfrm>
          <a:prstGeom prst="roundRect">
            <a:avLst>
              <a:gd name="adj" fmla="val 4448"/>
            </a:avLst>
          </a:prstGeom>
          <a:solidFill>
            <a:srgbClr val="FFFFFF"/>
          </a:solid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vert="horz" lIns="91440" tIns="45720" rIns="91440" bIns="45720" rtlCol="0" anchor="t">
            <a:normAutofit/>
          </a:bodyPr>
          <a:lstStyle/>
          <a:p>
            <a:pPr algn="ctr">
              <a:lnSpc>
                <a:spcPct val="120000"/>
              </a:lnSpc>
              <a:spcBef>
                <a:spcPts val="1000"/>
              </a:spcBef>
              <a:buClr>
                <a:schemeClr val="tx1"/>
              </a:buClr>
              <a:buFont typeface="Arial" panose="020B0604020202020204" pitchFamily="34" charset="0"/>
              <a:buNone/>
            </a:pPr>
            <a:endParaRPr lang="en-US" sz="3200" cap="all">
              <a:solidFill>
                <a:schemeClr val="bg1">
                  <a:lumMod val="50000"/>
                </a:schemeClr>
              </a:solidFill>
            </a:endParaRPr>
          </a:p>
        </p:txBody>
      </p:sp>
      <p:pic>
        <p:nvPicPr>
          <p:cNvPr id="5" name="Picture 4" descr="Test tubes with one test tube in orange with drops">
            <a:extLst>
              <a:ext uri="{FF2B5EF4-FFF2-40B4-BE49-F238E27FC236}">
                <a16:creationId xmlns:a16="http://schemas.microsoft.com/office/drawing/2014/main" id="{7892F7C5-253C-1C33-F385-B1844D3D8AB1}"/>
              </a:ext>
            </a:extLst>
          </p:cNvPr>
          <p:cNvPicPr>
            <a:picLocks noChangeAspect="1"/>
          </p:cNvPicPr>
          <p:nvPr/>
        </p:nvPicPr>
        <p:blipFill>
          <a:blip r:embed="rId3"/>
          <a:srcRect l="31855" r="14505" b="1"/>
          <a:stretch/>
        </p:blipFill>
        <p:spPr>
          <a:xfrm>
            <a:off x="7756448" y="1349992"/>
            <a:ext cx="3155366" cy="4014710"/>
          </a:xfrm>
          <a:prstGeom prst="rect">
            <a:avLst/>
          </a:prstGeom>
        </p:spPr>
      </p:pic>
      <p:pic>
        <p:nvPicPr>
          <p:cNvPr id="22" name="Picture 21">
            <a:extLst>
              <a:ext uri="{FF2B5EF4-FFF2-40B4-BE49-F238E27FC236}">
                <a16:creationId xmlns:a16="http://schemas.microsoft.com/office/drawing/2014/main" id="{F6F79F55-71A1-1D41-8901-3B320940377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C4D9B20-F2C3-8B94-D31B-C0727A20FAA5}"/>
              </a:ext>
            </a:extLst>
          </p:cNvPr>
          <p:cNvSpPr>
            <a:spLocks noGrp="1"/>
          </p:cNvSpPr>
          <p:nvPr>
            <p:ph type="title"/>
          </p:nvPr>
        </p:nvSpPr>
        <p:spPr>
          <a:xfrm>
            <a:off x="913776" y="618517"/>
            <a:ext cx="5910272" cy="1596177"/>
          </a:xfrm>
        </p:spPr>
        <p:txBody>
          <a:bodyPr>
            <a:normAutofit/>
          </a:bodyPr>
          <a:lstStyle/>
          <a:p>
            <a:r>
              <a:rPr lang="en-US" sz="3600" dirty="0"/>
              <a:t>Uniform Manifold Approximation &amp; Projection</a:t>
            </a:r>
            <a:r>
              <a:rPr lang="en-AE" sz="3600" dirty="0"/>
              <a:t> (1/3)</a:t>
            </a:r>
            <a:endParaRPr lang="en-AE" dirty="0"/>
          </a:p>
        </p:txBody>
      </p:sp>
      <p:sp>
        <p:nvSpPr>
          <p:cNvPr id="3" name="Content Placeholder 2">
            <a:extLst>
              <a:ext uri="{FF2B5EF4-FFF2-40B4-BE49-F238E27FC236}">
                <a16:creationId xmlns:a16="http://schemas.microsoft.com/office/drawing/2014/main" id="{0F4F9CEC-9BFD-E583-AB26-0307C3B13D73}"/>
              </a:ext>
            </a:extLst>
          </p:cNvPr>
          <p:cNvSpPr>
            <a:spLocks noGrp="1"/>
          </p:cNvSpPr>
          <p:nvPr>
            <p:ph idx="1"/>
          </p:nvPr>
        </p:nvSpPr>
        <p:spPr>
          <a:xfrm>
            <a:off x="913775" y="2068550"/>
            <a:ext cx="6130988" cy="3424107"/>
          </a:xfrm>
        </p:spPr>
        <p:txBody>
          <a:bodyPr>
            <a:normAutofit/>
          </a:bodyPr>
          <a:lstStyle/>
          <a:p>
            <a:r>
              <a:rPr lang="en-US" dirty="0"/>
              <a:t>A </a:t>
            </a:r>
            <a:r>
              <a:rPr lang="en-US" b="1" u="sng" dirty="0"/>
              <a:t>nonlinear dimensionality reduction technique</a:t>
            </a:r>
            <a:r>
              <a:rPr lang="en-US" b="1" dirty="0"/>
              <a:t> </a:t>
            </a:r>
            <a:r>
              <a:rPr lang="en-US" dirty="0"/>
              <a:t>preserving the high dimensional data’s structure both </a:t>
            </a:r>
            <a:r>
              <a:rPr lang="en-US" b="1" u="sng" dirty="0"/>
              <a:t>locally</a:t>
            </a:r>
            <a:r>
              <a:rPr lang="en-US" dirty="0"/>
              <a:t> and </a:t>
            </a:r>
            <a:r>
              <a:rPr lang="en-US" b="1" u="sng" dirty="0"/>
              <a:t>globally</a:t>
            </a:r>
            <a:r>
              <a:rPr lang="en-US" dirty="0"/>
              <a:t>. </a:t>
            </a:r>
          </a:p>
          <a:p>
            <a:r>
              <a:rPr lang="en-US" dirty="0"/>
              <a:t>Used for both </a:t>
            </a:r>
            <a:r>
              <a:rPr lang="en-US" b="1" u="sng" dirty="0"/>
              <a:t>visualization</a:t>
            </a:r>
            <a:r>
              <a:rPr lang="en-US" dirty="0"/>
              <a:t> and </a:t>
            </a:r>
            <a:r>
              <a:rPr lang="en-US" b="1" u="sng" dirty="0"/>
              <a:t>downstream machine - learning tasks</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94EAF8DA-8233-FD07-C47F-B7C7E8103A81}"/>
                  </a:ext>
                </a:extLst>
              </p:cNvPr>
              <p:cNvGraphicFramePr>
                <a:graphicFrameLocks noGrp="1"/>
              </p:cNvGraphicFramePr>
              <p:nvPr>
                <p:extLst>
                  <p:ext uri="{D42A27DB-BD31-4B8C-83A1-F6EECF244321}">
                    <p14:modId xmlns:p14="http://schemas.microsoft.com/office/powerpoint/2010/main" val="4011638242"/>
                  </p:ext>
                </p:extLst>
              </p:nvPr>
            </p:nvGraphicFramePr>
            <p:xfrm>
              <a:off x="174849" y="4169568"/>
              <a:ext cx="6869914" cy="2583122"/>
            </p:xfrm>
            <a:graphic>
              <a:graphicData uri="http://schemas.openxmlformats.org/drawingml/2006/table">
                <a:tbl>
                  <a:tblPr firstRow="1" bandRow="1">
                    <a:tableStyleId>{9D7B26C5-4107-4FEC-AEDC-1716B250A1EF}</a:tableStyleId>
                  </a:tblPr>
                  <a:tblGrid>
                    <a:gridCol w="3434957">
                      <a:extLst>
                        <a:ext uri="{9D8B030D-6E8A-4147-A177-3AD203B41FA5}">
                          <a16:colId xmlns:a16="http://schemas.microsoft.com/office/drawing/2014/main" val="1935282764"/>
                        </a:ext>
                      </a:extLst>
                    </a:gridCol>
                    <a:gridCol w="3434957">
                      <a:extLst>
                        <a:ext uri="{9D8B030D-6E8A-4147-A177-3AD203B41FA5}">
                          <a16:colId xmlns:a16="http://schemas.microsoft.com/office/drawing/2014/main" val="1524322669"/>
                        </a:ext>
                      </a:extLst>
                    </a:gridCol>
                  </a:tblGrid>
                  <a:tr h="6917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High-Dimensionality Graph Construction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Low-Dimensionality Graph Construction</a:t>
                          </a:r>
                        </a:p>
                      </a:txBody>
                      <a:tcPr/>
                    </a:tc>
                    <a:extLst>
                      <a:ext uri="{0D108BD9-81ED-4DB2-BD59-A6C34878D82A}">
                        <a16:rowId xmlns:a16="http://schemas.microsoft.com/office/drawing/2014/main" val="4036770561"/>
                      </a:ext>
                    </a:extLst>
                  </a:tr>
                  <a:tr h="903221">
                    <a:tc>
                      <a:txBody>
                        <a:bodyPr/>
                        <a:lstStyle/>
                        <a:p>
                          <a:pPr/>
                          <a14:m>
                            <m:oMathPara xmlns:m="http://schemas.openxmlformats.org/officeDocument/2006/math">
                              <m:oMathParaPr>
                                <m:jc m:val="centerGroup"/>
                              </m:oMathParaPr>
                              <m:oMath xmlns:m="http://schemas.openxmlformats.org/officeDocument/2006/math">
                                <m:sSub>
                                  <m:sSubPr>
                                    <m:ctrlPr>
                                      <a:rPr lang="en-AE" i="1" smtClean="0">
                                        <a:latin typeface="Cambria Math" panose="02040503050406030204" pitchFamily="18" charset="0"/>
                                      </a:rPr>
                                    </m:ctrlPr>
                                  </m:sSubPr>
                                  <m:e>
                                    <m:r>
                                      <a:rPr lang="en-US" b="0" smtClean="0">
                                        <a:latin typeface="Cambria Math" panose="02040503050406030204" pitchFamily="18" charset="0"/>
                                      </a:rPr>
                                      <m:t>𝑃</m:t>
                                    </m:r>
                                  </m:e>
                                  <m:sub>
                                    <m:r>
                                      <a:rPr lang="en-US" b="0" smtClean="0">
                                        <a:latin typeface="Cambria Math" panose="02040503050406030204" pitchFamily="18" charset="0"/>
                                      </a:rPr>
                                      <m:t>𝑖𝑗</m:t>
                                    </m:r>
                                  </m:sub>
                                </m:sSub>
                                <m:r>
                                  <a:rPr lang="en-US" b="0" smtClean="0">
                                    <a:latin typeface="Cambria Math" panose="02040503050406030204" pitchFamily="18" charset="0"/>
                                  </a:rPr>
                                  <m:t>=</m:t>
                                </m:r>
                                <m:r>
                                  <m:rPr>
                                    <m:sty m:val="p"/>
                                  </m:rPr>
                                  <a:rPr lang="en-US" b="0" smtClean="0">
                                    <a:latin typeface="Cambria Math" panose="02040503050406030204" pitchFamily="18" charset="0"/>
                                  </a:rPr>
                                  <m:t>exp</m:t>
                                </m:r>
                                <m:d>
                                  <m:dPr>
                                    <m:ctrlPr>
                                      <a:rPr lang="en-US" b="0" i="1" smtClean="0">
                                        <a:latin typeface="Cambria Math" panose="02040503050406030204" pitchFamily="18" charset="0"/>
                                      </a:rPr>
                                    </m:ctrlPr>
                                  </m:dPr>
                                  <m:e>
                                    <m:r>
                                      <a:rPr lang="en-US" b="0"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smtClean="0">
                                                        <a:latin typeface="Cambria Math" panose="02040503050406030204" pitchFamily="18" charset="0"/>
                                                      </a:rPr>
                                                      <m:t>𝑥</m:t>
                                                    </m:r>
                                                  </m:e>
                                                  <m:sub>
                                                    <m:r>
                                                      <a:rPr lang="en-US" b="0" smtClean="0">
                                                        <a:latin typeface="Cambria Math" panose="02040503050406030204" pitchFamily="18" charset="0"/>
                                                      </a:rPr>
                                                      <m:t>𝑖</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𝑥</m:t>
                                                    </m:r>
                                                  </m:e>
                                                  <m:sub>
                                                    <m:r>
                                                      <a:rPr lang="en-US" b="0" smtClean="0">
                                                        <a:latin typeface="Cambria Math" panose="02040503050406030204" pitchFamily="18" charset="0"/>
                                                      </a:rPr>
                                                      <m:t>𝑗</m:t>
                                                    </m:r>
                                                  </m:sub>
                                                </m:sSub>
                                              </m:e>
                                            </m:d>
                                          </m:e>
                                          <m:sup>
                                            <m:r>
                                              <a:rPr lang="en-US" b="0" smtClean="0">
                                                <a:latin typeface="Cambria Math" panose="02040503050406030204" pitchFamily="18" charset="0"/>
                                              </a:rPr>
                                              <m:t>2</m:t>
                                            </m:r>
                                          </m:sup>
                                        </m:sSup>
                                      </m:num>
                                      <m:den>
                                        <m:sSub>
                                          <m:sSubPr>
                                            <m:ctrlPr>
                                              <a:rPr lang="en-US" b="0" i="1" smtClean="0">
                                                <a:latin typeface="Cambria Math" panose="02040503050406030204" pitchFamily="18" charset="0"/>
                                              </a:rPr>
                                            </m:ctrlPr>
                                          </m:sSubPr>
                                          <m:e>
                                            <m:r>
                                              <a:rPr lang="en-US" b="0" smtClean="0">
                                                <a:latin typeface="Cambria Math" panose="02040503050406030204" pitchFamily="18" charset="0"/>
                                              </a:rPr>
                                              <m:t>𝜎</m:t>
                                            </m:r>
                                          </m:e>
                                          <m:sub>
                                            <m:r>
                                              <a:rPr lang="en-US" b="0" smtClean="0">
                                                <a:latin typeface="Cambria Math" panose="02040503050406030204" pitchFamily="18" charset="0"/>
                                              </a:rPr>
                                              <m:t>𝑖</m:t>
                                            </m:r>
                                          </m:sub>
                                        </m:sSub>
                                      </m:den>
                                    </m:f>
                                  </m:e>
                                </m:d>
                                <m:r>
                                  <a:rPr lang="en-US" b="0" smtClean="0">
                                    <a:latin typeface="Cambria Math" panose="02040503050406030204" pitchFamily="18" charset="0"/>
                                  </a:rPr>
                                  <m:t>⁡</m:t>
                                </m:r>
                              </m:oMath>
                            </m:oMathPara>
                          </a14:m>
                          <a:endParaRPr lang="en-AE"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AE" i="1" smtClean="0">
                                        <a:latin typeface="Cambria Math" panose="02040503050406030204" pitchFamily="18" charset="0"/>
                                      </a:rPr>
                                    </m:ctrlPr>
                                  </m:sSubPr>
                                  <m:e>
                                    <m:r>
                                      <a:rPr lang="en-US" b="0" smtClean="0">
                                        <a:latin typeface="Cambria Math" panose="02040503050406030204" pitchFamily="18" charset="0"/>
                                      </a:rPr>
                                      <m:t>𝑄</m:t>
                                    </m:r>
                                  </m:e>
                                  <m:sub>
                                    <m:r>
                                      <a:rPr lang="en-US" b="0" smtClean="0">
                                        <a:latin typeface="Cambria Math" panose="02040503050406030204" pitchFamily="18" charset="0"/>
                                      </a:rPr>
                                      <m:t>𝑖𝑗</m:t>
                                    </m:r>
                                  </m:sub>
                                </m:sSub>
                                <m:r>
                                  <a:rPr lang="en-US" b="0" smtClean="0">
                                    <a:latin typeface="Cambria Math" panose="02040503050406030204" pitchFamily="18" charset="0"/>
                                  </a:rPr>
                                  <m:t>=</m:t>
                                </m:r>
                                <m:f>
                                  <m:fPr>
                                    <m:ctrlPr>
                                      <a:rPr lang="en-US" b="0" i="1" smtClean="0">
                                        <a:latin typeface="Cambria Math" panose="02040503050406030204" pitchFamily="18" charset="0"/>
                                      </a:rPr>
                                    </m:ctrlPr>
                                  </m:fPr>
                                  <m:num>
                                    <m:r>
                                      <a:rPr lang="en-US" b="0" smtClean="0">
                                        <a:latin typeface="Cambria Math" panose="02040503050406030204" pitchFamily="18" charset="0"/>
                                      </a:rPr>
                                      <m:t>1</m:t>
                                    </m:r>
                                  </m:num>
                                  <m:den>
                                    <m:r>
                                      <a:rPr lang="en-US" b="0" smtClean="0">
                                        <a:latin typeface="Cambria Math" panose="02040503050406030204" pitchFamily="18" charset="0"/>
                                      </a:rPr>
                                      <m:t>1+</m:t>
                                    </m:r>
                                    <m:r>
                                      <a:rPr lang="en-US" b="0" smtClean="0">
                                        <a:latin typeface="Cambria Math" panose="02040503050406030204" pitchFamily="18" charset="0"/>
                                      </a:rPr>
                                      <m:t>𝑎</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smtClean="0">
                                                    <a:latin typeface="Cambria Math" panose="02040503050406030204" pitchFamily="18" charset="0"/>
                                                  </a:rPr>
                                                  <m:t>𝑦</m:t>
                                                </m:r>
                                              </m:e>
                                              <m:sub>
                                                <m:r>
                                                  <a:rPr lang="en-US" b="0" smtClean="0">
                                                    <a:latin typeface="Cambria Math" panose="02040503050406030204" pitchFamily="18" charset="0"/>
                                                  </a:rPr>
                                                  <m:t>𝑖</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𝑦</m:t>
                                                </m:r>
                                              </m:e>
                                              <m:sub>
                                                <m:r>
                                                  <a:rPr lang="en-US" b="0" smtClean="0">
                                                    <a:latin typeface="Cambria Math" panose="02040503050406030204" pitchFamily="18" charset="0"/>
                                                  </a:rPr>
                                                  <m:t>𝑗</m:t>
                                                </m:r>
                                              </m:sub>
                                            </m:sSub>
                                          </m:e>
                                        </m:d>
                                      </m:e>
                                      <m:sup>
                                        <m:r>
                                          <a:rPr lang="en-US" b="0" smtClean="0">
                                            <a:latin typeface="Cambria Math" panose="02040503050406030204" pitchFamily="18" charset="0"/>
                                          </a:rPr>
                                          <m:t>2</m:t>
                                        </m:r>
                                        <m:r>
                                          <a:rPr lang="en-US" b="0" smtClean="0">
                                            <a:latin typeface="Cambria Math" panose="02040503050406030204" pitchFamily="18" charset="0"/>
                                          </a:rPr>
                                          <m:t>𝑏</m:t>
                                        </m:r>
                                      </m:sup>
                                    </m:sSup>
                                  </m:den>
                                </m:f>
                              </m:oMath>
                            </m:oMathPara>
                          </a14:m>
                          <a:endParaRPr lang="en-AE" dirty="0"/>
                        </a:p>
                      </a:txBody>
                      <a:tcPr/>
                    </a:tc>
                    <a:extLst>
                      <a:ext uri="{0D108BD9-81ED-4DB2-BD59-A6C34878D82A}">
                        <a16:rowId xmlns:a16="http://schemas.microsoft.com/office/drawing/2014/main" val="581638742"/>
                      </a:ext>
                    </a:extLst>
                  </a:tr>
                  <a:tr h="988177">
                    <a:tc>
                      <a:txBody>
                        <a:bodyPr/>
                        <a:lstStyle/>
                        <a:p>
                          <a14:m>
                            <m:oMath xmlns:m="http://schemas.openxmlformats.org/officeDocument/2006/math">
                              <m:sSub>
                                <m:sSubPr>
                                  <m:ctrlPr>
                                    <a:rPr lang="en-AE"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𝜎</m:t>
                                  </m:r>
                                </m:e>
                                <m:sub>
                                  <m:r>
                                    <a:rPr lang="en-US" b="0" smtClean="0">
                                      <a:solidFill>
                                        <a:schemeClr val="tx1"/>
                                      </a:solidFill>
                                      <a:latin typeface="Cambria Math" panose="02040503050406030204" pitchFamily="18" charset="0"/>
                                    </a:rPr>
                                    <m:t>𝑖</m:t>
                                  </m:r>
                                </m:sub>
                              </m:sSub>
                              <m:r>
                                <a:rPr lang="en-US" b="0" smtClean="0">
                                  <a:solidFill>
                                    <a:schemeClr val="tx1"/>
                                  </a:solidFill>
                                  <a:latin typeface="Cambria Math" panose="02040503050406030204" pitchFamily="18" charset="0"/>
                                </a:rPr>
                                <m:t>:</m:t>
                              </m:r>
                            </m:oMath>
                          </a14:m>
                          <a:r>
                            <a:rPr lang="en-AE" dirty="0">
                              <a:solidFill>
                                <a:schemeClr val="tx1"/>
                              </a:solidFill>
                            </a:rPr>
                            <a:t> </a:t>
                          </a:r>
                          <a:r>
                            <a:rPr lang="en-AE" b="1" u="sng" dirty="0">
                              <a:solidFill>
                                <a:schemeClr val="tx1"/>
                              </a:solidFill>
                            </a:rPr>
                            <a:t>Adaptive parameter</a:t>
                          </a:r>
                          <a:r>
                            <a:rPr lang="en-AE" dirty="0">
                              <a:solidFill>
                                <a:schemeClr val="tx1"/>
                              </a:solidFill>
                            </a:rPr>
                            <a:t> controlling neighborhood scale for </a:t>
                          </a:r>
                          <a14:m>
                            <m:oMath xmlns:m="http://schemas.openxmlformats.org/officeDocument/2006/math">
                              <m:sSub>
                                <m:sSubPr>
                                  <m:ctrlPr>
                                    <a:rPr lang="en-AE" i="1" smtClean="0">
                                      <a:solidFill>
                                        <a:schemeClr val="tx1"/>
                                      </a:solidFill>
                                      <a:latin typeface="Cambria Math" panose="02040503050406030204" pitchFamily="18" charset="0"/>
                                    </a:rPr>
                                  </m:ctrlPr>
                                </m:sSubPr>
                                <m:e>
                                  <m:r>
                                    <a:rPr lang="en-US" b="0" smtClean="0">
                                      <a:solidFill>
                                        <a:schemeClr val="tx1"/>
                                      </a:solidFill>
                                      <a:latin typeface="Cambria Math" panose="02040503050406030204" pitchFamily="18" charset="0"/>
                                    </a:rPr>
                                    <m:t>𝑥</m:t>
                                  </m:r>
                                </m:e>
                                <m:sub>
                                  <m:r>
                                    <a:rPr lang="en-US" b="0" smtClean="0">
                                      <a:solidFill>
                                        <a:schemeClr val="tx1"/>
                                      </a:solidFill>
                                      <a:latin typeface="Cambria Math" panose="02040503050406030204" pitchFamily="18" charset="0"/>
                                    </a:rPr>
                                    <m:t>𝑖</m:t>
                                  </m:r>
                                </m:sub>
                              </m:sSub>
                            </m:oMath>
                          </a14:m>
                          <a:endParaRPr lang="en-AE" dirty="0">
                            <a:solidFill>
                              <a:schemeClr val="tx1"/>
                            </a:solidFill>
                          </a:endParaRPr>
                        </a:p>
                      </a:txBody>
                      <a:tcPr/>
                    </a:tc>
                    <a:tc>
                      <a:txBody>
                        <a:bodyPr/>
                        <a:lstStyle/>
                        <a:p>
                          <a:r>
                            <a:rPr lang="en-AE" dirty="0">
                              <a:solidFill>
                                <a:schemeClr val="tx1"/>
                              </a:solidFill>
                            </a:rPr>
                            <a:t>a and b: </a:t>
                          </a:r>
                          <a:r>
                            <a:rPr lang="en-AE" b="1" u="sng" dirty="0">
                              <a:solidFill>
                                <a:schemeClr val="tx1"/>
                              </a:solidFill>
                            </a:rPr>
                            <a:t>Controlling the embedding shape </a:t>
                          </a:r>
                          <a:r>
                            <a:rPr lang="en-AE" dirty="0">
                              <a:solidFill>
                                <a:schemeClr val="tx1"/>
                              </a:solidFill>
                            </a:rPr>
                            <a:t>(often set to a=1 and b=1.5) </a:t>
                          </a:r>
                        </a:p>
                      </a:txBody>
                      <a:tcPr/>
                    </a:tc>
                    <a:extLst>
                      <a:ext uri="{0D108BD9-81ED-4DB2-BD59-A6C34878D82A}">
                        <a16:rowId xmlns:a16="http://schemas.microsoft.com/office/drawing/2014/main" val="1915369245"/>
                      </a:ext>
                    </a:extLst>
                  </a:tr>
                </a:tbl>
              </a:graphicData>
            </a:graphic>
          </p:graphicFrame>
        </mc:Choice>
        <mc:Fallback xmlns="">
          <p:graphicFrame>
            <p:nvGraphicFramePr>
              <p:cNvPr id="7" name="Table 6">
                <a:extLst>
                  <a:ext uri="{FF2B5EF4-FFF2-40B4-BE49-F238E27FC236}">
                    <a16:creationId xmlns:a16="http://schemas.microsoft.com/office/drawing/2014/main" id="{94EAF8DA-8233-FD07-C47F-B7C7E8103A81}"/>
                  </a:ext>
                </a:extLst>
              </p:cNvPr>
              <p:cNvGraphicFramePr>
                <a:graphicFrameLocks noGrp="1"/>
              </p:cNvGraphicFramePr>
              <p:nvPr>
                <p:extLst>
                  <p:ext uri="{D42A27DB-BD31-4B8C-83A1-F6EECF244321}">
                    <p14:modId xmlns:p14="http://schemas.microsoft.com/office/powerpoint/2010/main" val="4011638242"/>
                  </p:ext>
                </p:extLst>
              </p:nvPr>
            </p:nvGraphicFramePr>
            <p:xfrm>
              <a:off x="174849" y="4169568"/>
              <a:ext cx="6869914" cy="2583122"/>
            </p:xfrm>
            <a:graphic>
              <a:graphicData uri="http://schemas.openxmlformats.org/drawingml/2006/table">
                <a:tbl>
                  <a:tblPr firstRow="1" bandRow="1">
                    <a:tableStyleId>{9D7B26C5-4107-4FEC-AEDC-1716B250A1EF}</a:tableStyleId>
                  </a:tblPr>
                  <a:tblGrid>
                    <a:gridCol w="3434957">
                      <a:extLst>
                        <a:ext uri="{9D8B030D-6E8A-4147-A177-3AD203B41FA5}">
                          <a16:colId xmlns:a16="http://schemas.microsoft.com/office/drawing/2014/main" val="1935282764"/>
                        </a:ext>
                      </a:extLst>
                    </a:gridCol>
                    <a:gridCol w="3434957">
                      <a:extLst>
                        <a:ext uri="{9D8B030D-6E8A-4147-A177-3AD203B41FA5}">
                          <a16:colId xmlns:a16="http://schemas.microsoft.com/office/drawing/2014/main" val="1524322669"/>
                        </a:ext>
                      </a:extLst>
                    </a:gridCol>
                  </a:tblGrid>
                  <a:tr h="6917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High-Dimensionality Graph Construction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Low-Dimensionality Graph Construction</a:t>
                          </a:r>
                        </a:p>
                      </a:txBody>
                      <a:tcPr/>
                    </a:tc>
                    <a:extLst>
                      <a:ext uri="{0D108BD9-81ED-4DB2-BD59-A6C34878D82A}">
                        <a16:rowId xmlns:a16="http://schemas.microsoft.com/office/drawing/2014/main" val="4036770561"/>
                      </a:ext>
                    </a:extLst>
                  </a:tr>
                  <a:tr h="903221">
                    <a:tc>
                      <a:txBody>
                        <a:bodyPr/>
                        <a:lstStyle/>
                        <a:p>
                          <a:endParaRPr lang="en-JO"/>
                        </a:p>
                      </a:txBody>
                      <a:tcPr>
                        <a:blipFill>
                          <a:blip r:embed="rId5"/>
                          <a:stretch>
                            <a:fillRect t="-80282" r="-100369" b="-112676"/>
                          </a:stretch>
                        </a:blipFill>
                      </a:tcPr>
                    </a:tc>
                    <a:tc>
                      <a:txBody>
                        <a:bodyPr/>
                        <a:lstStyle/>
                        <a:p>
                          <a:endParaRPr lang="en-JO"/>
                        </a:p>
                      </a:txBody>
                      <a:tcPr>
                        <a:blipFill>
                          <a:blip r:embed="rId5"/>
                          <a:stretch>
                            <a:fillRect l="-100000" t="-80282" r="-369" b="-112676"/>
                          </a:stretch>
                        </a:blipFill>
                      </a:tcPr>
                    </a:tc>
                    <a:extLst>
                      <a:ext uri="{0D108BD9-81ED-4DB2-BD59-A6C34878D82A}">
                        <a16:rowId xmlns:a16="http://schemas.microsoft.com/office/drawing/2014/main" val="581638742"/>
                      </a:ext>
                    </a:extLst>
                  </a:tr>
                  <a:tr h="988177">
                    <a:tc>
                      <a:txBody>
                        <a:bodyPr/>
                        <a:lstStyle/>
                        <a:p>
                          <a:endParaRPr lang="en-JO"/>
                        </a:p>
                      </a:txBody>
                      <a:tcPr>
                        <a:blipFill>
                          <a:blip r:embed="rId5"/>
                          <a:stretch>
                            <a:fillRect t="-164103" r="-100369" b="-2564"/>
                          </a:stretch>
                        </a:blipFill>
                      </a:tcPr>
                    </a:tc>
                    <a:tc>
                      <a:txBody>
                        <a:bodyPr/>
                        <a:lstStyle/>
                        <a:p>
                          <a:r>
                            <a:rPr lang="en-AE" dirty="0">
                              <a:solidFill>
                                <a:schemeClr val="tx1"/>
                              </a:solidFill>
                            </a:rPr>
                            <a:t>a and b: </a:t>
                          </a:r>
                          <a:r>
                            <a:rPr lang="en-AE" b="1" u="sng" dirty="0">
                              <a:solidFill>
                                <a:schemeClr val="tx1"/>
                              </a:solidFill>
                            </a:rPr>
                            <a:t>Controlling the embedding shape </a:t>
                          </a:r>
                          <a:r>
                            <a:rPr lang="en-AE" dirty="0">
                              <a:solidFill>
                                <a:schemeClr val="tx1"/>
                              </a:solidFill>
                            </a:rPr>
                            <a:t>(often set to a=1 and b=1.5) </a:t>
                          </a:r>
                        </a:p>
                      </a:txBody>
                      <a:tcPr/>
                    </a:tc>
                    <a:extLst>
                      <a:ext uri="{0D108BD9-81ED-4DB2-BD59-A6C34878D82A}">
                        <a16:rowId xmlns:a16="http://schemas.microsoft.com/office/drawing/2014/main" val="1915369245"/>
                      </a:ext>
                    </a:extLst>
                  </a:tr>
                </a:tbl>
              </a:graphicData>
            </a:graphic>
          </p:graphicFrame>
        </mc:Fallback>
      </mc:AlternateContent>
    </p:spTree>
    <p:extLst>
      <p:ext uri="{BB962C8B-B14F-4D97-AF65-F5344CB8AC3E}">
        <p14:creationId xmlns:p14="http://schemas.microsoft.com/office/powerpoint/2010/main" val="3916044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a:extLst>
            <a:ext uri="{FF2B5EF4-FFF2-40B4-BE49-F238E27FC236}">
              <a16:creationId xmlns:a16="http://schemas.microsoft.com/office/drawing/2014/main" id="{A44508C7-FBF5-E33C-32F6-C5E38FF4510B}"/>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CB6196F1-9BE5-FA21-E3CB-BE889C8A4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14B06CC5-ED63-ED0E-D742-2CBBC95D4C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027ED451-39A6-202F-C26C-1667EB4C746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sp>
        <p:nvSpPr>
          <p:cNvPr id="2" name="Title 1">
            <a:extLst>
              <a:ext uri="{FF2B5EF4-FFF2-40B4-BE49-F238E27FC236}">
                <a16:creationId xmlns:a16="http://schemas.microsoft.com/office/drawing/2014/main" id="{4E556765-39B6-DD84-2A65-95843B9316F5}"/>
              </a:ext>
            </a:extLst>
          </p:cNvPr>
          <p:cNvSpPr>
            <a:spLocks noGrp="1"/>
          </p:cNvSpPr>
          <p:nvPr>
            <p:ph type="title"/>
          </p:nvPr>
        </p:nvSpPr>
        <p:spPr>
          <a:xfrm>
            <a:off x="641074" y="1419900"/>
            <a:ext cx="2844002" cy="4018201"/>
          </a:xfrm>
        </p:spPr>
        <p:txBody>
          <a:bodyPr>
            <a:normAutofit/>
          </a:bodyPr>
          <a:lstStyle/>
          <a:p>
            <a:pPr algn="l"/>
            <a:r>
              <a:rPr lang="en-US" sz="2800" dirty="0"/>
              <a:t>Uniform Manifold Approximation &amp; Projection </a:t>
            </a:r>
            <a:r>
              <a:rPr lang="en-AE" sz="2800" dirty="0"/>
              <a:t>(2/3)</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0322DDCF-7D1E-F6A1-AD50-AAEB0FFF12CC}"/>
                  </a:ext>
                </a:extLst>
              </p:cNvPr>
              <p:cNvGraphicFramePr>
                <a:graphicFrameLocks noGrp="1"/>
              </p:cNvGraphicFramePr>
              <p:nvPr>
                <p:ph idx="1"/>
                <p:extLst>
                  <p:ext uri="{D42A27DB-BD31-4B8C-83A1-F6EECF244321}">
                    <p14:modId xmlns:p14="http://schemas.microsoft.com/office/powerpoint/2010/main" val="2616749211"/>
                  </p:ext>
                </p:extLst>
              </p:nvPr>
            </p:nvGraphicFramePr>
            <p:xfrm>
              <a:off x="4701008" y="1193576"/>
              <a:ext cx="7353617" cy="4470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0322DDCF-7D1E-F6A1-AD50-AAEB0FFF12CC}"/>
                  </a:ext>
                </a:extLst>
              </p:cNvPr>
              <p:cNvGraphicFramePr>
                <a:graphicFrameLocks noGrp="1"/>
              </p:cNvGraphicFramePr>
              <p:nvPr>
                <p:ph idx="1"/>
                <p:extLst>
                  <p:ext uri="{D42A27DB-BD31-4B8C-83A1-F6EECF244321}">
                    <p14:modId xmlns:p14="http://schemas.microsoft.com/office/powerpoint/2010/main" val="2616749211"/>
                  </p:ext>
                </p:extLst>
              </p:nvPr>
            </p:nvGraphicFramePr>
            <p:xfrm>
              <a:off x="4701008" y="1193576"/>
              <a:ext cx="7353617" cy="447085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pic>
        <p:nvPicPr>
          <p:cNvPr id="21" name="Picture 20">
            <a:extLst>
              <a:ext uri="{FF2B5EF4-FFF2-40B4-BE49-F238E27FC236}">
                <a16:creationId xmlns:a16="http://schemas.microsoft.com/office/drawing/2014/main" id="{42F16F20-5B5F-EBAD-EA45-6368588E93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12">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spTree>
    <p:extLst>
      <p:ext uri="{BB962C8B-B14F-4D97-AF65-F5344CB8AC3E}">
        <p14:creationId xmlns:p14="http://schemas.microsoft.com/office/powerpoint/2010/main" val="3382743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a:extLst>
            <a:ext uri="{FF2B5EF4-FFF2-40B4-BE49-F238E27FC236}">
              <a16:creationId xmlns:a16="http://schemas.microsoft.com/office/drawing/2014/main" id="{66273356-AFAE-06C6-74E7-11D75092264A}"/>
            </a:ext>
          </a:extLst>
        </p:cNvPr>
        <p:cNvGrpSpPr/>
        <p:nvPr/>
      </p:nvGrpSpPr>
      <p:grpSpPr>
        <a:xfrm>
          <a:off x="0" y="0"/>
          <a:ext cx="0" cy="0"/>
          <a:chOff x="0" y="0"/>
          <a:chExt cx="0" cy="0"/>
        </a:xfrm>
      </p:grpSpPr>
      <p:pic>
        <p:nvPicPr>
          <p:cNvPr id="7177" name="Picture 2">
            <a:extLst>
              <a:ext uri="{FF2B5EF4-FFF2-40B4-BE49-F238E27FC236}">
                <a16:creationId xmlns:a16="http://schemas.microsoft.com/office/drawing/2014/main" id="{4CE5C054-9373-82A6-9468-7AF8F825B2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7179" name="Picture 7178">
            <a:extLst>
              <a:ext uri="{FF2B5EF4-FFF2-40B4-BE49-F238E27FC236}">
                <a16:creationId xmlns:a16="http://schemas.microsoft.com/office/drawing/2014/main" id="{41F43CE3-3CB3-CC1F-4287-C395B80DC12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7181" name="Rectangle 7180">
            <a:extLst>
              <a:ext uri="{FF2B5EF4-FFF2-40B4-BE49-F238E27FC236}">
                <a16:creationId xmlns:a16="http://schemas.microsoft.com/office/drawing/2014/main" id="{1E28C0FE-8539-0393-8B0F-35E951885F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83" name="Picture 7182">
            <a:extLst>
              <a:ext uri="{FF2B5EF4-FFF2-40B4-BE49-F238E27FC236}">
                <a16:creationId xmlns:a16="http://schemas.microsoft.com/office/drawing/2014/main" id="{B7F27D2A-5BE5-CD42-F22F-2D8131A64D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71324"/>
          <a:stretch/>
        </p:blipFill>
        <p:spPr>
          <a:xfrm>
            <a:off x="0" y="0"/>
            <a:ext cx="3496235" cy="6858000"/>
          </a:xfrm>
          <a:prstGeom prst="rect">
            <a:avLst/>
          </a:prstGeom>
        </p:spPr>
      </p:pic>
      <p:sp>
        <p:nvSpPr>
          <p:cNvPr id="2" name="Title 1">
            <a:extLst>
              <a:ext uri="{FF2B5EF4-FFF2-40B4-BE49-F238E27FC236}">
                <a16:creationId xmlns:a16="http://schemas.microsoft.com/office/drawing/2014/main" id="{5D914016-6812-7947-A38C-644F283886AD}"/>
              </a:ext>
            </a:extLst>
          </p:cNvPr>
          <p:cNvSpPr>
            <a:spLocks noGrp="1"/>
          </p:cNvSpPr>
          <p:nvPr>
            <p:ph type="title"/>
          </p:nvPr>
        </p:nvSpPr>
        <p:spPr>
          <a:xfrm>
            <a:off x="635209" y="89995"/>
            <a:ext cx="11556791" cy="1137554"/>
          </a:xfrm>
        </p:spPr>
        <p:txBody>
          <a:bodyPr vert="horz" lIns="91440" tIns="45720" rIns="91440" bIns="45720" rtlCol="0" anchor="b">
            <a:normAutofit fontScale="90000"/>
          </a:bodyPr>
          <a:lstStyle/>
          <a:p>
            <a:r>
              <a:rPr lang="en-US" sz="4400" dirty="0"/>
              <a:t>Uniform Manifold Approximation &amp; Projection </a:t>
            </a:r>
            <a:r>
              <a:rPr lang="en-AE" sz="4400" dirty="0"/>
              <a:t>(3/3)</a:t>
            </a:r>
            <a:endParaRPr lang="en-US" sz="4100" dirty="0"/>
          </a:p>
        </p:txBody>
      </p:sp>
      <p:pic>
        <p:nvPicPr>
          <p:cNvPr id="7185" name="Picture 7184">
            <a:extLst>
              <a:ext uri="{FF2B5EF4-FFF2-40B4-BE49-F238E27FC236}">
                <a16:creationId xmlns:a16="http://schemas.microsoft.com/office/drawing/2014/main" id="{7F311338-B90A-D9D7-1255-C42F7BEF9B3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61810" r="21258"/>
          <a:stretch/>
        </p:blipFill>
        <p:spPr>
          <a:xfrm>
            <a:off x="0" y="4238951"/>
            <a:ext cx="9600237" cy="2619049"/>
          </a:xfrm>
          <a:prstGeom prst="rect">
            <a:avLst/>
          </a:prstGeom>
        </p:spPr>
      </p:pic>
      <p:pic>
        <p:nvPicPr>
          <p:cNvPr id="2050" name="Picture 2">
            <a:extLst>
              <a:ext uri="{FF2B5EF4-FFF2-40B4-BE49-F238E27FC236}">
                <a16:creationId xmlns:a16="http://schemas.microsoft.com/office/drawing/2014/main" id="{17A16C1D-8B77-3F65-F6E5-0D65AA39CE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219325"/>
            <a:ext cx="12192000" cy="24177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43911F9-C6D2-A5F6-4AC0-D1B47BCA4545}"/>
              </a:ext>
            </a:extLst>
          </p:cNvPr>
          <p:cNvSpPr txBox="1"/>
          <p:nvPr/>
        </p:nvSpPr>
        <p:spPr>
          <a:xfrm>
            <a:off x="401343" y="5167199"/>
            <a:ext cx="11686824" cy="369332"/>
          </a:xfrm>
          <a:prstGeom prst="rect">
            <a:avLst/>
          </a:prstGeom>
          <a:noFill/>
        </p:spPr>
        <p:txBody>
          <a:bodyPr wrap="square">
            <a:spAutoFit/>
          </a:bodyPr>
          <a:lstStyle/>
          <a:p>
            <a:r>
              <a:rPr lang="en-US" dirty="0"/>
              <a:t>UMAP </a:t>
            </a:r>
            <a:r>
              <a:rPr lang="en-US" b="1" u="sng" dirty="0">
                <a:solidFill>
                  <a:srgbClr val="FF0000"/>
                </a:solidFill>
              </a:rPr>
              <a:t>combines the t-SNE and Kernel PCA strengths</a:t>
            </a:r>
            <a:r>
              <a:rPr lang="en-US" dirty="0"/>
              <a:t>, making it a good choice for </a:t>
            </a:r>
            <a:r>
              <a:rPr lang="en-US" b="1" u="sng" dirty="0">
                <a:solidFill>
                  <a:srgbClr val="FF0000"/>
                </a:solidFill>
              </a:rPr>
              <a:t>local and global</a:t>
            </a:r>
            <a:r>
              <a:rPr lang="en-US" dirty="0"/>
              <a:t> dimensionality reduction.</a:t>
            </a:r>
            <a:endParaRPr lang="en-AE" dirty="0"/>
          </a:p>
        </p:txBody>
      </p:sp>
    </p:spTree>
    <p:extLst>
      <p:ext uri="{BB962C8B-B14F-4D97-AF65-F5344CB8AC3E}">
        <p14:creationId xmlns:p14="http://schemas.microsoft.com/office/powerpoint/2010/main" val="2849655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a:extLst>
            <a:ext uri="{FF2B5EF4-FFF2-40B4-BE49-F238E27FC236}">
              <a16:creationId xmlns:a16="http://schemas.microsoft.com/office/drawing/2014/main" id="{66273356-AFAE-06C6-74E7-11D75092264A}"/>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7E9EE75A-A958-4EEE-91B6-38F7E7D24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D914016-6812-7947-A38C-644F283886AD}"/>
              </a:ext>
            </a:extLst>
          </p:cNvPr>
          <p:cNvSpPr>
            <a:spLocks noGrp="1"/>
          </p:cNvSpPr>
          <p:nvPr>
            <p:ph type="title"/>
          </p:nvPr>
        </p:nvSpPr>
        <p:spPr>
          <a:xfrm>
            <a:off x="856310" y="4956620"/>
            <a:ext cx="10364451" cy="758380"/>
          </a:xfrm>
        </p:spPr>
        <p:txBody>
          <a:bodyPr vert="horz" lIns="91440" tIns="45720" rIns="91440" bIns="45720" rtlCol="0">
            <a:normAutofit/>
          </a:bodyPr>
          <a:lstStyle/>
          <a:p>
            <a:r>
              <a:rPr lang="en-US"/>
              <a:t>Experiment</a:t>
            </a:r>
          </a:p>
        </p:txBody>
      </p:sp>
      <p:sp useBgFill="1">
        <p:nvSpPr>
          <p:cNvPr id="14" name="Rectangle 13">
            <a:extLst>
              <a:ext uri="{FF2B5EF4-FFF2-40B4-BE49-F238E27FC236}">
                <a16:creationId xmlns:a16="http://schemas.microsoft.com/office/drawing/2014/main" id="{8F624702-F14C-406D-9285-9EC2255125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1999"/>
          </a:xfrm>
          <a:prstGeom prst="rect">
            <a:avLst/>
          </a:prstGeom>
          <a:ln w="28575">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AE75593A-F97A-443A-991F-6101CD1E552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73489"/>
          <a:stretch/>
        </p:blipFill>
        <p:spPr>
          <a:xfrm>
            <a:off x="0" y="-2"/>
            <a:ext cx="12192000" cy="1818169"/>
          </a:xfrm>
          <a:prstGeom prst="rect">
            <a:avLst/>
          </a:prstGeom>
        </p:spPr>
      </p:pic>
      <p:graphicFrame>
        <p:nvGraphicFramePr>
          <p:cNvPr id="7" name="Content Placeholder 4">
            <a:extLst>
              <a:ext uri="{FF2B5EF4-FFF2-40B4-BE49-F238E27FC236}">
                <a16:creationId xmlns:a16="http://schemas.microsoft.com/office/drawing/2014/main" id="{DFE3A13F-7907-9E91-C095-7E8F7DA7C2C0}"/>
              </a:ext>
            </a:extLst>
          </p:cNvPr>
          <p:cNvGraphicFramePr/>
          <p:nvPr>
            <p:extLst>
              <p:ext uri="{D42A27DB-BD31-4B8C-83A1-F6EECF244321}">
                <p14:modId xmlns:p14="http://schemas.microsoft.com/office/powerpoint/2010/main" val="655098543"/>
              </p:ext>
            </p:extLst>
          </p:nvPr>
        </p:nvGraphicFramePr>
        <p:xfrm>
          <a:off x="1286934" y="951345"/>
          <a:ext cx="9618132" cy="29805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01325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n placed on top of a signature line">
            <a:extLst>
              <a:ext uri="{FF2B5EF4-FFF2-40B4-BE49-F238E27FC236}">
                <a16:creationId xmlns:a16="http://schemas.microsoft.com/office/drawing/2014/main" id="{0C7AC24A-9EE0-6D29-D876-5D3082EDCE19}"/>
              </a:ext>
            </a:extLst>
          </p:cNvPr>
          <p:cNvPicPr>
            <a:picLocks noChangeAspect="1"/>
          </p:cNvPicPr>
          <p:nvPr/>
        </p:nvPicPr>
        <p:blipFill>
          <a:blip r:embed="rId2"/>
          <a:srcRect b="15730"/>
          <a:stretch/>
        </p:blipFill>
        <p:spPr>
          <a:xfrm>
            <a:off x="20" y="10"/>
            <a:ext cx="12191980" cy="6857990"/>
          </a:xfrm>
          <a:prstGeom prst="rect">
            <a:avLst/>
          </a:prstGeom>
        </p:spPr>
      </p:pic>
      <p:pic>
        <p:nvPicPr>
          <p:cNvPr id="18" name="Picture 17">
            <a:extLst>
              <a:ext uri="{FF2B5EF4-FFF2-40B4-BE49-F238E27FC236}">
                <a16:creationId xmlns:a16="http://schemas.microsoft.com/office/drawing/2014/main" id="{21CB8282-44AF-40D0-A7E2-03734788DC4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Rounded Rectangle 8">
            <a:extLst>
              <a:ext uri="{FF2B5EF4-FFF2-40B4-BE49-F238E27FC236}">
                <a16:creationId xmlns:a16="http://schemas.microsoft.com/office/drawing/2014/main" id="{D77CF7D5-36A3-4ED3-AE46-77E42D2AA7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038226" y="819150"/>
            <a:ext cx="10037605" cy="4972049"/>
          </a:xfrm>
          <a:prstGeom prst="roundRect">
            <a:avLst>
              <a:gd name="adj" fmla="val 4333"/>
            </a:avLst>
          </a:prstGeom>
          <a:solidFill>
            <a:schemeClr val="bg1">
              <a:alpha val="75000"/>
            </a:schemeClr>
          </a:solidFill>
          <a:ln w="82550">
            <a:solidFill>
              <a:srgbClr val="EAEAEA"/>
            </a:solidFill>
          </a:ln>
          <a:scene3d>
            <a:camera prst="orthographicFront"/>
            <a:lightRig rig="threePt" dir="t"/>
          </a:scene3d>
          <a:sp3d contourW="6350">
            <a:bevelT h="38100"/>
            <a:contourClr>
              <a:srgbClr val="C0C0C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6F58A8-521D-1011-65BB-60551FB53F3F}"/>
              </a:ext>
            </a:extLst>
          </p:cNvPr>
          <p:cNvSpPr>
            <a:spLocks noGrp="1"/>
          </p:cNvSpPr>
          <p:nvPr>
            <p:ph type="title"/>
          </p:nvPr>
        </p:nvSpPr>
        <p:spPr>
          <a:xfrm>
            <a:off x="1307482" y="950976"/>
            <a:ext cx="9499092" cy="1263718"/>
          </a:xfrm>
        </p:spPr>
        <p:txBody>
          <a:bodyPr>
            <a:normAutofit/>
          </a:bodyPr>
          <a:lstStyle/>
          <a:p>
            <a:r>
              <a:rPr lang="en-AE" dirty="0"/>
              <a:t>Adgenda</a:t>
            </a:r>
          </a:p>
        </p:txBody>
      </p:sp>
      <p:sp>
        <p:nvSpPr>
          <p:cNvPr id="3" name="Content Placeholder 2">
            <a:extLst>
              <a:ext uri="{FF2B5EF4-FFF2-40B4-BE49-F238E27FC236}">
                <a16:creationId xmlns:a16="http://schemas.microsoft.com/office/drawing/2014/main" id="{FB184DFC-AF22-8B31-1685-E0C5FEA6A217}"/>
              </a:ext>
            </a:extLst>
          </p:cNvPr>
          <p:cNvSpPr>
            <a:spLocks noGrp="1"/>
          </p:cNvSpPr>
          <p:nvPr>
            <p:ph idx="1"/>
          </p:nvPr>
        </p:nvSpPr>
        <p:spPr>
          <a:xfrm>
            <a:off x="1383682" y="2367093"/>
            <a:ext cx="9346692" cy="3090732"/>
          </a:xfrm>
        </p:spPr>
        <p:txBody>
          <a:bodyPr>
            <a:normAutofit/>
          </a:bodyPr>
          <a:lstStyle/>
          <a:p>
            <a:pPr>
              <a:buFont typeface="+mj-lt"/>
              <a:buAutoNum type="arabicPeriod"/>
            </a:pPr>
            <a:r>
              <a:rPr lang="en-AE" dirty="0"/>
              <a:t>Introduction</a:t>
            </a:r>
          </a:p>
          <a:p>
            <a:pPr>
              <a:buFont typeface="+mj-lt"/>
              <a:buAutoNum type="arabicPeriod"/>
            </a:pPr>
            <a:r>
              <a:rPr lang="en-AE" dirty="0"/>
              <a:t>Literature Review</a:t>
            </a:r>
          </a:p>
          <a:p>
            <a:pPr>
              <a:buFont typeface="+mj-lt"/>
              <a:buAutoNum type="arabicPeriod"/>
            </a:pPr>
            <a:r>
              <a:rPr lang="en-AE" dirty="0"/>
              <a:t>Description of Techniques</a:t>
            </a:r>
          </a:p>
          <a:p>
            <a:pPr>
              <a:buFont typeface="+mj-lt"/>
              <a:buAutoNum type="arabicPeriod"/>
            </a:pPr>
            <a:r>
              <a:rPr lang="en-AE" dirty="0"/>
              <a:t>Examples and Comparison</a:t>
            </a:r>
          </a:p>
          <a:p>
            <a:pPr>
              <a:buFont typeface="+mj-lt"/>
              <a:buAutoNum type="arabicPeriod"/>
            </a:pPr>
            <a:r>
              <a:rPr lang="en-AE" dirty="0"/>
              <a:t>Conclusion</a:t>
            </a:r>
          </a:p>
        </p:txBody>
      </p:sp>
    </p:spTree>
    <p:extLst>
      <p:ext uri="{BB962C8B-B14F-4D97-AF65-F5344CB8AC3E}">
        <p14:creationId xmlns:p14="http://schemas.microsoft.com/office/powerpoint/2010/main" val="3173556639"/>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6273356-AFAE-06C6-74E7-11D75092264A}"/>
            </a:ext>
          </a:extLst>
        </p:cNvPr>
        <p:cNvGrpSpPr/>
        <p:nvPr/>
      </p:nvGrpSpPr>
      <p:grpSpPr>
        <a:xfrm>
          <a:off x="0" y="0"/>
          <a:ext cx="0" cy="0"/>
          <a:chOff x="0" y="0"/>
          <a:chExt cx="0" cy="0"/>
        </a:xfrm>
      </p:grpSpPr>
      <p:pic>
        <p:nvPicPr>
          <p:cNvPr id="5127" name="Picture 2">
            <a:extLst>
              <a:ext uri="{FF2B5EF4-FFF2-40B4-BE49-F238E27FC236}">
                <a16:creationId xmlns:a16="http://schemas.microsoft.com/office/drawing/2014/main" id="{B1981535-B5AA-4E0C-ACE5-925CC19B20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129" name="Picture 5128">
            <a:extLst>
              <a:ext uri="{FF2B5EF4-FFF2-40B4-BE49-F238E27FC236}">
                <a16:creationId xmlns:a16="http://schemas.microsoft.com/office/drawing/2014/main" id="{BF97D060-AA7E-4411-BA62-28BD1EBD55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5131" name="Rectangle 5130">
            <a:extLst>
              <a:ext uri="{FF2B5EF4-FFF2-40B4-BE49-F238E27FC236}">
                <a16:creationId xmlns:a16="http://schemas.microsoft.com/office/drawing/2014/main" id="{57E607C4-A0A1-44FA-981D-EA3B813963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33" name="Picture 5132">
            <a:extLst>
              <a:ext uri="{FF2B5EF4-FFF2-40B4-BE49-F238E27FC236}">
                <a16:creationId xmlns:a16="http://schemas.microsoft.com/office/drawing/2014/main" id="{08D97526-B9D9-4257-B6A9-9D798897492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122" name="Picture 2">
            <a:extLst>
              <a:ext uri="{FF2B5EF4-FFF2-40B4-BE49-F238E27FC236}">
                <a16:creationId xmlns:a16="http://schemas.microsoft.com/office/drawing/2014/main" id="{725F8982-975A-F8FF-4E64-944A46151F68}"/>
              </a:ext>
            </a:extLst>
          </p:cNvPr>
          <p:cNvPicPr>
            <a:picLocks noGrp="1" noChangeAspect="1" noChangeArrowheads="1"/>
          </p:cNvPicPr>
          <p:nvPr>
            <p:ph sz="quarter" idx="13"/>
          </p:nvPr>
        </p:nvPicPr>
        <p:blipFill rotWithShape="1">
          <a:blip r:embed="rId5">
            <a:extLst>
              <a:ext uri="{28A0092B-C50C-407E-A947-70E740481C1C}">
                <a14:useLocalDpi xmlns:a14="http://schemas.microsoft.com/office/drawing/2010/main" val="0"/>
              </a:ext>
            </a:extLst>
          </a:blip>
          <a:srcRect r="343" b="39750"/>
          <a:stretch/>
        </p:blipFill>
        <p:spPr bwMode="auto">
          <a:xfrm>
            <a:off x="1488566" y="643466"/>
            <a:ext cx="9214868" cy="5571067"/>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381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E0DA807-B0D9-C4FA-E8D0-FBF235777238}"/>
            </a:ext>
          </a:extLst>
        </p:cNvPr>
        <p:cNvGrpSpPr/>
        <p:nvPr/>
      </p:nvGrpSpPr>
      <p:grpSpPr>
        <a:xfrm>
          <a:off x="0" y="0"/>
          <a:ext cx="0" cy="0"/>
          <a:chOff x="0" y="0"/>
          <a:chExt cx="0" cy="0"/>
        </a:xfrm>
      </p:grpSpPr>
      <p:pic>
        <p:nvPicPr>
          <p:cNvPr id="5134" name="Picture 2">
            <a:extLst>
              <a:ext uri="{FF2B5EF4-FFF2-40B4-BE49-F238E27FC236}">
                <a16:creationId xmlns:a16="http://schemas.microsoft.com/office/drawing/2014/main" id="{B1981535-B5AA-4E0C-ACE5-925CC19B20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135" name="Picture 5134">
            <a:extLst>
              <a:ext uri="{FF2B5EF4-FFF2-40B4-BE49-F238E27FC236}">
                <a16:creationId xmlns:a16="http://schemas.microsoft.com/office/drawing/2014/main" id="{BF97D060-AA7E-4411-BA62-28BD1EBD55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5136" name="Rectangle 5135">
            <a:extLst>
              <a:ext uri="{FF2B5EF4-FFF2-40B4-BE49-F238E27FC236}">
                <a16:creationId xmlns:a16="http://schemas.microsoft.com/office/drawing/2014/main" id="{57E607C4-A0A1-44FA-981D-EA3B813963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33" name="Picture 5132">
            <a:extLst>
              <a:ext uri="{FF2B5EF4-FFF2-40B4-BE49-F238E27FC236}">
                <a16:creationId xmlns:a16="http://schemas.microsoft.com/office/drawing/2014/main" id="{08D97526-B9D9-4257-B6A9-9D798897492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122" name="Picture 2">
            <a:extLst>
              <a:ext uri="{FF2B5EF4-FFF2-40B4-BE49-F238E27FC236}">
                <a16:creationId xmlns:a16="http://schemas.microsoft.com/office/drawing/2014/main" id="{8C51BC5C-E995-737D-4AAB-7A38BBD950B2}"/>
              </a:ext>
            </a:extLst>
          </p:cNvPr>
          <p:cNvPicPr>
            <a:picLocks noGrp="1" noChangeAspect="1" noChangeArrowheads="1"/>
          </p:cNvPicPr>
          <p:nvPr>
            <p:ph sz="quarter" idx="13"/>
          </p:nvPr>
        </p:nvPicPr>
        <p:blipFill rotWithShape="1">
          <a:blip r:embed="rId5">
            <a:extLst>
              <a:ext uri="{28A0092B-C50C-407E-A947-70E740481C1C}">
                <a14:useLocalDpi xmlns:a14="http://schemas.microsoft.com/office/drawing/2010/main" val="0"/>
              </a:ext>
            </a:extLst>
          </a:blip>
          <a:srcRect t="59931" r="24"/>
          <a:stretch/>
        </p:blipFill>
        <p:spPr bwMode="auto">
          <a:xfrm>
            <a:off x="643467" y="1243699"/>
            <a:ext cx="10905066" cy="4370601"/>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987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a:extLst>
            <a:ext uri="{FF2B5EF4-FFF2-40B4-BE49-F238E27FC236}">
              <a16:creationId xmlns:a16="http://schemas.microsoft.com/office/drawing/2014/main" id="{66273356-AFAE-06C6-74E7-11D75092264A}"/>
            </a:ext>
          </a:extLst>
        </p:cNvPr>
        <p:cNvGrpSpPr/>
        <p:nvPr/>
      </p:nvGrpSpPr>
      <p:grpSpPr>
        <a:xfrm>
          <a:off x="0" y="0"/>
          <a:ext cx="0" cy="0"/>
          <a:chOff x="0" y="0"/>
          <a:chExt cx="0" cy="0"/>
        </a:xfrm>
      </p:grpSpPr>
      <p:pic>
        <p:nvPicPr>
          <p:cNvPr id="7190"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7192" name="Picture 7191">
            <a:extLst>
              <a:ext uri="{FF2B5EF4-FFF2-40B4-BE49-F238E27FC236}">
                <a16:creationId xmlns:a16="http://schemas.microsoft.com/office/drawing/2014/main" id="{E2758CE0-F916-4DCE-88D1-71430BE44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7194" name="Rectangle 7193">
            <a:extLst>
              <a:ext uri="{FF2B5EF4-FFF2-40B4-BE49-F238E27FC236}">
                <a16:creationId xmlns:a16="http://schemas.microsoft.com/office/drawing/2014/main" id="{7E2BA2D5-46A3-46C0-98C9-A072D543B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96" name="Picture 7195">
            <a:extLst>
              <a:ext uri="{FF2B5EF4-FFF2-40B4-BE49-F238E27FC236}">
                <a16:creationId xmlns:a16="http://schemas.microsoft.com/office/drawing/2014/main" id="{3573895B-DA42-4260-AE1E-182BA41232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D914016-6812-7947-A38C-644F283886AD}"/>
              </a:ext>
            </a:extLst>
          </p:cNvPr>
          <p:cNvSpPr>
            <a:spLocks noGrp="1"/>
          </p:cNvSpPr>
          <p:nvPr>
            <p:ph type="title"/>
          </p:nvPr>
        </p:nvSpPr>
        <p:spPr>
          <a:xfrm>
            <a:off x="7570382" y="957486"/>
            <a:ext cx="3707844" cy="3131913"/>
          </a:xfrm>
        </p:spPr>
        <p:txBody>
          <a:bodyPr vert="horz" lIns="91440" tIns="45720" rIns="91440" bIns="45720" rtlCol="0" anchor="b">
            <a:normAutofit/>
          </a:bodyPr>
          <a:lstStyle/>
          <a:p>
            <a:r>
              <a:rPr lang="en-US" sz="4800"/>
              <a:t>Silhouette Results (1/2)</a:t>
            </a:r>
          </a:p>
        </p:txBody>
      </p:sp>
      <p:graphicFrame>
        <p:nvGraphicFramePr>
          <p:cNvPr id="28" name="Table 27">
            <a:extLst>
              <a:ext uri="{FF2B5EF4-FFF2-40B4-BE49-F238E27FC236}">
                <a16:creationId xmlns:a16="http://schemas.microsoft.com/office/drawing/2014/main" id="{E6776FD9-BA69-3FAE-0954-410364580293}"/>
              </a:ext>
            </a:extLst>
          </p:cNvPr>
          <p:cNvGraphicFramePr>
            <a:graphicFrameLocks noGrp="1"/>
          </p:cNvGraphicFramePr>
          <p:nvPr>
            <p:extLst>
              <p:ext uri="{D42A27DB-BD31-4B8C-83A1-F6EECF244321}">
                <p14:modId xmlns:p14="http://schemas.microsoft.com/office/powerpoint/2010/main" val="2891784615"/>
              </p:ext>
            </p:extLst>
          </p:nvPr>
        </p:nvGraphicFramePr>
        <p:xfrm>
          <a:off x="960120" y="1707771"/>
          <a:ext cx="6002434" cy="3439829"/>
        </p:xfrm>
        <a:graphic>
          <a:graphicData uri="http://schemas.openxmlformats.org/drawingml/2006/table">
            <a:tbl>
              <a:tblPr firstRow="1" bandRow="1">
                <a:noFill/>
                <a:tableStyleId>{5C22544A-7EE6-4342-B048-85BDC9FD1C3A}</a:tableStyleId>
              </a:tblPr>
              <a:tblGrid>
                <a:gridCol w="1042794">
                  <a:extLst>
                    <a:ext uri="{9D8B030D-6E8A-4147-A177-3AD203B41FA5}">
                      <a16:colId xmlns:a16="http://schemas.microsoft.com/office/drawing/2014/main" val="2424558201"/>
                    </a:ext>
                  </a:extLst>
                </a:gridCol>
                <a:gridCol w="1239910">
                  <a:extLst>
                    <a:ext uri="{9D8B030D-6E8A-4147-A177-3AD203B41FA5}">
                      <a16:colId xmlns:a16="http://schemas.microsoft.com/office/drawing/2014/main" val="1784488126"/>
                    </a:ext>
                  </a:extLst>
                </a:gridCol>
                <a:gridCol w="1239910">
                  <a:extLst>
                    <a:ext uri="{9D8B030D-6E8A-4147-A177-3AD203B41FA5}">
                      <a16:colId xmlns:a16="http://schemas.microsoft.com/office/drawing/2014/main" val="1478741383"/>
                    </a:ext>
                  </a:extLst>
                </a:gridCol>
                <a:gridCol w="1239910">
                  <a:extLst>
                    <a:ext uri="{9D8B030D-6E8A-4147-A177-3AD203B41FA5}">
                      <a16:colId xmlns:a16="http://schemas.microsoft.com/office/drawing/2014/main" val="447470077"/>
                    </a:ext>
                  </a:extLst>
                </a:gridCol>
                <a:gridCol w="1239910">
                  <a:extLst>
                    <a:ext uri="{9D8B030D-6E8A-4147-A177-3AD203B41FA5}">
                      <a16:colId xmlns:a16="http://schemas.microsoft.com/office/drawing/2014/main" val="1542656772"/>
                    </a:ext>
                  </a:extLst>
                </a:gridCol>
              </a:tblGrid>
              <a:tr h="601339">
                <a:tc>
                  <a:txBody>
                    <a:bodyPr/>
                    <a:lstStyle/>
                    <a:p>
                      <a:pPr algn="ctr"/>
                      <a:endParaRPr lang="en-AE" sz="2200" b="1" cap="none" spc="0">
                        <a:solidFill>
                          <a:schemeClr val="tx1"/>
                        </a:solidFill>
                      </a:endParaRPr>
                    </a:p>
                  </a:txBody>
                  <a:tcPr marL="88308" marR="126155" marT="25231" marB="189232" anchor="b">
                    <a:lnL w="12700" cmpd="sng">
                      <a:noFill/>
                    </a:lnL>
                    <a:lnR w="12700" cmpd="sng">
                      <a:noFill/>
                    </a:lnR>
                    <a:lnT w="9525" cap="flat" cmpd="sng" algn="ctr">
                      <a:noFill/>
                      <a:prstDash val="solid"/>
                    </a:lnT>
                    <a:lnB w="38100" cmpd="sng">
                      <a:noFill/>
                    </a:lnB>
                    <a:noFill/>
                  </a:tcPr>
                </a:tc>
                <a:tc>
                  <a:txBody>
                    <a:bodyPr/>
                    <a:lstStyle/>
                    <a:p>
                      <a:pPr algn="ctr"/>
                      <a:r>
                        <a:rPr lang="en-AE" sz="2200" b="1" cap="none" spc="0">
                          <a:solidFill>
                            <a:schemeClr val="tx1"/>
                          </a:solidFill>
                        </a:rPr>
                        <a:t>PCA</a:t>
                      </a:r>
                    </a:p>
                  </a:txBody>
                  <a:tcPr marL="88308" marR="126155" marT="25231" marB="189232" anchor="b">
                    <a:lnL w="12700" cmpd="sng">
                      <a:noFill/>
                    </a:lnL>
                    <a:lnR w="12700" cmpd="sng">
                      <a:noFill/>
                    </a:lnR>
                    <a:lnT w="9525" cap="flat" cmpd="sng" algn="ctr">
                      <a:noFill/>
                      <a:prstDash val="solid"/>
                    </a:lnT>
                    <a:lnB w="38100" cmpd="sng">
                      <a:noFill/>
                    </a:lnB>
                    <a:noFill/>
                  </a:tcPr>
                </a:tc>
                <a:tc>
                  <a:txBody>
                    <a:bodyPr/>
                    <a:lstStyle/>
                    <a:p>
                      <a:pPr algn="ctr"/>
                      <a:r>
                        <a:rPr lang="en-AE" sz="2200" b="1" cap="none" spc="0">
                          <a:solidFill>
                            <a:schemeClr val="tx1"/>
                          </a:solidFill>
                        </a:rPr>
                        <a:t>k-PCA</a:t>
                      </a:r>
                    </a:p>
                  </a:txBody>
                  <a:tcPr marL="88308" marR="126155" marT="25231" marB="189232" anchor="b">
                    <a:lnL w="12700" cmpd="sng">
                      <a:noFill/>
                    </a:lnL>
                    <a:lnR w="12700" cmpd="sng">
                      <a:noFill/>
                    </a:lnR>
                    <a:lnT w="9525" cap="flat" cmpd="sng" algn="ctr">
                      <a:noFill/>
                      <a:prstDash val="solid"/>
                    </a:lnT>
                    <a:lnB w="38100" cmpd="sng">
                      <a:noFill/>
                    </a:lnB>
                    <a:noFill/>
                  </a:tcPr>
                </a:tc>
                <a:tc>
                  <a:txBody>
                    <a:bodyPr/>
                    <a:lstStyle/>
                    <a:p>
                      <a:pPr algn="ctr"/>
                      <a:r>
                        <a:rPr lang="en-AE" sz="2200" b="1" cap="none" spc="0">
                          <a:solidFill>
                            <a:schemeClr val="tx1"/>
                          </a:solidFill>
                        </a:rPr>
                        <a:t>t-SNE</a:t>
                      </a:r>
                    </a:p>
                  </a:txBody>
                  <a:tcPr marL="88308" marR="126155" marT="25231" marB="189232" anchor="b">
                    <a:lnL w="12700" cmpd="sng">
                      <a:noFill/>
                    </a:lnL>
                    <a:lnR w="12700" cmpd="sng">
                      <a:noFill/>
                    </a:lnR>
                    <a:lnT w="9525" cap="flat" cmpd="sng" algn="ctr">
                      <a:noFill/>
                      <a:prstDash val="solid"/>
                    </a:lnT>
                    <a:lnB w="38100" cmpd="sng">
                      <a:noFill/>
                    </a:lnB>
                    <a:noFill/>
                  </a:tcPr>
                </a:tc>
                <a:tc>
                  <a:txBody>
                    <a:bodyPr/>
                    <a:lstStyle/>
                    <a:p>
                      <a:pPr algn="ctr"/>
                      <a:r>
                        <a:rPr lang="en-AE" sz="2200" b="1" cap="none" spc="0">
                          <a:solidFill>
                            <a:schemeClr val="tx1"/>
                          </a:solidFill>
                        </a:rPr>
                        <a:t>UMAP</a:t>
                      </a:r>
                    </a:p>
                  </a:txBody>
                  <a:tcPr marL="88308" marR="126155" marT="25231" marB="189232"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2314912378"/>
                  </a:ext>
                </a:extLst>
              </a:tr>
              <a:tr h="517236">
                <a:tc>
                  <a:txBody>
                    <a:bodyPr/>
                    <a:lstStyle/>
                    <a:p>
                      <a:pPr algn="ctr"/>
                      <a:r>
                        <a:rPr lang="en-AE" sz="1700" cap="none" spc="0">
                          <a:solidFill>
                            <a:schemeClr val="tx1"/>
                          </a:solidFill>
                        </a:rPr>
                        <a:t>Moons</a:t>
                      </a:r>
                    </a:p>
                  </a:txBody>
                  <a:tcPr marL="88308" marR="126155" marT="25231" marB="189232" anchor="ctr">
                    <a:lnL w="9525" cap="flat" cmpd="sng" algn="ctr">
                      <a:solidFill>
                        <a:schemeClr val="tx1"/>
                      </a:solidFill>
                      <a:prstDash val="solid"/>
                    </a:lnL>
                    <a:lnR w="12700" cmpd="sng">
                      <a:noFill/>
                      <a:prstDash val="solid"/>
                    </a:lnR>
                    <a:lnT w="38100" cmpd="sng">
                      <a:noFill/>
                    </a:lnT>
                    <a:lnB w="9525" cap="flat" cmpd="sng" algn="ctr">
                      <a:noFill/>
                      <a:prstDash val="solid"/>
                    </a:lnB>
                    <a:noFill/>
                  </a:tcPr>
                </a:tc>
                <a:tc>
                  <a:txBody>
                    <a:bodyPr/>
                    <a:lstStyle/>
                    <a:p>
                      <a:pPr algn="ctr"/>
                      <a:r>
                        <a:rPr lang="en-AE" sz="1700" cap="none" spc="0">
                          <a:solidFill>
                            <a:schemeClr val="tx1"/>
                          </a:solidFill>
                        </a:rPr>
                        <a:t>0.473966</a:t>
                      </a:r>
                    </a:p>
                  </a:txBody>
                  <a:tcPr marL="88308" marR="126155" marT="25231" marB="189232" anchor="ctr">
                    <a:lnL w="12700" cmpd="sng">
                      <a:noFill/>
                      <a:prstDash val="solid"/>
                    </a:lnL>
                    <a:lnR w="12700" cmpd="sng">
                      <a:noFill/>
                      <a:prstDash val="solid"/>
                    </a:lnR>
                    <a:lnT w="38100" cmpd="sng">
                      <a:noFill/>
                    </a:lnT>
                    <a:lnB w="9525" cap="flat" cmpd="sng" algn="ctr">
                      <a:noFill/>
                      <a:prstDash val="soli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AE" sz="1700" cap="none" spc="0">
                          <a:solidFill>
                            <a:schemeClr val="tx1"/>
                          </a:solidFill>
                        </a:rPr>
                        <a:t>0.492653</a:t>
                      </a:r>
                    </a:p>
                  </a:txBody>
                  <a:tcPr marL="88308" marR="126155" marT="25231" marB="189232" anchor="ctr">
                    <a:lnL w="12700" cmpd="sng">
                      <a:noFill/>
                      <a:prstDash val="solid"/>
                    </a:lnL>
                    <a:lnR w="12700" cmpd="sng">
                      <a:noFill/>
                      <a:prstDash val="solid"/>
                    </a:lnR>
                    <a:lnT w="38100" cmpd="sng">
                      <a:noFill/>
                    </a:lnT>
                    <a:lnB w="9525" cap="flat" cmpd="sng" algn="ctr">
                      <a:noFill/>
                      <a:prstDash val="solid"/>
                    </a:lnB>
                    <a:noFill/>
                  </a:tcPr>
                </a:tc>
                <a:tc>
                  <a:txBody>
                    <a:bodyPr/>
                    <a:lstStyle/>
                    <a:p>
                      <a:pPr algn="ctr"/>
                      <a:r>
                        <a:rPr lang="en-AE" sz="1700" cap="none" spc="0">
                          <a:solidFill>
                            <a:schemeClr val="tx1"/>
                          </a:solidFill>
                        </a:rPr>
                        <a:t>0.385667</a:t>
                      </a:r>
                    </a:p>
                  </a:txBody>
                  <a:tcPr marL="88308" marR="126155" marT="25231" marB="189232" anchor="ctr">
                    <a:lnL w="12700" cmpd="sng">
                      <a:noFill/>
                      <a:prstDash val="solid"/>
                    </a:lnL>
                    <a:lnR w="12700" cmpd="sng">
                      <a:noFill/>
                      <a:prstDash val="solid"/>
                    </a:lnR>
                    <a:lnT w="38100" cmpd="sng">
                      <a:noFill/>
                    </a:lnT>
                    <a:lnB w="9525" cap="flat" cmpd="sng" algn="ctr">
                      <a:noFill/>
                      <a:prstDash val="solid"/>
                    </a:lnB>
                    <a:noFill/>
                  </a:tcPr>
                </a:tc>
                <a:tc>
                  <a:txBody>
                    <a:bodyPr/>
                    <a:lstStyle/>
                    <a:p>
                      <a:pPr algn="ctr"/>
                      <a:r>
                        <a:rPr lang="en-AE" sz="1700" b="1" u="sng" cap="none" spc="0">
                          <a:solidFill>
                            <a:srgbClr val="FF0000"/>
                          </a:solidFill>
                        </a:rPr>
                        <a:t>0.640706</a:t>
                      </a:r>
                    </a:p>
                  </a:txBody>
                  <a:tcPr marL="88308" marR="126155" marT="25231" marB="189232" anchor="ctr">
                    <a:lnL w="12700" cmpd="sng">
                      <a:noFill/>
                      <a:prstDash val="solid"/>
                    </a:lnL>
                    <a:lnR w="12700" cmpd="sng">
                      <a:noFill/>
                      <a:prstDash val="solid"/>
                    </a:lnR>
                    <a:lnT w="38100" cmpd="sng">
                      <a:noFill/>
                    </a:lnT>
                    <a:lnB w="9525" cap="flat" cmpd="sng" algn="ctr">
                      <a:noFill/>
                      <a:prstDash val="solid"/>
                    </a:lnB>
                    <a:noFill/>
                  </a:tcPr>
                </a:tc>
                <a:extLst>
                  <a:ext uri="{0D108BD9-81ED-4DB2-BD59-A6C34878D82A}">
                    <a16:rowId xmlns:a16="http://schemas.microsoft.com/office/drawing/2014/main" val="1040096663"/>
                  </a:ext>
                </a:extLst>
              </a:tr>
              <a:tr h="517236">
                <a:tc>
                  <a:txBody>
                    <a:bodyPr/>
                    <a:lstStyle/>
                    <a:p>
                      <a:pPr algn="ctr"/>
                      <a:r>
                        <a:rPr lang="en-AE" sz="1700" cap="none" spc="0">
                          <a:solidFill>
                            <a:schemeClr val="tx1"/>
                          </a:solidFill>
                        </a:rPr>
                        <a:t>Iris</a:t>
                      </a:r>
                    </a:p>
                  </a:txBody>
                  <a:tcPr marL="88308" marR="126155" marT="25231" marB="189232" anchor="ctr">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ctr"/>
                      <a:r>
                        <a:rPr lang="en-AE" sz="1700" cap="none" spc="0">
                          <a:solidFill>
                            <a:schemeClr val="tx1"/>
                          </a:solidFill>
                        </a:rPr>
                        <a:t>0.531308</a:t>
                      </a:r>
                      <a:endParaRPr lang="en-AE" sz="1700" b="1" u="sng" cap="none" spc="0">
                        <a:solidFill>
                          <a:schemeClr val="tx1"/>
                        </a:solidFill>
                      </a:endParaRPr>
                    </a:p>
                  </a:txBody>
                  <a:tcPr marL="88308" marR="126155" marT="25231" marB="189232"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ctr"/>
                      <a:r>
                        <a:rPr lang="en-AE" sz="1700" cap="none" spc="0">
                          <a:solidFill>
                            <a:schemeClr val="tx1"/>
                          </a:solidFill>
                        </a:rPr>
                        <a:t>0.689632</a:t>
                      </a:r>
                    </a:p>
                  </a:txBody>
                  <a:tcPr marL="88308" marR="126155" marT="25231" marB="189232"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ctr"/>
                      <a:r>
                        <a:rPr lang="en-AE" sz="1700" cap="none" spc="0">
                          <a:solidFill>
                            <a:schemeClr val="tx1"/>
                          </a:solidFill>
                        </a:rPr>
                        <a:t>0.643288</a:t>
                      </a:r>
                    </a:p>
                  </a:txBody>
                  <a:tcPr marL="88308" marR="126155" marT="25231" marB="189232"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ctr"/>
                      <a:r>
                        <a:rPr lang="en-AE" sz="1700" b="1" u="sng" cap="none" spc="0">
                          <a:solidFill>
                            <a:srgbClr val="FF0000"/>
                          </a:solidFill>
                        </a:rPr>
                        <a:t>0.723877</a:t>
                      </a:r>
                    </a:p>
                  </a:txBody>
                  <a:tcPr marL="88308" marR="126155" marT="25231" marB="189232"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103452242"/>
                  </a:ext>
                </a:extLst>
              </a:tr>
              <a:tr h="517236">
                <a:tc>
                  <a:txBody>
                    <a:bodyPr/>
                    <a:lstStyle/>
                    <a:p>
                      <a:pPr algn="ctr"/>
                      <a:r>
                        <a:rPr lang="en-AE" sz="1700" cap="none" spc="0">
                          <a:solidFill>
                            <a:schemeClr val="tx1"/>
                          </a:solidFill>
                        </a:rPr>
                        <a:t>Wine</a:t>
                      </a:r>
                    </a:p>
                  </a:txBody>
                  <a:tcPr marL="88308" marR="126155" marT="25231" marB="189232" anchor="ctr">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algn="ctr"/>
                      <a:r>
                        <a:rPr lang="en-AE" sz="1700" cap="none" spc="0">
                          <a:solidFill>
                            <a:schemeClr val="tx1"/>
                          </a:solidFill>
                        </a:rPr>
                        <a:t>0.335238</a:t>
                      </a:r>
                    </a:p>
                  </a:txBody>
                  <a:tcPr marL="88308" marR="126155" marT="25231" marB="189232" anchor="ctr">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algn="ctr"/>
                      <a:r>
                        <a:rPr lang="en-AE" sz="1700" b="1" u="sng" cap="none" spc="0">
                          <a:solidFill>
                            <a:srgbClr val="FF0000"/>
                          </a:solidFill>
                        </a:rPr>
                        <a:t>0.994854</a:t>
                      </a:r>
                    </a:p>
                  </a:txBody>
                  <a:tcPr marL="88308" marR="126155" marT="25231" marB="189232" anchor="ctr">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algn="ctr"/>
                      <a:r>
                        <a:rPr lang="en-AE" sz="1700" cap="none" spc="0">
                          <a:solidFill>
                            <a:schemeClr val="tx1"/>
                          </a:solidFill>
                        </a:rPr>
                        <a:t>0.542331</a:t>
                      </a:r>
                      <a:endParaRPr lang="en-AE" sz="1700" b="1" u="sng" cap="none" spc="0">
                        <a:solidFill>
                          <a:schemeClr val="tx1"/>
                        </a:solidFill>
                      </a:endParaRPr>
                    </a:p>
                  </a:txBody>
                  <a:tcPr marL="88308" marR="126155" marT="25231" marB="189232" anchor="ctr">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algn="ctr"/>
                      <a:r>
                        <a:rPr lang="en-AE" sz="1700" cap="none" spc="0">
                          <a:solidFill>
                            <a:schemeClr val="tx1"/>
                          </a:solidFill>
                        </a:rPr>
                        <a:t>0.750638</a:t>
                      </a:r>
                    </a:p>
                  </a:txBody>
                  <a:tcPr marL="88308" marR="126155" marT="25231" marB="189232" anchor="ctr">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533788630"/>
                  </a:ext>
                </a:extLst>
              </a:tr>
              <a:tr h="517236">
                <a:tc>
                  <a:txBody>
                    <a:bodyPr/>
                    <a:lstStyle/>
                    <a:p>
                      <a:pPr algn="ctr"/>
                      <a:r>
                        <a:rPr lang="en-AE" sz="1700" cap="none" spc="0">
                          <a:solidFill>
                            <a:schemeClr val="tx1"/>
                          </a:solidFill>
                        </a:rPr>
                        <a:t>Digits</a:t>
                      </a:r>
                    </a:p>
                  </a:txBody>
                  <a:tcPr marL="88308" marR="126155" marT="25231" marB="189232" anchor="ctr">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ctr"/>
                      <a:r>
                        <a:rPr lang="en-AE" sz="1700" cap="none" spc="0">
                          <a:solidFill>
                            <a:schemeClr val="tx1"/>
                          </a:solidFill>
                        </a:rPr>
                        <a:t>0.383747</a:t>
                      </a:r>
                    </a:p>
                  </a:txBody>
                  <a:tcPr marL="88308" marR="126155" marT="25231" marB="189232"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ctr"/>
                      <a:r>
                        <a:rPr lang="en-AE" sz="1700" b="1" u="sng" cap="none" spc="0">
                          <a:solidFill>
                            <a:srgbClr val="FF0000"/>
                          </a:solidFill>
                        </a:rPr>
                        <a:t>0.997250</a:t>
                      </a:r>
                    </a:p>
                  </a:txBody>
                  <a:tcPr marL="88308" marR="126155" marT="25231" marB="189232"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ctr"/>
                      <a:r>
                        <a:rPr lang="en-AE" sz="1700" cap="none" spc="0">
                          <a:solidFill>
                            <a:schemeClr val="tx1"/>
                          </a:solidFill>
                        </a:rPr>
                        <a:t>0.642731</a:t>
                      </a:r>
                      <a:endParaRPr lang="en-AE" sz="1700" b="1" u="sng" cap="none" spc="0">
                        <a:solidFill>
                          <a:schemeClr val="tx1"/>
                        </a:solidFill>
                      </a:endParaRPr>
                    </a:p>
                  </a:txBody>
                  <a:tcPr marL="88308" marR="126155" marT="25231" marB="189232"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ctr"/>
                      <a:r>
                        <a:rPr lang="en-AE" sz="1700" cap="none" spc="0">
                          <a:solidFill>
                            <a:schemeClr val="tx1"/>
                          </a:solidFill>
                        </a:rPr>
                        <a:t>0.785430</a:t>
                      </a:r>
                    </a:p>
                  </a:txBody>
                  <a:tcPr marL="88308" marR="126155" marT="25231" marB="189232"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473344030"/>
                  </a:ext>
                </a:extLst>
              </a:tr>
              <a:tr h="769546">
                <a:tc>
                  <a:txBody>
                    <a:bodyPr/>
                    <a:lstStyle/>
                    <a:p>
                      <a:pPr algn="ctr"/>
                      <a:r>
                        <a:rPr lang="en-AE" sz="1700" cap="none" spc="0">
                          <a:solidFill>
                            <a:schemeClr val="tx1"/>
                          </a:solidFill>
                        </a:rPr>
                        <a:t>Breast Cancer</a:t>
                      </a:r>
                    </a:p>
                  </a:txBody>
                  <a:tcPr marL="88308" marR="126155" marT="25231" marB="189232" anchor="ctr">
                    <a:lnL w="9525" cap="flat" cmpd="sng" algn="ctr">
                      <a:solidFill>
                        <a:schemeClr val="tx1"/>
                      </a:solidFill>
                      <a:prstDash val="solid"/>
                    </a:lnL>
                    <a:lnR w="12700" cmpd="sng">
                      <a:noFill/>
                      <a:prstDash val="solid"/>
                    </a:lnR>
                    <a:lnT w="12700" cmpd="sng">
                      <a:noFill/>
                      <a:prstDash val="solid"/>
                    </a:lnT>
                    <a:lnB w="12700" cmpd="sng">
                      <a:noFill/>
                      <a:prstDash val="solid"/>
                    </a:lnB>
                    <a:noFill/>
                  </a:tcPr>
                </a:tc>
                <a:tc>
                  <a:txBody>
                    <a:bodyPr/>
                    <a:lstStyle/>
                    <a:p>
                      <a:pPr algn="ctr"/>
                      <a:r>
                        <a:rPr lang="en-AE" sz="1700" cap="none" spc="0">
                          <a:solidFill>
                            <a:schemeClr val="tx1"/>
                          </a:solidFill>
                        </a:rPr>
                        <a:t>0.586582</a:t>
                      </a:r>
                      <a:endParaRPr lang="en-AE" sz="1700" b="1" u="sng" cap="none" spc="0">
                        <a:solidFill>
                          <a:schemeClr val="tx1"/>
                        </a:solidFill>
                      </a:endParaRPr>
                    </a:p>
                  </a:txBody>
                  <a:tcPr marL="88308" marR="126155" marT="25231" marB="1892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AE" sz="1700" b="1" u="sng" cap="none" spc="0">
                          <a:solidFill>
                            <a:srgbClr val="FF0000"/>
                          </a:solidFill>
                        </a:rPr>
                        <a:t>0.993999</a:t>
                      </a:r>
                    </a:p>
                  </a:txBody>
                  <a:tcPr marL="88308" marR="126155" marT="25231" marB="1892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AE" sz="1700" cap="none" spc="0">
                          <a:solidFill>
                            <a:schemeClr val="tx1"/>
                          </a:solidFill>
                        </a:rPr>
                        <a:t>0.545795</a:t>
                      </a:r>
                    </a:p>
                  </a:txBody>
                  <a:tcPr marL="88308" marR="126155" marT="25231" marB="1892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AE" sz="1700" cap="none" spc="0">
                          <a:solidFill>
                            <a:schemeClr val="tx1"/>
                          </a:solidFill>
                        </a:rPr>
                        <a:t>0.584758</a:t>
                      </a:r>
                    </a:p>
                  </a:txBody>
                  <a:tcPr marL="88308" marR="126155" marT="25231" marB="189232"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302721143"/>
                  </a:ext>
                </a:extLst>
              </a:tr>
            </a:tbl>
          </a:graphicData>
        </a:graphic>
      </p:graphicFrame>
    </p:spTree>
    <p:extLst>
      <p:ext uri="{BB962C8B-B14F-4D97-AF65-F5344CB8AC3E}">
        <p14:creationId xmlns:p14="http://schemas.microsoft.com/office/powerpoint/2010/main" val="26750851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a:extLst>
            <a:ext uri="{FF2B5EF4-FFF2-40B4-BE49-F238E27FC236}">
              <a16:creationId xmlns:a16="http://schemas.microsoft.com/office/drawing/2014/main" id="{66273356-AFAE-06C6-74E7-11D75092264A}"/>
            </a:ext>
          </a:extLst>
        </p:cNvPr>
        <p:cNvGrpSpPr/>
        <p:nvPr/>
      </p:nvGrpSpPr>
      <p:grpSpPr>
        <a:xfrm>
          <a:off x="0" y="0"/>
          <a:ext cx="0" cy="0"/>
          <a:chOff x="0" y="0"/>
          <a:chExt cx="0" cy="0"/>
        </a:xfrm>
      </p:grpSpPr>
      <p:pic>
        <p:nvPicPr>
          <p:cNvPr id="7190"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7192" name="Picture 7191">
            <a:extLst>
              <a:ext uri="{FF2B5EF4-FFF2-40B4-BE49-F238E27FC236}">
                <a16:creationId xmlns:a16="http://schemas.microsoft.com/office/drawing/2014/main" id="{E2758CE0-F916-4DCE-88D1-71430BE44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7194" name="Rectangle 7193">
            <a:extLst>
              <a:ext uri="{FF2B5EF4-FFF2-40B4-BE49-F238E27FC236}">
                <a16:creationId xmlns:a16="http://schemas.microsoft.com/office/drawing/2014/main" id="{7E2BA2D5-46A3-46C0-98C9-A072D543B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96" name="Picture 7195">
            <a:extLst>
              <a:ext uri="{FF2B5EF4-FFF2-40B4-BE49-F238E27FC236}">
                <a16:creationId xmlns:a16="http://schemas.microsoft.com/office/drawing/2014/main" id="{3573895B-DA42-4260-AE1E-182BA41232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D914016-6812-7947-A38C-644F283886AD}"/>
              </a:ext>
            </a:extLst>
          </p:cNvPr>
          <p:cNvSpPr>
            <a:spLocks noGrp="1"/>
          </p:cNvSpPr>
          <p:nvPr>
            <p:ph type="title"/>
          </p:nvPr>
        </p:nvSpPr>
        <p:spPr>
          <a:xfrm>
            <a:off x="7570382" y="957486"/>
            <a:ext cx="3707844" cy="3131913"/>
          </a:xfrm>
        </p:spPr>
        <p:txBody>
          <a:bodyPr vert="horz" lIns="91440" tIns="45720" rIns="91440" bIns="45720" rtlCol="0" anchor="b">
            <a:normAutofit/>
          </a:bodyPr>
          <a:lstStyle/>
          <a:p>
            <a:r>
              <a:rPr lang="en-US" sz="4800"/>
              <a:t>ARI Results (2/2)</a:t>
            </a:r>
          </a:p>
        </p:txBody>
      </p:sp>
      <p:graphicFrame>
        <p:nvGraphicFramePr>
          <p:cNvPr id="3" name="Table 2">
            <a:extLst>
              <a:ext uri="{FF2B5EF4-FFF2-40B4-BE49-F238E27FC236}">
                <a16:creationId xmlns:a16="http://schemas.microsoft.com/office/drawing/2014/main" id="{8627727A-8D1C-C23E-46EE-48C67AA08928}"/>
              </a:ext>
            </a:extLst>
          </p:cNvPr>
          <p:cNvGraphicFramePr>
            <a:graphicFrameLocks noGrp="1"/>
          </p:cNvGraphicFramePr>
          <p:nvPr>
            <p:extLst>
              <p:ext uri="{D42A27DB-BD31-4B8C-83A1-F6EECF244321}">
                <p14:modId xmlns:p14="http://schemas.microsoft.com/office/powerpoint/2010/main" val="4223615416"/>
              </p:ext>
            </p:extLst>
          </p:nvPr>
        </p:nvGraphicFramePr>
        <p:xfrm>
          <a:off x="960120" y="1747019"/>
          <a:ext cx="6002434" cy="3361334"/>
        </p:xfrm>
        <a:graphic>
          <a:graphicData uri="http://schemas.openxmlformats.org/drawingml/2006/table">
            <a:tbl>
              <a:tblPr firstRow="1" bandRow="1">
                <a:noFill/>
                <a:tableStyleId>{5C22544A-7EE6-4342-B048-85BDC9FD1C3A}</a:tableStyleId>
              </a:tblPr>
              <a:tblGrid>
                <a:gridCol w="1018998">
                  <a:extLst>
                    <a:ext uri="{9D8B030D-6E8A-4147-A177-3AD203B41FA5}">
                      <a16:colId xmlns:a16="http://schemas.microsoft.com/office/drawing/2014/main" val="2424558201"/>
                    </a:ext>
                  </a:extLst>
                </a:gridCol>
                <a:gridCol w="1211616">
                  <a:extLst>
                    <a:ext uri="{9D8B030D-6E8A-4147-A177-3AD203B41FA5}">
                      <a16:colId xmlns:a16="http://schemas.microsoft.com/office/drawing/2014/main" val="1784488126"/>
                    </a:ext>
                  </a:extLst>
                </a:gridCol>
                <a:gridCol w="1280102">
                  <a:extLst>
                    <a:ext uri="{9D8B030D-6E8A-4147-A177-3AD203B41FA5}">
                      <a16:colId xmlns:a16="http://schemas.microsoft.com/office/drawing/2014/main" val="1478741383"/>
                    </a:ext>
                  </a:extLst>
                </a:gridCol>
                <a:gridCol w="1280102">
                  <a:extLst>
                    <a:ext uri="{9D8B030D-6E8A-4147-A177-3AD203B41FA5}">
                      <a16:colId xmlns:a16="http://schemas.microsoft.com/office/drawing/2014/main" val="447470077"/>
                    </a:ext>
                  </a:extLst>
                </a:gridCol>
                <a:gridCol w="1211616">
                  <a:extLst>
                    <a:ext uri="{9D8B030D-6E8A-4147-A177-3AD203B41FA5}">
                      <a16:colId xmlns:a16="http://schemas.microsoft.com/office/drawing/2014/main" val="1542656772"/>
                    </a:ext>
                  </a:extLst>
                </a:gridCol>
              </a:tblGrid>
              <a:tr h="587617">
                <a:tc>
                  <a:txBody>
                    <a:bodyPr/>
                    <a:lstStyle/>
                    <a:p>
                      <a:pPr algn="ctr"/>
                      <a:endParaRPr lang="en-AE" sz="2200" b="1" cap="none" spc="0">
                        <a:solidFill>
                          <a:schemeClr val="tx1"/>
                        </a:solidFill>
                      </a:endParaRPr>
                    </a:p>
                  </a:txBody>
                  <a:tcPr marL="86293" marR="123276" marT="24655" marB="184914" anchor="b">
                    <a:lnL w="12700" cmpd="sng">
                      <a:noFill/>
                    </a:lnL>
                    <a:lnR w="12700" cmpd="sng">
                      <a:noFill/>
                    </a:lnR>
                    <a:lnT w="9525" cap="flat" cmpd="sng" algn="ctr">
                      <a:noFill/>
                      <a:prstDash val="solid"/>
                    </a:lnT>
                    <a:lnB w="38100" cmpd="sng">
                      <a:noFill/>
                    </a:lnB>
                    <a:noFill/>
                  </a:tcPr>
                </a:tc>
                <a:tc>
                  <a:txBody>
                    <a:bodyPr/>
                    <a:lstStyle/>
                    <a:p>
                      <a:pPr algn="ctr"/>
                      <a:r>
                        <a:rPr lang="en-AE" sz="2200" b="1" cap="none" spc="0">
                          <a:solidFill>
                            <a:schemeClr val="tx1"/>
                          </a:solidFill>
                        </a:rPr>
                        <a:t>PCA</a:t>
                      </a:r>
                    </a:p>
                  </a:txBody>
                  <a:tcPr marL="86293" marR="123276" marT="24655" marB="184914" anchor="b">
                    <a:lnL w="12700" cmpd="sng">
                      <a:noFill/>
                    </a:lnL>
                    <a:lnR w="12700" cmpd="sng">
                      <a:noFill/>
                    </a:lnR>
                    <a:lnT w="9525" cap="flat" cmpd="sng" algn="ctr">
                      <a:noFill/>
                      <a:prstDash val="solid"/>
                    </a:lnT>
                    <a:lnB w="38100" cmpd="sng">
                      <a:noFill/>
                    </a:lnB>
                    <a:noFill/>
                  </a:tcPr>
                </a:tc>
                <a:tc>
                  <a:txBody>
                    <a:bodyPr/>
                    <a:lstStyle/>
                    <a:p>
                      <a:pPr algn="ctr"/>
                      <a:r>
                        <a:rPr lang="en-AE" sz="2200" b="1" cap="none" spc="0">
                          <a:solidFill>
                            <a:schemeClr val="tx1"/>
                          </a:solidFill>
                        </a:rPr>
                        <a:t>k-PCA</a:t>
                      </a:r>
                    </a:p>
                  </a:txBody>
                  <a:tcPr marL="86293" marR="123276" marT="24655" marB="184914" anchor="b">
                    <a:lnL w="12700" cmpd="sng">
                      <a:noFill/>
                    </a:lnL>
                    <a:lnR w="12700" cmpd="sng">
                      <a:noFill/>
                    </a:lnR>
                    <a:lnT w="9525" cap="flat" cmpd="sng" algn="ctr">
                      <a:noFill/>
                      <a:prstDash val="solid"/>
                    </a:lnT>
                    <a:lnB w="38100" cmpd="sng">
                      <a:noFill/>
                    </a:lnB>
                    <a:noFill/>
                  </a:tcPr>
                </a:tc>
                <a:tc>
                  <a:txBody>
                    <a:bodyPr/>
                    <a:lstStyle/>
                    <a:p>
                      <a:pPr algn="ctr"/>
                      <a:r>
                        <a:rPr lang="en-AE" sz="2200" b="1" cap="none" spc="0">
                          <a:solidFill>
                            <a:schemeClr val="tx1"/>
                          </a:solidFill>
                        </a:rPr>
                        <a:t>t-SNE</a:t>
                      </a:r>
                    </a:p>
                  </a:txBody>
                  <a:tcPr marL="86293" marR="123276" marT="24655" marB="184914" anchor="b">
                    <a:lnL w="12700" cmpd="sng">
                      <a:noFill/>
                    </a:lnL>
                    <a:lnR w="12700" cmpd="sng">
                      <a:noFill/>
                    </a:lnR>
                    <a:lnT w="9525" cap="flat" cmpd="sng" algn="ctr">
                      <a:noFill/>
                      <a:prstDash val="solid"/>
                    </a:lnT>
                    <a:lnB w="38100" cmpd="sng">
                      <a:noFill/>
                    </a:lnB>
                    <a:noFill/>
                  </a:tcPr>
                </a:tc>
                <a:tc>
                  <a:txBody>
                    <a:bodyPr/>
                    <a:lstStyle/>
                    <a:p>
                      <a:pPr algn="ctr"/>
                      <a:r>
                        <a:rPr lang="en-AE" sz="2200" b="1" cap="none" spc="0">
                          <a:solidFill>
                            <a:schemeClr val="tx1"/>
                          </a:solidFill>
                        </a:rPr>
                        <a:t>UMAP</a:t>
                      </a:r>
                    </a:p>
                  </a:txBody>
                  <a:tcPr marL="86293" marR="123276" marT="24655" marB="184914"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2314912378"/>
                  </a:ext>
                </a:extLst>
              </a:tr>
              <a:tr h="505433">
                <a:tc>
                  <a:txBody>
                    <a:bodyPr/>
                    <a:lstStyle/>
                    <a:p>
                      <a:pPr algn="ctr"/>
                      <a:r>
                        <a:rPr lang="en-AE" sz="1600" cap="none" spc="0">
                          <a:solidFill>
                            <a:schemeClr val="tx1"/>
                          </a:solidFill>
                        </a:rPr>
                        <a:t>Moons</a:t>
                      </a:r>
                    </a:p>
                  </a:txBody>
                  <a:tcPr marL="86293" marR="123276" marT="24655" marB="184914" anchor="ctr">
                    <a:lnL w="9525" cap="flat" cmpd="sng" algn="ctr">
                      <a:solidFill>
                        <a:schemeClr val="tx1"/>
                      </a:solidFill>
                      <a:prstDash val="solid"/>
                    </a:lnL>
                    <a:lnR w="12700" cmpd="sng">
                      <a:noFill/>
                      <a:prstDash val="solid"/>
                    </a:lnR>
                    <a:lnT w="38100" cmpd="sng">
                      <a:noFill/>
                    </a:lnT>
                    <a:lnB w="9525" cap="flat" cmpd="sng" algn="ctr">
                      <a:noFill/>
                      <a:prstDash val="solid"/>
                    </a:lnB>
                    <a:noFill/>
                  </a:tcPr>
                </a:tc>
                <a:tc>
                  <a:txBody>
                    <a:bodyPr/>
                    <a:lstStyle/>
                    <a:p>
                      <a:pPr algn="ctr"/>
                      <a:r>
                        <a:rPr lang="en-AE" sz="1600" cap="none" spc="0">
                          <a:solidFill>
                            <a:schemeClr val="tx1"/>
                          </a:solidFill>
                        </a:rPr>
                        <a:t>0.466787</a:t>
                      </a:r>
                    </a:p>
                  </a:txBody>
                  <a:tcPr marL="86293" marR="123276" marT="24655" marB="184914" anchor="ctr">
                    <a:lnL w="12700" cmpd="sng">
                      <a:noFill/>
                      <a:prstDash val="solid"/>
                    </a:lnL>
                    <a:lnR w="12700" cmpd="sng">
                      <a:noFill/>
                      <a:prstDash val="solid"/>
                    </a:lnR>
                    <a:lnT w="38100" cmpd="sng">
                      <a:noFill/>
                    </a:lnT>
                    <a:lnB w="9525" cap="flat" cmpd="sng" algn="ctr">
                      <a:noFill/>
                      <a:prstDash val="solid"/>
                    </a:lnB>
                    <a:noFill/>
                  </a:tcPr>
                </a:tc>
                <a:tc>
                  <a:txBody>
                    <a:bodyPr/>
                    <a:lstStyle/>
                    <a:p>
                      <a:pPr algn="ctr"/>
                      <a:r>
                        <a:rPr lang="en-AE" sz="1600" cap="none" spc="0">
                          <a:solidFill>
                            <a:schemeClr val="tx1"/>
                          </a:solidFill>
                        </a:rPr>
                        <a:t>0.445112</a:t>
                      </a:r>
                    </a:p>
                  </a:txBody>
                  <a:tcPr marL="86293" marR="123276" marT="24655" marB="184914" anchor="ctr">
                    <a:lnL w="12700" cmpd="sng">
                      <a:noFill/>
                      <a:prstDash val="solid"/>
                    </a:lnL>
                    <a:lnR w="12700" cmpd="sng">
                      <a:noFill/>
                      <a:prstDash val="solid"/>
                    </a:lnR>
                    <a:lnT w="38100" cmpd="sng">
                      <a:noFill/>
                    </a:lnT>
                    <a:lnB w="9525" cap="flat" cmpd="sng" algn="ctr">
                      <a:noFill/>
                      <a:prstDash val="solid"/>
                    </a:lnB>
                    <a:noFill/>
                  </a:tcPr>
                </a:tc>
                <a:tc>
                  <a:txBody>
                    <a:bodyPr/>
                    <a:lstStyle/>
                    <a:p>
                      <a:pPr algn="ctr"/>
                      <a:r>
                        <a:rPr lang="en-AE" sz="1600" cap="none" spc="0">
                          <a:solidFill>
                            <a:schemeClr val="tx1"/>
                          </a:solidFill>
                        </a:rPr>
                        <a:t>-0.001430</a:t>
                      </a:r>
                    </a:p>
                  </a:txBody>
                  <a:tcPr marL="86293" marR="123276" marT="24655" marB="184914" anchor="ctr">
                    <a:lnL w="12700" cmpd="sng">
                      <a:noFill/>
                      <a:prstDash val="solid"/>
                    </a:lnL>
                    <a:lnR w="12700" cmpd="sng">
                      <a:noFill/>
                      <a:prstDash val="solid"/>
                    </a:lnR>
                    <a:lnT w="38100" cmpd="sng">
                      <a:noFill/>
                    </a:lnT>
                    <a:lnB w="9525" cap="flat" cmpd="sng" algn="ctr">
                      <a:noFill/>
                      <a:prstDash val="solid"/>
                    </a:lnB>
                    <a:noFill/>
                  </a:tcPr>
                </a:tc>
                <a:tc>
                  <a:txBody>
                    <a:bodyPr/>
                    <a:lstStyle/>
                    <a:p>
                      <a:pPr algn="ctr"/>
                      <a:r>
                        <a:rPr lang="en-AE" sz="1600" b="1" u="sng" cap="none" spc="0">
                          <a:solidFill>
                            <a:srgbClr val="FF0000"/>
                          </a:solidFill>
                        </a:rPr>
                        <a:t>1.000000</a:t>
                      </a:r>
                    </a:p>
                  </a:txBody>
                  <a:tcPr marL="86293" marR="123276" marT="24655" marB="184914" anchor="ctr">
                    <a:lnL w="12700" cmpd="sng">
                      <a:noFill/>
                      <a:prstDash val="solid"/>
                    </a:lnL>
                    <a:lnR w="12700" cmpd="sng">
                      <a:noFill/>
                      <a:prstDash val="solid"/>
                    </a:lnR>
                    <a:lnT w="38100" cmpd="sng">
                      <a:noFill/>
                    </a:lnT>
                    <a:lnB w="9525" cap="flat" cmpd="sng" algn="ctr">
                      <a:noFill/>
                      <a:prstDash val="solid"/>
                    </a:lnB>
                    <a:noFill/>
                  </a:tcPr>
                </a:tc>
                <a:extLst>
                  <a:ext uri="{0D108BD9-81ED-4DB2-BD59-A6C34878D82A}">
                    <a16:rowId xmlns:a16="http://schemas.microsoft.com/office/drawing/2014/main" val="1040096663"/>
                  </a:ext>
                </a:extLst>
              </a:tr>
              <a:tr h="505433">
                <a:tc>
                  <a:txBody>
                    <a:bodyPr/>
                    <a:lstStyle/>
                    <a:p>
                      <a:pPr algn="ctr"/>
                      <a:r>
                        <a:rPr lang="en-AE" sz="1600" cap="none" spc="0">
                          <a:solidFill>
                            <a:schemeClr val="tx1"/>
                          </a:solidFill>
                        </a:rPr>
                        <a:t>Iris</a:t>
                      </a:r>
                    </a:p>
                  </a:txBody>
                  <a:tcPr marL="86293" marR="123276" marT="24655" marB="184914" anchor="ctr">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ctr"/>
                      <a:r>
                        <a:rPr lang="en-AE" sz="1600" b="1" u="sng" cap="none" spc="0">
                          <a:solidFill>
                            <a:srgbClr val="FF0000"/>
                          </a:solidFill>
                        </a:rPr>
                        <a:t>0.941045</a:t>
                      </a:r>
                    </a:p>
                  </a:txBody>
                  <a:tcPr marL="86293" marR="123276" marT="24655" marB="184914"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ctr"/>
                      <a:r>
                        <a:rPr lang="en-AE" sz="1600" cap="none" spc="0">
                          <a:solidFill>
                            <a:schemeClr val="tx1"/>
                          </a:solidFill>
                        </a:rPr>
                        <a:t>0.745504</a:t>
                      </a:r>
                    </a:p>
                  </a:txBody>
                  <a:tcPr marL="86293" marR="123276" marT="24655" marB="184914"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ctr"/>
                      <a:r>
                        <a:rPr lang="en-AE" sz="1600" cap="none" spc="0">
                          <a:solidFill>
                            <a:schemeClr val="tx1"/>
                          </a:solidFill>
                        </a:rPr>
                        <a:t>0.903768</a:t>
                      </a:r>
                    </a:p>
                  </a:txBody>
                  <a:tcPr marL="86293" marR="123276" marT="24655" marB="184914"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ctr"/>
                      <a:r>
                        <a:rPr lang="en-AE" sz="1600" cap="none" spc="0">
                          <a:solidFill>
                            <a:schemeClr val="tx1"/>
                          </a:solidFill>
                        </a:rPr>
                        <a:t>0.745504</a:t>
                      </a:r>
                    </a:p>
                  </a:txBody>
                  <a:tcPr marL="86293" marR="123276" marT="24655" marB="184914"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103452242"/>
                  </a:ext>
                </a:extLst>
              </a:tr>
              <a:tr h="505433">
                <a:tc>
                  <a:txBody>
                    <a:bodyPr/>
                    <a:lstStyle/>
                    <a:p>
                      <a:pPr algn="ctr"/>
                      <a:r>
                        <a:rPr lang="en-AE" sz="1600" cap="none" spc="0">
                          <a:solidFill>
                            <a:schemeClr val="tx1"/>
                          </a:solidFill>
                        </a:rPr>
                        <a:t>Wine</a:t>
                      </a:r>
                    </a:p>
                  </a:txBody>
                  <a:tcPr marL="86293" marR="123276" marT="24655" marB="184914" anchor="ctr">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algn="ctr"/>
                      <a:r>
                        <a:rPr lang="en-AE" sz="1600" cap="none" spc="0">
                          <a:solidFill>
                            <a:schemeClr val="tx1"/>
                          </a:solidFill>
                        </a:rPr>
                        <a:t>0.370488</a:t>
                      </a:r>
                    </a:p>
                  </a:txBody>
                  <a:tcPr marL="86293" marR="123276" marT="24655" marB="184914" anchor="ctr">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algn="ctr"/>
                      <a:r>
                        <a:rPr lang="en-AE" sz="1600" cap="none" spc="0">
                          <a:solidFill>
                            <a:schemeClr val="tx1"/>
                          </a:solidFill>
                        </a:rPr>
                        <a:t>0.001289</a:t>
                      </a:r>
                    </a:p>
                  </a:txBody>
                  <a:tcPr marL="86293" marR="123276" marT="24655" marB="184914" anchor="ctr">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algn="ctr"/>
                      <a:r>
                        <a:rPr lang="en-AE" sz="1600" b="1" u="sng" cap="none" spc="0">
                          <a:solidFill>
                            <a:srgbClr val="FF0000"/>
                          </a:solidFill>
                        </a:rPr>
                        <a:t>0.400969</a:t>
                      </a:r>
                    </a:p>
                  </a:txBody>
                  <a:tcPr marL="86293" marR="123276" marT="24655" marB="184914" anchor="ctr">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algn="ctr"/>
                      <a:r>
                        <a:rPr lang="en-AE" sz="1600" cap="none" spc="0">
                          <a:solidFill>
                            <a:schemeClr val="tx1"/>
                          </a:solidFill>
                        </a:rPr>
                        <a:t>0.400727</a:t>
                      </a:r>
                    </a:p>
                  </a:txBody>
                  <a:tcPr marL="86293" marR="123276" marT="24655" marB="184914" anchor="ctr">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533788630"/>
                  </a:ext>
                </a:extLst>
              </a:tr>
              <a:tr h="505433">
                <a:tc>
                  <a:txBody>
                    <a:bodyPr/>
                    <a:lstStyle/>
                    <a:p>
                      <a:pPr algn="ctr"/>
                      <a:r>
                        <a:rPr lang="en-AE" sz="1600" cap="none" spc="0">
                          <a:solidFill>
                            <a:schemeClr val="tx1"/>
                          </a:solidFill>
                        </a:rPr>
                        <a:t>Digits</a:t>
                      </a:r>
                    </a:p>
                  </a:txBody>
                  <a:tcPr marL="86293" marR="123276" marT="24655" marB="184914" anchor="ctr">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ctr"/>
                      <a:r>
                        <a:rPr lang="en-AE" sz="1600" cap="none" spc="0">
                          <a:solidFill>
                            <a:schemeClr val="tx1"/>
                          </a:solidFill>
                        </a:rPr>
                        <a:t>0.371540</a:t>
                      </a:r>
                    </a:p>
                  </a:txBody>
                  <a:tcPr marL="86293" marR="123276" marT="24655" marB="184914"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ctr"/>
                      <a:r>
                        <a:rPr lang="en-AE" sz="1600" cap="none" spc="0">
                          <a:solidFill>
                            <a:schemeClr val="tx1"/>
                          </a:solidFill>
                        </a:rPr>
                        <a:t>0.000002</a:t>
                      </a:r>
                    </a:p>
                  </a:txBody>
                  <a:tcPr marL="86293" marR="123276" marT="24655" marB="184914"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ctr"/>
                      <a:r>
                        <a:rPr lang="en-AE" sz="1600" b="1" u="sng" cap="none" spc="0">
                          <a:solidFill>
                            <a:srgbClr val="FF0000"/>
                          </a:solidFill>
                        </a:rPr>
                        <a:t>0.897923</a:t>
                      </a:r>
                    </a:p>
                  </a:txBody>
                  <a:tcPr marL="86293" marR="123276" marT="24655" marB="184914"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ctr"/>
                      <a:r>
                        <a:rPr lang="en-AE" sz="1600" cap="none" spc="0">
                          <a:solidFill>
                            <a:schemeClr val="tx1"/>
                          </a:solidFill>
                        </a:rPr>
                        <a:t>0.22497</a:t>
                      </a:r>
                    </a:p>
                  </a:txBody>
                  <a:tcPr marL="86293" marR="123276" marT="24655" marB="184914"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473344030"/>
                  </a:ext>
                </a:extLst>
              </a:tr>
              <a:tr h="751985">
                <a:tc>
                  <a:txBody>
                    <a:bodyPr/>
                    <a:lstStyle/>
                    <a:p>
                      <a:pPr algn="ctr"/>
                      <a:r>
                        <a:rPr lang="en-AE" sz="1600" cap="none" spc="0">
                          <a:solidFill>
                            <a:schemeClr val="tx1"/>
                          </a:solidFill>
                        </a:rPr>
                        <a:t>Breast Cancer</a:t>
                      </a:r>
                    </a:p>
                  </a:txBody>
                  <a:tcPr marL="86293" marR="123276" marT="24655" marB="184914" anchor="ctr">
                    <a:lnL w="9525" cap="flat" cmpd="sng" algn="ctr">
                      <a:solidFill>
                        <a:schemeClr val="tx1"/>
                      </a:solidFill>
                      <a:prstDash val="solid"/>
                    </a:lnL>
                    <a:lnR w="12700" cmpd="sng">
                      <a:noFill/>
                      <a:prstDash val="solid"/>
                    </a:lnR>
                    <a:lnT w="12700" cmpd="sng">
                      <a:noFill/>
                      <a:prstDash val="solid"/>
                    </a:lnT>
                    <a:lnB w="12700" cmpd="sng">
                      <a:noFill/>
                      <a:prstDash val="solid"/>
                    </a:lnB>
                    <a:noFill/>
                  </a:tcPr>
                </a:tc>
                <a:tc>
                  <a:txBody>
                    <a:bodyPr/>
                    <a:lstStyle/>
                    <a:p>
                      <a:pPr algn="ctr"/>
                      <a:r>
                        <a:rPr lang="en-AE" sz="1600" b="1" u="sng" cap="none" spc="0">
                          <a:solidFill>
                            <a:srgbClr val="FF0000"/>
                          </a:solidFill>
                        </a:rPr>
                        <a:t>0.748459</a:t>
                      </a:r>
                    </a:p>
                  </a:txBody>
                  <a:tcPr marL="86293" marR="123276" marT="24655" marB="184914"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AE" sz="1600" cap="none" spc="0">
                          <a:solidFill>
                            <a:schemeClr val="tx1"/>
                          </a:solidFill>
                        </a:rPr>
                        <a:t>-0.002828</a:t>
                      </a:r>
                    </a:p>
                  </a:txBody>
                  <a:tcPr marL="86293" marR="123276" marT="24655" marB="184914"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AE" sz="1600" cap="none" spc="0">
                          <a:solidFill>
                            <a:schemeClr val="tx1"/>
                          </a:solidFill>
                        </a:rPr>
                        <a:t>0.324307</a:t>
                      </a:r>
                    </a:p>
                  </a:txBody>
                  <a:tcPr marL="86293" marR="123276" marT="24655" marB="184914"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AE" sz="1600" cap="none" spc="0">
                          <a:solidFill>
                            <a:schemeClr val="tx1"/>
                          </a:solidFill>
                        </a:rPr>
                        <a:t>0.405858</a:t>
                      </a:r>
                    </a:p>
                  </a:txBody>
                  <a:tcPr marL="86293" marR="123276" marT="24655" marB="184914"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302721143"/>
                  </a:ext>
                </a:extLst>
              </a:tr>
            </a:tbl>
          </a:graphicData>
        </a:graphic>
      </p:graphicFrame>
    </p:spTree>
    <p:extLst>
      <p:ext uri="{BB962C8B-B14F-4D97-AF65-F5344CB8AC3E}">
        <p14:creationId xmlns:p14="http://schemas.microsoft.com/office/powerpoint/2010/main" val="31067745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7442B-F9F1-28CF-703B-C5A8C6C8A653}"/>
              </a:ext>
            </a:extLst>
          </p:cNvPr>
          <p:cNvSpPr>
            <a:spLocks noGrp="1"/>
          </p:cNvSpPr>
          <p:nvPr>
            <p:ph type="title"/>
          </p:nvPr>
        </p:nvSpPr>
        <p:spPr>
          <a:xfrm>
            <a:off x="913775" y="618517"/>
            <a:ext cx="10364451" cy="1596177"/>
          </a:xfrm>
        </p:spPr>
        <p:txBody>
          <a:bodyPr>
            <a:normAutofit/>
          </a:bodyPr>
          <a:lstStyle/>
          <a:p>
            <a:r>
              <a:rPr lang="en-AE" dirty="0"/>
              <a:t>Conclusion</a:t>
            </a:r>
          </a:p>
        </p:txBody>
      </p:sp>
      <p:graphicFrame>
        <p:nvGraphicFramePr>
          <p:cNvPr id="4" name="Content Placeholder 3">
            <a:extLst>
              <a:ext uri="{FF2B5EF4-FFF2-40B4-BE49-F238E27FC236}">
                <a16:creationId xmlns:a16="http://schemas.microsoft.com/office/drawing/2014/main" id="{FC384C39-400B-648D-578B-FBF9D157CA35}"/>
              </a:ext>
            </a:extLst>
          </p:cNvPr>
          <p:cNvGraphicFramePr>
            <a:graphicFrameLocks noGrp="1"/>
          </p:cNvGraphicFramePr>
          <p:nvPr>
            <p:ph idx="1"/>
            <p:extLst>
              <p:ext uri="{D42A27DB-BD31-4B8C-83A1-F6EECF244321}">
                <p14:modId xmlns:p14="http://schemas.microsoft.com/office/powerpoint/2010/main" val="712567386"/>
              </p:ext>
            </p:extLst>
          </p:nvPr>
        </p:nvGraphicFramePr>
        <p:xfrm>
          <a:off x="914399" y="2532475"/>
          <a:ext cx="10994571" cy="38900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541758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08B58CE-A486-4D86-A04C-CEBEC0C6E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2">
            <a:extLst>
              <a:ext uri="{FF2B5EF4-FFF2-40B4-BE49-F238E27FC236}">
                <a16:creationId xmlns:a16="http://schemas.microsoft.com/office/drawing/2014/main" id="{7EF397AE-0609-4FFB-A98F-ECD05F0EF2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n example of a molecular structure">
            <a:extLst>
              <a:ext uri="{FF2B5EF4-FFF2-40B4-BE49-F238E27FC236}">
                <a16:creationId xmlns:a16="http://schemas.microsoft.com/office/drawing/2014/main" id="{0A71B78A-7A62-B266-4B40-12F59470174C}"/>
              </a:ext>
            </a:extLst>
          </p:cNvPr>
          <p:cNvPicPr>
            <a:picLocks noChangeAspect="1"/>
          </p:cNvPicPr>
          <p:nvPr/>
        </p:nvPicPr>
        <p:blipFill>
          <a:blip r:embed="rId4">
            <a:duotone>
              <a:schemeClr val="bg2">
                <a:shade val="45000"/>
                <a:satMod val="135000"/>
              </a:schemeClr>
              <a:prstClr val="white"/>
            </a:duotone>
            <a:alphaModFix amt="25000"/>
          </a:blip>
          <a:srcRect t="2811" b="15370"/>
          <a:stretch/>
        </p:blipFill>
        <p:spPr>
          <a:xfrm>
            <a:off x="20" y="10"/>
            <a:ext cx="12191980" cy="6857990"/>
          </a:xfrm>
          <a:prstGeom prst="rect">
            <a:avLst/>
          </a:prstGeom>
        </p:spPr>
      </p:pic>
      <p:pic>
        <p:nvPicPr>
          <p:cNvPr id="22" name="Picture 21">
            <a:extLst>
              <a:ext uri="{FF2B5EF4-FFF2-40B4-BE49-F238E27FC236}">
                <a16:creationId xmlns:a16="http://schemas.microsoft.com/office/drawing/2014/main" id="{FF0509A6-53B5-44A9-B59C-1D9C4DD3C2A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306EFF6-5CC5-27FE-4837-A4DDB577484C}"/>
              </a:ext>
            </a:extLst>
          </p:cNvPr>
          <p:cNvSpPr>
            <a:spLocks noGrp="1"/>
          </p:cNvSpPr>
          <p:nvPr>
            <p:ph type="title"/>
          </p:nvPr>
        </p:nvSpPr>
        <p:spPr>
          <a:xfrm>
            <a:off x="913775" y="618517"/>
            <a:ext cx="10364451" cy="1596177"/>
          </a:xfrm>
        </p:spPr>
        <p:txBody>
          <a:bodyPr>
            <a:normAutofit/>
          </a:bodyPr>
          <a:lstStyle/>
          <a:p>
            <a:r>
              <a:rPr lang="en-AE" dirty="0"/>
              <a:t>References</a:t>
            </a:r>
          </a:p>
        </p:txBody>
      </p:sp>
      <p:sp>
        <p:nvSpPr>
          <p:cNvPr id="3" name="Content Placeholder 2">
            <a:extLst>
              <a:ext uri="{FF2B5EF4-FFF2-40B4-BE49-F238E27FC236}">
                <a16:creationId xmlns:a16="http://schemas.microsoft.com/office/drawing/2014/main" id="{12DA64F6-1E48-9001-DF1F-B682988FBB70}"/>
              </a:ext>
            </a:extLst>
          </p:cNvPr>
          <p:cNvSpPr>
            <a:spLocks noGrp="1"/>
          </p:cNvSpPr>
          <p:nvPr>
            <p:ph idx="1"/>
          </p:nvPr>
        </p:nvSpPr>
        <p:spPr>
          <a:xfrm>
            <a:off x="913773" y="1806498"/>
            <a:ext cx="10364451" cy="4650058"/>
          </a:xfrm>
        </p:spPr>
        <p:txBody>
          <a:bodyPr>
            <a:normAutofit lnSpcReduction="10000"/>
          </a:bodyPr>
          <a:lstStyle/>
          <a:p>
            <a:pPr marL="457200" indent="-457200">
              <a:lnSpc>
                <a:spcPct val="110000"/>
              </a:lnSpc>
              <a:buFont typeface="+mj-lt"/>
              <a:buAutoNum type="arabicPeriod"/>
            </a:pPr>
            <a:r>
              <a:rPr lang="en-US" sz="1100" dirty="0"/>
              <a:t>Sun, Y., </a:t>
            </a:r>
            <a:r>
              <a:rPr lang="en-US" sz="1100" dirty="0" err="1"/>
              <a:t>Helmholz</a:t>
            </a:r>
            <a:r>
              <a:rPr lang="en-US" sz="1100" dirty="0"/>
              <a:t>, H., &amp; </a:t>
            </a:r>
            <a:r>
              <a:rPr lang="en-US" sz="1100" dirty="0" err="1"/>
              <a:t>Willumeit-Römer</a:t>
            </a:r>
            <a:r>
              <a:rPr lang="en-US" sz="1100" dirty="0"/>
              <a:t>, R. (2024). Systemic modulation of skeletal mineralization by magnesium implant promoting fracture healing: Radiological exploration enhanced with PCA-based machine learning in a rat femoral model. Journal of Magnesium and Alloys, 12(3), 1009-1020.</a:t>
            </a:r>
          </a:p>
          <a:p>
            <a:pPr marL="457200" indent="-457200">
              <a:lnSpc>
                <a:spcPct val="110000"/>
              </a:lnSpc>
              <a:buFont typeface="+mj-lt"/>
              <a:buAutoNum type="arabicPeriod"/>
            </a:pPr>
            <a:r>
              <a:rPr lang="en-US" sz="1100" dirty="0">
                <a:hlinkClick r:id="rId6"/>
              </a:rPr>
              <a:t>https://encord.com/blog/dimentionality-reduction-techniques-machine-learning/</a:t>
            </a:r>
            <a:r>
              <a:rPr lang="en-US" sz="1100" dirty="0"/>
              <a:t> </a:t>
            </a:r>
          </a:p>
          <a:p>
            <a:pPr marL="457200" indent="-457200">
              <a:lnSpc>
                <a:spcPct val="110000"/>
              </a:lnSpc>
              <a:buFont typeface="+mj-lt"/>
              <a:buAutoNum type="arabicPeriod"/>
            </a:pPr>
            <a:r>
              <a:rPr lang="en-US" sz="1100" dirty="0">
                <a:hlinkClick r:id="rId7"/>
              </a:rPr>
              <a:t>https://medium.com/@conniezhou678/unveiling-dimensionality-reduction-a-comparative-analysis-of-9-methods-part-10-8594f8cd4336</a:t>
            </a:r>
            <a:r>
              <a:rPr lang="en-US" sz="1100" dirty="0"/>
              <a:t> </a:t>
            </a:r>
          </a:p>
          <a:p>
            <a:pPr marL="457200" indent="-457200">
              <a:lnSpc>
                <a:spcPct val="110000"/>
              </a:lnSpc>
              <a:buFont typeface="+mj-lt"/>
              <a:buAutoNum type="arabicPeriod"/>
            </a:pPr>
            <a:r>
              <a:rPr lang="en-US" sz="1100" dirty="0" err="1"/>
              <a:t>Tonin</a:t>
            </a:r>
            <a:r>
              <a:rPr lang="en-US" sz="1100" dirty="0"/>
              <a:t>, F., Tao, Q., Patrinos, P., &amp; </a:t>
            </a:r>
            <a:r>
              <a:rPr lang="en-US" sz="1100" dirty="0" err="1"/>
              <a:t>Suykens</a:t>
            </a:r>
            <a:r>
              <a:rPr lang="en-US" sz="1100" dirty="0"/>
              <a:t>, J. A. (2024). Deep Kernel Principal Component Analysis for multi-level feature learning. Neural Networks, 170, 578-595.</a:t>
            </a:r>
          </a:p>
          <a:p>
            <a:pPr marL="457200" indent="-457200">
              <a:lnSpc>
                <a:spcPct val="110000"/>
              </a:lnSpc>
              <a:buFont typeface="+mj-lt"/>
              <a:buAutoNum type="arabicPeriod"/>
            </a:pPr>
            <a:r>
              <a:rPr lang="en-US" sz="1100" dirty="0"/>
              <a:t>Vikas, B., </a:t>
            </a:r>
            <a:r>
              <a:rPr lang="en-US" sz="1100" dirty="0" err="1"/>
              <a:t>Makkapati</a:t>
            </a:r>
            <a:r>
              <a:rPr lang="en-US" sz="1100" dirty="0"/>
              <a:t>, S. S., </a:t>
            </a:r>
            <a:r>
              <a:rPr lang="en-US" sz="1100" dirty="0" err="1"/>
              <a:t>Bogireddy</a:t>
            </a:r>
            <a:r>
              <a:rPr lang="en-US" sz="1100" dirty="0"/>
              <a:t>, S. R., Balamurugan, K. S., &amp; Deepa, M. (2024, October). Advancements in lung cancer diagnosis: A comprehensive study on the role of PCA, LDA, and t-SNE in deep learning frameworks. In 2024 Asian Conference on Communication and Networks (</a:t>
            </a:r>
            <a:r>
              <a:rPr lang="en-US" sz="1100" dirty="0" err="1"/>
              <a:t>ASIANComNet</a:t>
            </a:r>
            <a:r>
              <a:rPr lang="en-US" sz="1100" dirty="0"/>
              <a:t>) (pp. 1-7). IEEE.</a:t>
            </a:r>
          </a:p>
          <a:p>
            <a:pPr marL="457200" indent="-457200">
              <a:lnSpc>
                <a:spcPct val="110000"/>
              </a:lnSpc>
              <a:buFont typeface="+mj-lt"/>
              <a:buAutoNum type="arabicPeriod"/>
            </a:pPr>
            <a:r>
              <a:rPr lang="en-US" sz="1100" dirty="0" err="1"/>
              <a:t>Taghizadeh-Mehrjardi</a:t>
            </a:r>
            <a:r>
              <a:rPr lang="en-US" sz="1100" dirty="0"/>
              <a:t>, R., </a:t>
            </a:r>
            <a:r>
              <a:rPr lang="en-US" sz="1100" dirty="0" err="1"/>
              <a:t>Nabiollahi</a:t>
            </a:r>
            <a:r>
              <a:rPr lang="en-US" sz="1100" dirty="0"/>
              <a:t>, K., </a:t>
            </a:r>
            <a:r>
              <a:rPr lang="en-US" sz="1100" dirty="0" err="1"/>
              <a:t>Kebonye</a:t>
            </a:r>
            <a:r>
              <a:rPr lang="en-US" sz="1100" dirty="0"/>
              <a:t>, N. M., </a:t>
            </a:r>
            <a:r>
              <a:rPr lang="en-US" sz="1100" dirty="0" err="1"/>
              <a:t>Kakhani</a:t>
            </a:r>
            <a:r>
              <a:rPr lang="en-US" sz="1100" dirty="0"/>
              <a:t>, N., </a:t>
            </a:r>
            <a:r>
              <a:rPr lang="en-US" sz="1100" dirty="0" err="1"/>
              <a:t>Ghebleh-Goydaragh</a:t>
            </a:r>
            <a:r>
              <a:rPr lang="en-US" sz="1100" dirty="0"/>
              <a:t>, M., Heung, B., ... &amp; Scholten, T. (2024). High-performance soil class delineation via UMAP coupled with machine learning in Kurdistan Province, Iran. </a:t>
            </a:r>
            <a:r>
              <a:rPr lang="en-US" sz="1100" dirty="0" err="1"/>
              <a:t>Geoderma</a:t>
            </a:r>
            <a:r>
              <a:rPr lang="en-US" sz="1100" dirty="0"/>
              <a:t> Regional, 36, e00754.</a:t>
            </a:r>
          </a:p>
          <a:p>
            <a:pPr marL="457200" indent="-457200">
              <a:lnSpc>
                <a:spcPct val="110000"/>
              </a:lnSpc>
              <a:buFont typeface="+mj-lt"/>
              <a:buAutoNum type="arabicPeriod"/>
            </a:pPr>
            <a:r>
              <a:rPr lang="en-US" sz="1100" dirty="0"/>
              <a:t>Nanga, S., Bawah, A. T., </a:t>
            </a:r>
            <a:r>
              <a:rPr lang="en-US" sz="1100" dirty="0" err="1"/>
              <a:t>Acquaye</a:t>
            </a:r>
            <a:r>
              <a:rPr lang="en-US" sz="1100" dirty="0"/>
              <a:t>, B. A., Billa, M.-I., </a:t>
            </a:r>
            <a:r>
              <a:rPr lang="en-US" sz="1100" dirty="0" err="1"/>
              <a:t>Baeta</a:t>
            </a:r>
            <a:r>
              <a:rPr lang="en-US" sz="1100" dirty="0"/>
              <a:t>, F. D., </a:t>
            </a:r>
            <a:r>
              <a:rPr lang="en-US" sz="1100" dirty="0" err="1"/>
              <a:t>Odai</a:t>
            </a:r>
            <a:r>
              <a:rPr lang="en-US" sz="1100" dirty="0"/>
              <a:t>, N. A., Obeng, S. K., &amp; Nsiah, A. D. (2021). Review of dimension reduction methods. Journal of Data Analysis and Information Processing, 9(3), 189–231. </a:t>
            </a:r>
            <a:r>
              <a:rPr lang="en-US" sz="1100" dirty="0">
                <a:hlinkClick r:id="rId8"/>
              </a:rPr>
              <a:t>https://doi.org/10.4236/jdaip.2021.93013</a:t>
            </a:r>
            <a:endParaRPr lang="en-AE" sz="1100"/>
          </a:p>
          <a:p>
            <a:pPr marL="457200" indent="-457200">
              <a:lnSpc>
                <a:spcPct val="110000"/>
              </a:lnSpc>
              <a:buFont typeface="+mj-lt"/>
              <a:buAutoNum type="arabicPeriod"/>
            </a:pPr>
            <a:r>
              <a:rPr lang="en-US" sz="1100" dirty="0"/>
              <a:t>Ahmad, N., &amp; Nassif, A. B. (2022). Dimensionality reduction: Challenges and solutions. In ITM Web of Conferences (Vol. 43, p. 01017). EDP Sciences.</a:t>
            </a:r>
          </a:p>
          <a:p>
            <a:pPr marL="457200" indent="-457200">
              <a:lnSpc>
                <a:spcPct val="110000"/>
              </a:lnSpc>
              <a:buFont typeface="+mj-lt"/>
              <a:buAutoNum type="arabicPeriod"/>
            </a:pPr>
            <a:r>
              <a:rPr lang="en-US" sz="1100" dirty="0"/>
              <a:t>Van Der </a:t>
            </a:r>
            <a:r>
              <a:rPr lang="en-US" sz="1100" dirty="0" err="1"/>
              <a:t>Maaten</a:t>
            </a:r>
            <a:r>
              <a:rPr lang="en-US" sz="1100" dirty="0"/>
              <a:t>, L., Postma, E. O., &amp; Van Den </a:t>
            </a:r>
            <a:r>
              <a:rPr lang="en-US" sz="1100" dirty="0" err="1"/>
              <a:t>Herik</a:t>
            </a:r>
            <a:r>
              <a:rPr lang="en-US" sz="1100" dirty="0"/>
              <a:t>, H. J. (2009). Dimensionality reduction: A comparative review. Journal of machine learning research, 10(66-71), 13.</a:t>
            </a:r>
          </a:p>
          <a:p>
            <a:pPr marL="457200" indent="-457200">
              <a:lnSpc>
                <a:spcPct val="110000"/>
              </a:lnSpc>
              <a:buFont typeface="+mj-lt"/>
              <a:buAutoNum type="arabicPeriod"/>
            </a:pPr>
            <a:r>
              <a:rPr lang="en-US" sz="1100" dirty="0"/>
              <a:t>Palo, H. K., Sahoo, S., &amp; </a:t>
            </a:r>
            <a:r>
              <a:rPr lang="en-US" sz="1100" dirty="0" err="1"/>
              <a:t>Subudhi</a:t>
            </a:r>
            <a:r>
              <a:rPr lang="en-US" sz="1100" dirty="0"/>
              <a:t>, A. K. (2021). Dimensionality reduction techniques: Principles, benefits, and limitations. Data Analytics in Bioinformatics: A Machine Learning Perspective, 77-107.</a:t>
            </a:r>
            <a:r>
              <a:rPr lang="en-AE" sz="1100"/>
              <a:t> </a:t>
            </a:r>
            <a:endParaRPr lang="en-US" sz="1100" dirty="0"/>
          </a:p>
        </p:txBody>
      </p:sp>
    </p:spTree>
    <p:extLst>
      <p:ext uri="{BB962C8B-B14F-4D97-AF65-F5344CB8AC3E}">
        <p14:creationId xmlns:p14="http://schemas.microsoft.com/office/powerpoint/2010/main" val="387372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C3B8C6B-63CA-4384-8059-2036BE520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
            <a:extLst>
              <a:ext uri="{FF2B5EF4-FFF2-40B4-BE49-F238E27FC236}">
                <a16:creationId xmlns:a16="http://schemas.microsoft.com/office/drawing/2014/main" id="{57B0D990-7017-6175-48AA-9EBCD8ADCA64}"/>
              </a:ext>
            </a:extLst>
          </p:cNvPr>
          <p:cNvPicPr>
            <a:picLocks noChangeAspect="1"/>
          </p:cNvPicPr>
          <p:nvPr/>
        </p:nvPicPr>
        <p:blipFill>
          <a:blip r:embed="rId2"/>
          <a:srcRect l="26027" r="37293"/>
          <a:stretch/>
        </p:blipFill>
        <p:spPr>
          <a:xfrm>
            <a:off x="20" y="10"/>
            <a:ext cx="4024741" cy="6857990"/>
          </a:xfrm>
          <a:prstGeom prst="rect">
            <a:avLst/>
          </a:prstGeom>
        </p:spPr>
      </p:pic>
      <p:sp>
        <p:nvSpPr>
          <p:cNvPr id="11" name="Rectangle 10">
            <a:extLst>
              <a:ext uri="{FF2B5EF4-FFF2-40B4-BE49-F238E27FC236}">
                <a16:creationId xmlns:a16="http://schemas.microsoft.com/office/drawing/2014/main" id="{C71B03AA-C0EB-4104-84F8-E1AB8BFBE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47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9C2B723-6C2F-49DE-A429-50BDFD1ADB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306EFF6-5CC5-27FE-4837-A4DDB577484C}"/>
              </a:ext>
            </a:extLst>
          </p:cNvPr>
          <p:cNvSpPr>
            <a:spLocks noGrp="1"/>
          </p:cNvSpPr>
          <p:nvPr>
            <p:ph type="title"/>
          </p:nvPr>
        </p:nvSpPr>
        <p:spPr>
          <a:xfrm>
            <a:off x="4465050" y="618517"/>
            <a:ext cx="6672886" cy="1596177"/>
          </a:xfrm>
        </p:spPr>
        <p:txBody>
          <a:bodyPr>
            <a:normAutofit/>
          </a:bodyPr>
          <a:lstStyle/>
          <a:p>
            <a:r>
              <a:rPr lang="en-AE" dirty="0"/>
              <a:t>Image Sources</a:t>
            </a:r>
          </a:p>
        </p:txBody>
      </p:sp>
      <p:sp>
        <p:nvSpPr>
          <p:cNvPr id="3" name="Content Placeholder 2">
            <a:extLst>
              <a:ext uri="{FF2B5EF4-FFF2-40B4-BE49-F238E27FC236}">
                <a16:creationId xmlns:a16="http://schemas.microsoft.com/office/drawing/2014/main" id="{12DA64F6-1E48-9001-DF1F-B682988FBB70}"/>
              </a:ext>
            </a:extLst>
          </p:cNvPr>
          <p:cNvSpPr>
            <a:spLocks noGrp="1"/>
          </p:cNvSpPr>
          <p:nvPr>
            <p:ph idx="1"/>
          </p:nvPr>
        </p:nvSpPr>
        <p:spPr>
          <a:xfrm>
            <a:off x="4465048" y="2367092"/>
            <a:ext cx="6672887" cy="3424107"/>
          </a:xfrm>
        </p:spPr>
        <p:txBody>
          <a:bodyPr>
            <a:normAutofit/>
          </a:bodyPr>
          <a:lstStyle/>
          <a:p>
            <a:r>
              <a:rPr lang="en-AE" dirty="0"/>
              <a:t>3D to 2D ball Slide 3 (AI Generated): </a:t>
            </a:r>
            <a:r>
              <a:rPr lang="en-US" dirty="0">
                <a:hlinkClick r:id="rId4"/>
              </a:rPr>
              <a:t>https://chatgpt.com/share/6799b692-73cc-8011-80d4-ac772497cb55</a:t>
            </a:r>
            <a:endParaRPr lang="en-US" dirty="0"/>
          </a:p>
          <a:p>
            <a:r>
              <a:rPr lang="en-US" dirty="0"/>
              <a:t>Linear Regression vs PCA Slide 7: </a:t>
            </a:r>
            <a:r>
              <a:rPr lang="en-US" dirty="0">
                <a:hlinkClick r:id="rId5"/>
              </a:rPr>
              <a:t>https://stats.stackexchange.com/questions/13152/how-to-perform-orthogonal-regression-total-least-squares-via-pca</a:t>
            </a:r>
            <a:r>
              <a:rPr lang="en-US" dirty="0"/>
              <a:t> </a:t>
            </a:r>
            <a:endParaRPr lang="en-AE" dirty="0"/>
          </a:p>
        </p:txBody>
      </p:sp>
    </p:spTree>
    <p:extLst>
      <p:ext uri="{BB962C8B-B14F-4D97-AF65-F5344CB8AC3E}">
        <p14:creationId xmlns:p14="http://schemas.microsoft.com/office/powerpoint/2010/main" val="759772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49DFEC-348C-6A31-D9E5-166CEB2B5948}"/>
              </a:ext>
            </a:extLst>
          </p:cNvPr>
          <p:cNvSpPr>
            <a:spLocks noGrp="1"/>
          </p:cNvSpPr>
          <p:nvPr>
            <p:ph type="title"/>
          </p:nvPr>
        </p:nvSpPr>
        <p:spPr/>
        <p:txBody>
          <a:bodyPr/>
          <a:lstStyle/>
          <a:p>
            <a:r>
              <a:rPr lang="en-AE" dirty="0"/>
              <a:t>Introduction To Dimensionality Reduction</a:t>
            </a:r>
          </a:p>
        </p:txBody>
      </p:sp>
      <p:sp>
        <p:nvSpPr>
          <p:cNvPr id="13" name="Text Placeholder 12">
            <a:extLst>
              <a:ext uri="{FF2B5EF4-FFF2-40B4-BE49-F238E27FC236}">
                <a16:creationId xmlns:a16="http://schemas.microsoft.com/office/drawing/2014/main" id="{A1642492-79CD-566C-228D-54C78A5A655A}"/>
              </a:ext>
            </a:extLst>
          </p:cNvPr>
          <p:cNvSpPr>
            <a:spLocks noGrp="1"/>
          </p:cNvSpPr>
          <p:nvPr>
            <p:ph type="body" idx="1"/>
          </p:nvPr>
        </p:nvSpPr>
        <p:spPr>
          <a:xfrm>
            <a:off x="7506629" y="1969475"/>
            <a:ext cx="4522085" cy="576262"/>
          </a:xfrm>
        </p:spPr>
        <p:txBody>
          <a:bodyPr>
            <a:normAutofit fontScale="85000" lnSpcReduction="10000"/>
          </a:bodyPr>
          <a:lstStyle/>
          <a:p>
            <a:r>
              <a:rPr lang="en-US" sz="2000" dirty="0">
                <a:solidFill>
                  <a:schemeClr val="tx1">
                    <a:lumMod val="85000"/>
                    <a:lumOff val="15000"/>
                  </a:schemeClr>
                </a:solidFill>
                <a:latin typeface="+mj-lt"/>
                <a:ea typeface="+mj-ea"/>
                <a:cs typeface="+mj-cs"/>
              </a:rPr>
              <a:t>Dimensionality Reduction: Mapping Complex Data To Simpler Representations</a:t>
            </a:r>
            <a:endParaRPr lang="en-AE" sz="2000" dirty="0">
              <a:solidFill>
                <a:schemeClr val="tx1">
                  <a:lumMod val="85000"/>
                  <a:lumOff val="15000"/>
                </a:schemeClr>
              </a:solidFill>
              <a:latin typeface="+mj-lt"/>
              <a:ea typeface="+mj-ea"/>
              <a:cs typeface="+mj-cs"/>
            </a:endParaRPr>
          </a:p>
        </p:txBody>
      </p:sp>
      <p:graphicFrame>
        <p:nvGraphicFramePr>
          <p:cNvPr id="19" name="Content Placeholder 18">
            <a:extLst>
              <a:ext uri="{FF2B5EF4-FFF2-40B4-BE49-F238E27FC236}">
                <a16:creationId xmlns:a16="http://schemas.microsoft.com/office/drawing/2014/main" id="{335B54C0-4FDA-10A3-BB3A-4CF7B44311E6}"/>
              </a:ext>
            </a:extLst>
          </p:cNvPr>
          <p:cNvGraphicFramePr>
            <a:graphicFrameLocks noGrp="1"/>
          </p:cNvGraphicFramePr>
          <p:nvPr>
            <p:ph sz="half" idx="2"/>
            <p:extLst>
              <p:ext uri="{D42A27DB-BD31-4B8C-83A1-F6EECF244321}">
                <p14:modId xmlns:p14="http://schemas.microsoft.com/office/powerpoint/2010/main" val="3883568681"/>
              </p:ext>
            </p:extLst>
          </p:nvPr>
        </p:nvGraphicFramePr>
        <p:xfrm>
          <a:off x="936171" y="1905000"/>
          <a:ext cx="6379029" cy="47570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7" name="Content Placeholder 8">
            <a:extLst>
              <a:ext uri="{FF2B5EF4-FFF2-40B4-BE49-F238E27FC236}">
                <a16:creationId xmlns:a16="http://schemas.microsoft.com/office/drawing/2014/main" id="{7F24CEA6-0977-F6DE-C74E-359D9B0F6C2C}"/>
              </a:ext>
            </a:extLst>
          </p:cNvPr>
          <p:cNvPicPr>
            <a:picLocks noGrp="1" noChangeAspect="1"/>
          </p:cNvPicPr>
          <p:nvPr>
            <p:ph sz="quarter" idx="4"/>
          </p:nvPr>
        </p:nvPicPr>
        <p:blipFill>
          <a:blip r:embed="rId8"/>
          <a:stretch>
            <a:fillRect/>
          </a:stretch>
        </p:blipFill>
        <p:spPr>
          <a:xfrm>
            <a:off x="8245392" y="2964315"/>
            <a:ext cx="2638425" cy="2638425"/>
          </a:xfrm>
          <a:prstGeom prst="rect">
            <a:avLst/>
          </a:prstGeom>
        </p:spPr>
      </p:pic>
    </p:spTree>
    <p:extLst>
      <p:ext uri="{BB962C8B-B14F-4D97-AF65-F5344CB8AC3E}">
        <p14:creationId xmlns:p14="http://schemas.microsoft.com/office/powerpoint/2010/main" val="2643467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BDBD9D1-92AE-DC02-0C0B-3E5ACEFCCE5A}"/>
              </a:ext>
            </a:extLst>
          </p:cNvPr>
          <p:cNvSpPr>
            <a:spLocks noGrp="1"/>
          </p:cNvSpPr>
          <p:nvPr>
            <p:ph type="title"/>
          </p:nvPr>
        </p:nvSpPr>
        <p:spPr>
          <a:xfrm>
            <a:off x="913775" y="618517"/>
            <a:ext cx="10364451" cy="1596177"/>
          </a:xfrm>
        </p:spPr>
        <p:txBody>
          <a:bodyPr>
            <a:normAutofit/>
          </a:bodyPr>
          <a:lstStyle/>
          <a:p>
            <a:r>
              <a:rPr lang="en-AE" dirty="0"/>
              <a:t>Historical Impact On Dimensionality Reduction</a:t>
            </a:r>
          </a:p>
        </p:txBody>
      </p:sp>
      <p:graphicFrame>
        <p:nvGraphicFramePr>
          <p:cNvPr id="37" name="Content Placeholder 3">
            <a:extLst>
              <a:ext uri="{FF2B5EF4-FFF2-40B4-BE49-F238E27FC236}">
                <a16:creationId xmlns:a16="http://schemas.microsoft.com/office/drawing/2014/main" id="{E05EEBC4-D5EE-653B-9804-39C2E7BB9CDB}"/>
              </a:ext>
            </a:extLst>
          </p:cNvPr>
          <p:cNvGraphicFramePr/>
          <p:nvPr>
            <p:extLst>
              <p:ext uri="{D42A27DB-BD31-4B8C-83A1-F6EECF244321}">
                <p14:modId xmlns:p14="http://schemas.microsoft.com/office/powerpoint/2010/main" val="4052756487"/>
              </p:ext>
            </p:extLst>
          </p:nvPr>
        </p:nvGraphicFramePr>
        <p:xfrm>
          <a:off x="565484" y="2214695"/>
          <a:ext cx="11381874" cy="40247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87692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24" name="Picture 2">
            <a:extLst>
              <a:ext uri="{FF2B5EF4-FFF2-40B4-BE49-F238E27FC236}">
                <a16:creationId xmlns:a16="http://schemas.microsoft.com/office/drawing/2014/main" id="{B1981535-B5AA-4E0C-ACE5-925CC19B20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BF97D060-AA7E-4411-BA62-28BD1EBD55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3" name="Rectangle 22">
            <a:extLst>
              <a:ext uri="{FF2B5EF4-FFF2-40B4-BE49-F238E27FC236}">
                <a16:creationId xmlns:a16="http://schemas.microsoft.com/office/drawing/2014/main" id="{9935250F-9475-4A7C-BD20-F3DD2BCA32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1">
            <a:extLst>
              <a:ext uri="{FF2B5EF4-FFF2-40B4-BE49-F238E27FC236}">
                <a16:creationId xmlns:a16="http://schemas.microsoft.com/office/drawing/2014/main" id="{CCE9F723-9A0F-4D08-A318-9BECBA07D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3" y="321733"/>
            <a:ext cx="11548531" cy="6214534"/>
          </a:xfrm>
          <a:prstGeom prst="roundRect">
            <a:avLst>
              <a:gd name="adj" fmla="val 8642"/>
            </a:avLst>
          </a:prstGeom>
          <a:solidFill>
            <a:srgbClr val="FFFFFF"/>
          </a:solidFill>
          <a:ln>
            <a:noFill/>
          </a:ln>
          <a:scene3d>
            <a:camera prst="orthographicFront"/>
            <a:lightRig rig="threePt" dir="t">
              <a:rot lat="0" lon="0" rev="2700000"/>
            </a:lightRig>
          </a:scene3d>
          <a:sp3d contourW="6350">
            <a:bevelT h="38100"/>
            <a:contourClr>
              <a:srgbClr val="C0C0C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CC751CDD-D58E-46E4-9537-5DD051D62B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aphicFrame>
        <p:nvGraphicFramePr>
          <p:cNvPr id="7" name="Content Placeholder 3">
            <a:extLst>
              <a:ext uri="{FF2B5EF4-FFF2-40B4-BE49-F238E27FC236}">
                <a16:creationId xmlns:a16="http://schemas.microsoft.com/office/drawing/2014/main" id="{3C030760-5607-EDF5-53EB-A4CA1E386B38}"/>
              </a:ext>
            </a:extLst>
          </p:cNvPr>
          <p:cNvGraphicFramePr>
            <a:graphicFrameLocks/>
          </p:cNvGraphicFramePr>
          <p:nvPr>
            <p:extLst>
              <p:ext uri="{D42A27DB-BD31-4B8C-83A1-F6EECF244321}">
                <p14:modId xmlns:p14="http://schemas.microsoft.com/office/powerpoint/2010/main" val="258523717"/>
              </p:ext>
            </p:extLst>
          </p:nvPr>
        </p:nvGraphicFramePr>
        <p:xfrm>
          <a:off x="765715" y="669074"/>
          <a:ext cx="10660566" cy="5514966"/>
        </p:xfrm>
        <a:graphic>
          <a:graphicData uri="http://schemas.openxmlformats.org/drawingml/2006/table">
            <a:tbl>
              <a:tblPr firstRow="1" bandRow="1">
                <a:tableStyleId>{9D7B26C5-4107-4FEC-AEDC-1716B250A1EF}</a:tableStyleId>
              </a:tblPr>
              <a:tblGrid>
                <a:gridCol w="2168130">
                  <a:extLst>
                    <a:ext uri="{9D8B030D-6E8A-4147-A177-3AD203B41FA5}">
                      <a16:colId xmlns:a16="http://schemas.microsoft.com/office/drawing/2014/main" val="304332748"/>
                    </a:ext>
                  </a:extLst>
                </a:gridCol>
                <a:gridCol w="3084552">
                  <a:extLst>
                    <a:ext uri="{9D8B030D-6E8A-4147-A177-3AD203B41FA5}">
                      <a16:colId xmlns:a16="http://schemas.microsoft.com/office/drawing/2014/main" val="3586662092"/>
                    </a:ext>
                  </a:extLst>
                </a:gridCol>
                <a:gridCol w="3454077">
                  <a:extLst>
                    <a:ext uri="{9D8B030D-6E8A-4147-A177-3AD203B41FA5}">
                      <a16:colId xmlns:a16="http://schemas.microsoft.com/office/drawing/2014/main" val="3206164709"/>
                    </a:ext>
                  </a:extLst>
                </a:gridCol>
                <a:gridCol w="1953807">
                  <a:extLst>
                    <a:ext uri="{9D8B030D-6E8A-4147-A177-3AD203B41FA5}">
                      <a16:colId xmlns:a16="http://schemas.microsoft.com/office/drawing/2014/main" val="1501581527"/>
                    </a:ext>
                  </a:extLst>
                </a:gridCol>
              </a:tblGrid>
              <a:tr h="65436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AE" sz="1400" b="1"/>
                        <a:t>Technique (Linearity/Machine Learning Type)</a:t>
                      </a:r>
                    </a:p>
                  </a:txBody>
                  <a:tcPr marL="43814" marR="43814" marT="21907" marB="21907" anchor="ctr"/>
                </a:tc>
                <a:tc>
                  <a:txBody>
                    <a:bodyPr/>
                    <a:lstStyle/>
                    <a:p>
                      <a:pPr algn="ctr"/>
                      <a:r>
                        <a:rPr lang="en-AE" sz="1400" b="1"/>
                        <a:t>Strengths [8,9,10]</a:t>
                      </a:r>
                    </a:p>
                  </a:txBody>
                  <a:tcPr marL="43814" marR="43814" marT="21907" marB="21907" anchor="ctr"/>
                </a:tc>
                <a:tc>
                  <a:txBody>
                    <a:bodyPr/>
                    <a:lstStyle/>
                    <a:p>
                      <a:pPr algn="ctr"/>
                      <a:r>
                        <a:rPr lang="en-AE" sz="1400" b="1"/>
                        <a:t>Limitations [8,9,10]</a:t>
                      </a:r>
                    </a:p>
                  </a:txBody>
                  <a:tcPr marL="43814" marR="43814" marT="21907" marB="21907" anchor="ctr"/>
                </a:tc>
                <a:tc>
                  <a:txBody>
                    <a:bodyPr/>
                    <a:lstStyle/>
                    <a:p>
                      <a:pPr algn="ctr"/>
                      <a:r>
                        <a:rPr lang="en-AE" sz="1400" b="1"/>
                        <a:t>Key Applications [8,9,10]</a:t>
                      </a:r>
                    </a:p>
                  </a:txBody>
                  <a:tcPr marL="43814" marR="43814" marT="21907" marB="21907" anchor="ctr"/>
                </a:tc>
                <a:extLst>
                  <a:ext uri="{0D108BD9-81ED-4DB2-BD59-A6C34878D82A}">
                    <a16:rowId xmlns:a16="http://schemas.microsoft.com/office/drawing/2014/main" val="991622035"/>
                  </a:ext>
                </a:extLst>
              </a:tr>
              <a:tr h="467223">
                <a:tc>
                  <a:txBody>
                    <a:bodyPr/>
                    <a:lstStyle/>
                    <a:p>
                      <a:pPr algn="ctr"/>
                      <a:r>
                        <a:rPr lang="en-AE" sz="1400" b="1" dirty="0">
                          <a:solidFill>
                            <a:srgbClr val="FF0000"/>
                          </a:solidFill>
                        </a:rPr>
                        <a:t>PCA (Linear/Unsupervised) [7]</a:t>
                      </a:r>
                    </a:p>
                  </a:txBody>
                  <a:tcPr marL="43814" marR="43814" marT="21907" marB="21907"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solidFill>
                            <a:srgbClr val="FF0000"/>
                          </a:solidFill>
                        </a:rPr>
                        <a:t>Effective for linearly separable data.</a:t>
                      </a:r>
                    </a:p>
                  </a:txBody>
                  <a:tcPr marL="43814" marR="43814" marT="21907" marB="21907" anchor="ctr"/>
                </a:tc>
                <a:tc>
                  <a:txBody>
                    <a:bodyPr/>
                    <a:lstStyle/>
                    <a:p>
                      <a:pPr algn="ctr"/>
                      <a:r>
                        <a:rPr lang="en-US" sz="1400" dirty="0">
                          <a:solidFill>
                            <a:srgbClr val="FF0000"/>
                          </a:solidFill>
                        </a:rPr>
                        <a:t>It may not capture the complexity of nonlinear relationships.</a:t>
                      </a:r>
                      <a:endParaRPr lang="en-AE" sz="1400" b="0" dirty="0">
                        <a:solidFill>
                          <a:srgbClr val="FF0000"/>
                        </a:solidFill>
                      </a:endParaRPr>
                    </a:p>
                  </a:txBody>
                  <a:tcPr marL="43814" marR="43814" marT="21907" marB="21907" anchor="ctr"/>
                </a:tc>
                <a:tc>
                  <a:txBody>
                    <a:bodyPr/>
                    <a:lstStyle/>
                    <a:p>
                      <a:pPr algn="ctr"/>
                      <a:r>
                        <a:rPr lang="en-AE" sz="1400" b="0" dirty="0">
                          <a:solidFill>
                            <a:srgbClr val="FF0000"/>
                          </a:solidFill>
                        </a:rPr>
                        <a:t>Data preprocessing, noise reduction</a:t>
                      </a:r>
                    </a:p>
                  </a:txBody>
                  <a:tcPr marL="43814" marR="43814" marT="21907" marB="21907" anchor="ctr"/>
                </a:tc>
                <a:extLst>
                  <a:ext uri="{0D108BD9-81ED-4DB2-BD59-A6C34878D82A}">
                    <a16:rowId xmlns:a16="http://schemas.microsoft.com/office/drawing/2014/main" val="634180481"/>
                  </a:ext>
                </a:extLst>
              </a:tr>
              <a:tr h="654364">
                <a:tc>
                  <a:txBody>
                    <a:bodyPr/>
                    <a:lstStyle/>
                    <a:p>
                      <a:pPr algn="ctr"/>
                      <a:r>
                        <a:rPr lang="en-AE" sz="1400" b="1"/>
                        <a:t>LDA (Linear/Supervised) [7]</a:t>
                      </a:r>
                    </a:p>
                  </a:txBody>
                  <a:tcPr marL="43814" marR="43814" marT="21907" marB="21907"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t>Effective in supervised settings with class labels.
</a:t>
                      </a:r>
                    </a:p>
                  </a:txBody>
                  <a:tcPr marL="43814" marR="43814" marT="21907" marB="21907" anchor="ctr"/>
                </a:tc>
                <a:tc>
                  <a:txBody>
                    <a:bodyPr/>
                    <a:lstStyle/>
                    <a:p>
                      <a:pPr algn="ctr"/>
                      <a:r>
                        <a:rPr lang="en-US" sz="1400"/>
                        <a:t>Relies on data distribution assumptions.</a:t>
                      </a:r>
                      <a:endParaRPr lang="en-AE" sz="1400" b="0"/>
                    </a:p>
                  </a:txBody>
                  <a:tcPr marL="43814" marR="43814" marT="21907" marB="21907" anchor="ctr"/>
                </a:tc>
                <a:tc>
                  <a:txBody>
                    <a:bodyPr/>
                    <a:lstStyle/>
                    <a:p>
                      <a:pPr algn="ctr"/>
                      <a:r>
                        <a:rPr lang="en-AE" sz="1400" b="0"/>
                        <a:t>Feature extraction for classification</a:t>
                      </a:r>
                    </a:p>
                  </a:txBody>
                  <a:tcPr marL="43814" marR="43814" marT="21907" marB="21907" anchor="ctr"/>
                </a:tc>
                <a:extLst>
                  <a:ext uri="{0D108BD9-81ED-4DB2-BD59-A6C34878D82A}">
                    <a16:rowId xmlns:a16="http://schemas.microsoft.com/office/drawing/2014/main" val="3784945294"/>
                  </a:ext>
                </a:extLst>
              </a:tr>
              <a:tr h="467223">
                <a:tc>
                  <a:txBody>
                    <a:bodyPr/>
                    <a:lstStyle/>
                    <a:p>
                      <a:pPr algn="ctr"/>
                      <a:r>
                        <a:rPr lang="en-AE" sz="1400" b="1"/>
                        <a:t>MDS (Nonlinear/Unsupervised)</a:t>
                      </a:r>
                    </a:p>
                  </a:txBody>
                  <a:tcPr marL="43814" marR="43814" marT="21907" marB="21907"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t>Handles various data types.</a:t>
                      </a:r>
                    </a:p>
                  </a:txBody>
                  <a:tcPr marL="43814" marR="43814" marT="21907" marB="21907" anchor="ctr"/>
                </a:tc>
                <a:tc>
                  <a:txBody>
                    <a:bodyPr/>
                    <a:lstStyle/>
                    <a:p>
                      <a:pPr algn="ctr"/>
                      <a:r>
                        <a:rPr lang="en-US" sz="1400"/>
                        <a:t>Computationally intensive.</a:t>
                      </a:r>
                      <a:endParaRPr lang="en-AE" sz="1400" b="0"/>
                    </a:p>
                  </a:txBody>
                  <a:tcPr marL="43814" marR="43814" marT="21907" marB="21907" anchor="ctr"/>
                </a:tc>
                <a:tc>
                  <a:txBody>
                    <a:bodyPr/>
                    <a:lstStyle/>
                    <a:p>
                      <a:pPr algn="ctr"/>
                      <a:r>
                        <a:rPr lang="en-AE" sz="1400" b="0"/>
                        <a:t>Psychological data analysis, marketing</a:t>
                      </a:r>
                    </a:p>
                  </a:txBody>
                  <a:tcPr marL="43814" marR="43814" marT="21907" marB="21907" anchor="ctr"/>
                </a:tc>
                <a:extLst>
                  <a:ext uri="{0D108BD9-81ED-4DB2-BD59-A6C34878D82A}">
                    <a16:rowId xmlns:a16="http://schemas.microsoft.com/office/drawing/2014/main" val="4284809316"/>
                  </a:ext>
                </a:extLst>
              </a:tr>
              <a:tr h="654364">
                <a:tc>
                  <a:txBody>
                    <a:bodyPr/>
                    <a:lstStyle/>
                    <a:p>
                      <a:pPr algn="ctr"/>
                      <a:r>
                        <a:rPr lang="en-AE" sz="1400" b="1"/>
                        <a:t>AutoEncoders (Nonlinear/Unsupervised)</a:t>
                      </a:r>
                    </a:p>
                  </a:txBody>
                  <a:tcPr marL="43814" marR="43814" marT="21907" marB="21907"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t>Neural network models excel at complex mappings.
</a:t>
                      </a:r>
                    </a:p>
                  </a:txBody>
                  <a:tcPr marL="43814" marR="43814" marT="21907" marB="21907" anchor="ctr"/>
                </a:tc>
                <a:tc>
                  <a:txBody>
                    <a:bodyPr/>
                    <a:lstStyle/>
                    <a:p>
                      <a:pPr algn="ctr"/>
                      <a:r>
                        <a:rPr lang="en-US" sz="1400"/>
                        <a:t>They require data and tuning and overfitting risk.</a:t>
                      </a:r>
                      <a:endParaRPr lang="en-AE" sz="1400" b="0"/>
                    </a:p>
                  </a:txBody>
                  <a:tcPr marL="43814" marR="43814" marT="21907" marB="21907" anchor="ctr"/>
                </a:tc>
                <a:tc>
                  <a:txBody>
                    <a:bodyPr/>
                    <a:lstStyle/>
                    <a:p>
                      <a:pPr algn="ctr"/>
                      <a:r>
                        <a:rPr lang="en-AE" sz="1400" b="0"/>
                        <a:t>Image denoising, anomaly detection</a:t>
                      </a:r>
                    </a:p>
                  </a:txBody>
                  <a:tcPr marL="43814" marR="43814" marT="21907" marB="21907" anchor="ctr"/>
                </a:tc>
                <a:extLst>
                  <a:ext uri="{0D108BD9-81ED-4DB2-BD59-A6C34878D82A}">
                    <a16:rowId xmlns:a16="http://schemas.microsoft.com/office/drawing/2014/main" val="3994717413"/>
                  </a:ext>
                </a:extLst>
              </a:tr>
              <a:tr h="467223">
                <a:tc>
                  <a:txBody>
                    <a:bodyPr/>
                    <a:lstStyle/>
                    <a:p>
                      <a:pPr algn="ctr"/>
                      <a:r>
                        <a:rPr lang="en-AE" sz="1400" b="1" dirty="0">
                          <a:solidFill>
                            <a:srgbClr val="FF0000"/>
                          </a:solidFill>
                        </a:rPr>
                        <a:t>Kernel PCA (Nonlinear/Unsupervised)</a:t>
                      </a:r>
                    </a:p>
                  </a:txBody>
                  <a:tcPr marL="43814" marR="43814" marT="21907" marB="21907"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solidFill>
                            <a:srgbClr val="FF0000"/>
                          </a:solidFill>
                        </a:rPr>
                        <a:t>Models nonlinear structures from Kernels.</a:t>
                      </a:r>
                    </a:p>
                  </a:txBody>
                  <a:tcPr marL="43814" marR="43814" marT="21907" marB="21907" anchor="ctr"/>
                </a:tc>
                <a:tc>
                  <a:txBody>
                    <a:bodyPr/>
                    <a:lstStyle/>
                    <a:p>
                      <a:pPr algn="ctr"/>
                      <a:r>
                        <a:rPr lang="en-US" sz="1400" dirty="0">
                          <a:solidFill>
                            <a:srgbClr val="FF0000"/>
                          </a:solidFill>
                        </a:rPr>
                        <a:t>Requires increased computational resources.</a:t>
                      </a:r>
                      <a:endParaRPr lang="en-AE" sz="1400" b="0" dirty="0">
                        <a:solidFill>
                          <a:srgbClr val="FF0000"/>
                        </a:solidFill>
                      </a:endParaRPr>
                    </a:p>
                  </a:txBody>
                  <a:tcPr marL="43814" marR="43814" marT="21907" marB="21907" anchor="ctr"/>
                </a:tc>
                <a:tc>
                  <a:txBody>
                    <a:bodyPr/>
                    <a:lstStyle/>
                    <a:p>
                      <a:pPr algn="ctr"/>
                      <a:r>
                        <a:rPr lang="en-AE" sz="1400" b="0" dirty="0">
                          <a:solidFill>
                            <a:srgbClr val="FF0000"/>
                          </a:solidFill>
                        </a:rPr>
                        <a:t>Pattern recognition, image denoising</a:t>
                      </a:r>
                    </a:p>
                  </a:txBody>
                  <a:tcPr marL="43814" marR="43814" marT="21907" marB="21907" anchor="ctr"/>
                </a:tc>
                <a:extLst>
                  <a:ext uri="{0D108BD9-81ED-4DB2-BD59-A6C34878D82A}">
                    <a16:rowId xmlns:a16="http://schemas.microsoft.com/office/drawing/2014/main" val="2429223583"/>
                  </a:ext>
                </a:extLst>
              </a:tr>
              <a:tr h="467223">
                <a:tc>
                  <a:txBody>
                    <a:bodyPr/>
                    <a:lstStyle/>
                    <a:p>
                      <a:pPr algn="ctr"/>
                      <a:r>
                        <a:rPr lang="en-AE" sz="1400" b="1"/>
                        <a:t>Isomap (Nonlinear/Unsupervised)</a:t>
                      </a:r>
                    </a:p>
                  </a:txBody>
                  <a:tcPr marL="43814" marR="43814" marT="21907" marB="21907"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t>Unfolds nonlinear manifolds.
</a:t>
                      </a:r>
                    </a:p>
                  </a:txBody>
                  <a:tcPr marL="43814" marR="43814" marT="21907" marB="21907" anchor="ctr"/>
                </a:tc>
                <a:tc>
                  <a:txBody>
                    <a:bodyPr/>
                    <a:lstStyle/>
                    <a:p>
                      <a:pPr algn="ctr"/>
                      <a:r>
                        <a:rPr lang="en-US" sz="1400"/>
                        <a:t>Struggles with noise and computation.</a:t>
                      </a:r>
                      <a:endParaRPr lang="en-AE" sz="1400" b="0"/>
                    </a:p>
                  </a:txBody>
                  <a:tcPr marL="43814" marR="43814" marT="21907" marB="21907" anchor="ctr"/>
                </a:tc>
                <a:tc>
                  <a:txBody>
                    <a:bodyPr/>
                    <a:lstStyle/>
                    <a:p>
                      <a:pPr algn="ctr"/>
                      <a:r>
                        <a:rPr lang="en-AE" sz="1400" b="0"/>
                        <a:t>Manifold learning, image processing</a:t>
                      </a:r>
                    </a:p>
                  </a:txBody>
                  <a:tcPr marL="43814" marR="43814" marT="21907" marB="21907" anchor="ctr"/>
                </a:tc>
                <a:extLst>
                  <a:ext uri="{0D108BD9-81ED-4DB2-BD59-A6C34878D82A}">
                    <a16:rowId xmlns:a16="http://schemas.microsoft.com/office/drawing/2014/main" val="3260091725"/>
                  </a:ext>
                </a:extLst>
              </a:tr>
              <a:tr h="654364">
                <a:tc>
                  <a:txBody>
                    <a:bodyPr/>
                    <a:lstStyle/>
                    <a:p>
                      <a:pPr algn="ctr"/>
                      <a:r>
                        <a:rPr lang="en-US" sz="1400" b="1" dirty="0">
                          <a:solidFill>
                            <a:srgbClr val="FF0000"/>
                          </a:solidFill>
                        </a:rPr>
                        <a:t>t</a:t>
                      </a:r>
                      <a:r>
                        <a:rPr lang="en-AE" sz="1400" b="1" dirty="0">
                          <a:solidFill>
                            <a:srgbClr val="FF0000"/>
                          </a:solidFill>
                        </a:rPr>
                        <a:t>-SNE (Nonlinear/Unsupervised)</a:t>
                      </a:r>
                    </a:p>
                  </a:txBody>
                  <a:tcPr marL="43814" marR="43814" marT="21907" marB="21907"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solidFill>
                            <a:srgbClr val="FF0000"/>
                          </a:solidFill>
                        </a:rPr>
                        <a:t>Ideal for visualizing clusters in high-dimensional data locally
</a:t>
                      </a:r>
                    </a:p>
                  </a:txBody>
                  <a:tcPr marL="43814" marR="43814" marT="21907" marB="21907" anchor="ctr"/>
                </a:tc>
                <a:tc>
                  <a:txBody>
                    <a:bodyPr/>
                    <a:lstStyle/>
                    <a:p>
                      <a:pPr algn="ctr"/>
                      <a:r>
                        <a:rPr lang="en-US" sz="1400" dirty="0">
                          <a:solidFill>
                            <a:srgbClr val="FF0000"/>
                          </a:solidFill>
                        </a:rPr>
                        <a:t>Can lead to misrepresentation of global structures</a:t>
                      </a:r>
                      <a:endParaRPr lang="en-AE" sz="1400" b="0" dirty="0">
                        <a:solidFill>
                          <a:srgbClr val="FF0000"/>
                        </a:solidFill>
                      </a:endParaRPr>
                    </a:p>
                  </a:txBody>
                  <a:tcPr marL="43814" marR="43814" marT="21907" marB="21907" anchor="ctr"/>
                </a:tc>
                <a:tc>
                  <a:txBody>
                    <a:bodyPr/>
                    <a:lstStyle/>
                    <a:p>
                      <a:pPr algn="ctr"/>
                      <a:r>
                        <a:rPr lang="en-AE" sz="1400" b="0" dirty="0">
                          <a:solidFill>
                            <a:srgbClr val="FF0000"/>
                          </a:solidFill>
                        </a:rPr>
                        <a:t>Data visualization</a:t>
                      </a:r>
                    </a:p>
                  </a:txBody>
                  <a:tcPr marL="43814" marR="43814" marT="21907" marB="21907" anchor="ctr"/>
                </a:tc>
                <a:extLst>
                  <a:ext uri="{0D108BD9-81ED-4DB2-BD59-A6C34878D82A}">
                    <a16:rowId xmlns:a16="http://schemas.microsoft.com/office/drawing/2014/main" val="3772688797"/>
                  </a:ext>
                </a:extLst>
              </a:tr>
              <a:tr h="654364">
                <a:tc>
                  <a:txBody>
                    <a:bodyPr/>
                    <a:lstStyle/>
                    <a:p>
                      <a:pPr algn="ctr"/>
                      <a:r>
                        <a:rPr lang="en-AE" sz="1400" b="1" dirty="0">
                          <a:solidFill>
                            <a:srgbClr val="FF0000"/>
                          </a:solidFill>
                        </a:rPr>
                        <a:t>UMAP (Nonlinear/Unsupervised)</a:t>
                      </a:r>
                    </a:p>
                  </a:txBody>
                  <a:tcPr marL="43814" marR="43814" marT="21907" marB="21907"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solidFill>
                            <a:srgbClr val="FF0000"/>
                          </a:solidFill>
                        </a:rPr>
                        <a:t>Balances between local and global structure preservation with efficient computation.
</a:t>
                      </a:r>
                    </a:p>
                  </a:txBody>
                  <a:tcPr marL="43814" marR="43814" marT="21907" marB="21907"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solidFill>
                            <a:srgbClr val="FF0000"/>
                          </a:solidFill>
                        </a:rPr>
                        <a:t>Results vary with parameter settings, theoretical foundations, and initializations.</a:t>
                      </a:r>
                      <a:endParaRPr lang="en-AE" sz="1400" b="0" dirty="0">
                        <a:solidFill>
                          <a:srgbClr val="FF0000"/>
                        </a:solidFill>
                      </a:endParaRPr>
                    </a:p>
                  </a:txBody>
                  <a:tcPr marL="43814" marR="43814" marT="21907" marB="21907" anchor="ctr"/>
                </a:tc>
                <a:tc>
                  <a:txBody>
                    <a:bodyPr/>
                    <a:lstStyle/>
                    <a:p>
                      <a:pPr algn="ctr"/>
                      <a:r>
                        <a:rPr lang="en-AE" sz="1400" b="0" dirty="0">
                          <a:solidFill>
                            <a:srgbClr val="FF0000"/>
                          </a:solidFill>
                        </a:rPr>
                        <a:t>Clustering, visu</a:t>
                      </a:r>
                      <a:r>
                        <a:rPr lang="en-US" sz="1400" b="0" dirty="0">
                          <a:solidFill>
                            <a:srgbClr val="FF0000"/>
                          </a:solidFill>
                        </a:rPr>
                        <a:t>a</a:t>
                      </a:r>
                      <a:r>
                        <a:rPr lang="en-AE" sz="1400" b="0" dirty="0">
                          <a:solidFill>
                            <a:srgbClr val="FF0000"/>
                          </a:solidFill>
                        </a:rPr>
                        <a:t>lization in large datasets</a:t>
                      </a:r>
                    </a:p>
                  </a:txBody>
                  <a:tcPr marL="43814" marR="43814" marT="21907" marB="21907" anchor="ctr"/>
                </a:tc>
                <a:extLst>
                  <a:ext uri="{0D108BD9-81ED-4DB2-BD59-A6C34878D82A}">
                    <a16:rowId xmlns:a16="http://schemas.microsoft.com/office/drawing/2014/main" val="2062047502"/>
                  </a:ext>
                </a:extLst>
              </a:tr>
            </a:tbl>
          </a:graphicData>
        </a:graphic>
      </p:graphicFrame>
    </p:spTree>
    <p:extLst>
      <p:ext uri="{BB962C8B-B14F-4D97-AF65-F5344CB8AC3E}">
        <p14:creationId xmlns:p14="http://schemas.microsoft.com/office/powerpoint/2010/main" val="2826167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70B9D-7F62-0D7F-FF90-59E61C8C4D2C}"/>
              </a:ext>
            </a:extLst>
          </p:cNvPr>
          <p:cNvSpPr>
            <a:spLocks noGrp="1"/>
          </p:cNvSpPr>
          <p:nvPr>
            <p:ph type="title"/>
          </p:nvPr>
        </p:nvSpPr>
        <p:spPr>
          <a:xfrm>
            <a:off x="912524" y="18063"/>
            <a:ext cx="10364451" cy="1596177"/>
          </a:xfrm>
        </p:spPr>
        <p:txBody>
          <a:bodyPr>
            <a:normAutofit/>
          </a:bodyPr>
          <a:lstStyle/>
          <a:p>
            <a:r>
              <a:rPr lang="en-AE"/>
              <a:t>Key Insights and Applications</a:t>
            </a:r>
            <a:endParaRPr lang="en-JO" dirty="0"/>
          </a:p>
        </p:txBody>
      </p:sp>
      <p:graphicFrame>
        <p:nvGraphicFramePr>
          <p:cNvPr id="5" name="Content Placeholder 2">
            <a:extLst>
              <a:ext uri="{FF2B5EF4-FFF2-40B4-BE49-F238E27FC236}">
                <a16:creationId xmlns:a16="http://schemas.microsoft.com/office/drawing/2014/main" id="{ADC3539A-5459-EA4F-EA48-362FEBDD3048}"/>
              </a:ext>
            </a:extLst>
          </p:cNvPr>
          <p:cNvGraphicFramePr>
            <a:graphicFrameLocks noGrp="1"/>
          </p:cNvGraphicFramePr>
          <p:nvPr>
            <p:ph sz="quarter" idx="13"/>
            <p:extLst>
              <p:ext uri="{D42A27DB-BD31-4B8C-83A1-F6EECF244321}">
                <p14:modId xmlns:p14="http://schemas.microsoft.com/office/powerpoint/2010/main" val="3778121143"/>
              </p:ext>
            </p:extLst>
          </p:nvPr>
        </p:nvGraphicFramePr>
        <p:xfrm>
          <a:off x="915025" y="1614240"/>
          <a:ext cx="10363200" cy="30290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71635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5" name="Picture 4" descr="Chemical formulas are written on paper">
            <a:extLst>
              <a:ext uri="{FF2B5EF4-FFF2-40B4-BE49-F238E27FC236}">
                <a16:creationId xmlns:a16="http://schemas.microsoft.com/office/drawing/2014/main" id="{A7335196-9562-1631-9460-D940AE06D4A1}"/>
              </a:ext>
            </a:extLst>
          </p:cNvPr>
          <p:cNvPicPr>
            <a:picLocks noChangeAspect="1"/>
          </p:cNvPicPr>
          <p:nvPr/>
        </p:nvPicPr>
        <p:blipFill>
          <a:blip r:embed="rId3"/>
          <a:srcRect/>
          <a:stretch/>
        </p:blipFill>
        <p:spPr>
          <a:xfrm>
            <a:off x="20" y="0"/>
            <a:ext cx="12191980" cy="6858000"/>
          </a:xfrm>
          <a:prstGeom prst="rect">
            <a:avLst/>
          </a:prstGeom>
        </p:spPr>
      </p:pic>
      <p:sp>
        <p:nvSpPr>
          <p:cNvPr id="18" name="Rectangle 17">
            <a:extLst>
              <a:ext uri="{FF2B5EF4-FFF2-40B4-BE49-F238E27FC236}">
                <a16:creationId xmlns:a16="http://schemas.microsoft.com/office/drawing/2014/main" id="{23E246C7-AE23-4B78-B596-A021E638F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54"/>
            <a:ext cx="12192000" cy="6858000"/>
          </a:xfrm>
          <a:prstGeom prst="rect">
            <a:avLst/>
          </a:prstGeom>
          <a:gradFill>
            <a:gsLst>
              <a:gs pos="10000">
                <a:schemeClr val="bg1">
                  <a:alpha val="75000"/>
                </a:schemeClr>
              </a:gs>
              <a:gs pos="85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4388652C-EA91-4836-8F81-08E05C74EB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306EFF6-5CC5-27FE-4837-A4DDB577484C}"/>
              </a:ext>
            </a:extLst>
          </p:cNvPr>
          <p:cNvSpPr>
            <a:spLocks noGrp="1"/>
          </p:cNvSpPr>
          <p:nvPr>
            <p:ph type="title"/>
          </p:nvPr>
        </p:nvSpPr>
        <p:spPr>
          <a:xfrm>
            <a:off x="913774" y="245539"/>
            <a:ext cx="10364451" cy="1186220"/>
          </a:xfrm>
        </p:spPr>
        <p:txBody>
          <a:bodyPr>
            <a:normAutofit/>
          </a:bodyPr>
          <a:lstStyle/>
          <a:p>
            <a:r>
              <a:rPr lang="en-AE" dirty="0"/>
              <a:t>P</a:t>
            </a:r>
            <a:r>
              <a:rPr lang="en-US" dirty="0" err="1"/>
              <a:t>rincipal</a:t>
            </a:r>
            <a:r>
              <a:rPr lang="en-US" dirty="0"/>
              <a:t> </a:t>
            </a:r>
            <a:r>
              <a:rPr lang="en-AE" dirty="0"/>
              <a:t>Component Analysis (1/3)</a:t>
            </a:r>
          </a:p>
        </p:txBody>
      </p:sp>
      <p:sp>
        <p:nvSpPr>
          <p:cNvPr id="3" name="Content Placeholder 2">
            <a:extLst>
              <a:ext uri="{FF2B5EF4-FFF2-40B4-BE49-F238E27FC236}">
                <a16:creationId xmlns:a16="http://schemas.microsoft.com/office/drawing/2014/main" id="{85946637-963E-EFC0-7279-10817895EFCD}"/>
              </a:ext>
            </a:extLst>
          </p:cNvPr>
          <p:cNvSpPr>
            <a:spLocks noGrp="1"/>
          </p:cNvSpPr>
          <p:nvPr>
            <p:ph idx="1"/>
          </p:nvPr>
        </p:nvSpPr>
        <p:spPr>
          <a:xfrm>
            <a:off x="914399" y="1482332"/>
            <a:ext cx="10363826" cy="936015"/>
          </a:xfrm>
        </p:spPr>
        <p:txBody>
          <a:bodyPr>
            <a:normAutofit/>
          </a:bodyPr>
          <a:lstStyle/>
          <a:p>
            <a:r>
              <a:rPr lang="en-US" dirty="0"/>
              <a:t>A </a:t>
            </a:r>
            <a:r>
              <a:rPr lang="en-US" b="1" dirty="0"/>
              <a:t>Linear </a:t>
            </a:r>
            <a:r>
              <a:rPr lang="en-US" dirty="0"/>
              <a:t>method is used by </a:t>
            </a:r>
            <a:r>
              <a:rPr lang="en-US" b="1" dirty="0"/>
              <a:t>projecting data</a:t>
            </a:r>
            <a:r>
              <a:rPr lang="en-US" dirty="0"/>
              <a:t> into a </a:t>
            </a:r>
            <a:r>
              <a:rPr lang="en-US" b="1" dirty="0"/>
              <a:t>new axis</a:t>
            </a:r>
            <a:r>
              <a:rPr lang="en-US" dirty="0"/>
              <a:t> called </a:t>
            </a:r>
            <a:r>
              <a:rPr lang="en-US" b="1" dirty="0"/>
              <a:t>principal components </a:t>
            </a:r>
            <a:r>
              <a:rPr lang="en-US" dirty="0"/>
              <a:t>to maximize variance</a:t>
            </a:r>
          </a:p>
        </p:txBody>
      </p:sp>
      <p:sp>
        <p:nvSpPr>
          <p:cNvPr id="6" name="TextBox 5">
            <a:extLst>
              <a:ext uri="{FF2B5EF4-FFF2-40B4-BE49-F238E27FC236}">
                <a16:creationId xmlns:a16="http://schemas.microsoft.com/office/drawing/2014/main" id="{A4718271-6948-C453-78EE-EBB888C7EE2E}"/>
              </a:ext>
            </a:extLst>
          </p:cNvPr>
          <p:cNvSpPr txBox="1"/>
          <p:nvPr/>
        </p:nvSpPr>
        <p:spPr>
          <a:xfrm>
            <a:off x="2177769" y="6480037"/>
            <a:ext cx="9100457" cy="369332"/>
          </a:xfrm>
          <a:prstGeom prst="rect">
            <a:avLst/>
          </a:prstGeom>
          <a:noFill/>
        </p:spPr>
        <p:txBody>
          <a:bodyPr wrap="square" rtlCol="0">
            <a:spAutoFit/>
          </a:bodyPr>
          <a:lstStyle/>
          <a:p>
            <a:r>
              <a:rPr lang="en-AE" dirty="0">
                <a:solidFill>
                  <a:schemeClr val="accent1"/>
                </a:solidFill>
              </a:rPr>
              <a:t>Instead of projecting vertically like linear regression, PCA projects </a:t>
            </a:r>
            <a:r>
              <a:rPr lang="en-AE" b="1" dirty="0">
                <a:solidFill>
                  <a:schemeClr val="accent1"/>
                </a:solidFill>
              </a:rPr>
              <a:t>orthogonally</a:t>
            </a:r>
          </a:p>
        </p:txBody>
      </p:sp>
      <p:pic>
        <p:nvPicPr>
          <p:cNvPr id="7" name="Picture 2" descr="OLS vs TLS">
            <a:extLst>
              <a:ext uri="{FF2B5EF4-FFF2-40B4-BE49-F238E27FC236}">
                <a16:creationId xmlns:a16="http://schemas.microsoft.com/office/drawing/2014/main" id="{4207C1A9-B7D6-AB06-C2B8-5622E8CE9F1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188" r="14498"/>
          <a:stretch/>
        </p:blipFill>
        <p:spPr bwMode="auto">
          <a:xfrm>
            <a:off x="2494387" y="2702724"/>
            <a:ext cx="7203223" cy="3501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5843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9C15D4-2EE7-4D05-B87C-91D1F3B96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4ED7B0FB-9654-4441-9545-02D458B68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7BB94C57-FDF3-45A3-9D1F-904523D795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306EFF6-5CC5-27FE-4837-A4DDB577484C}"/>
                  </a:ext>
                </a:extLst>
              </p:cNvPr>
              <p:cNvSpPr>
                <a:spLocks noGrp="1"/>
              </p:cNvSpPr>
              <p:nvPr>
                <p:ph type="title"/>
              </p:nvPr>
            </p:nvSpPr>
            <p:spPr>
              <a:xfrm>
                <a:off x="641074" y="1419900"/>
                <a:ext cx="2844002" cy="4018201"/>
              </a:xfrm>
            </p:spPr>
            <p:txBody>
              <a:bodyPr>
                <a:normAutofit/>
              </a:bodyPr>
              <a:lstStyle/>
              <a:p>
                <a:pPr algn="l"/>
                <a:r>
                  <a:rPr lang="en-AE" sz="2800"/>
                  <a:t>P</a:t>
                </a:r>
                <a:r>
                  <a:rPr lang="en-US" sz="2800"/>
                  <a:t>rincipal </a:t>
                </a:r>
                <a:r>
                  <a:rPr lang="en-AE" sz="2800"/>
                  <a:t>Component Analysis (2/3)</a:t>
                </a:r>
                <a:br>
                  <a:rPr lang="en-AE" sz="2800"/>
                </a:br>
                <a:r>
                  <a:rPr lang="en-US" sz="2800"/>
                  <a:t>Assume we have a dataset </a:t>
                </a:r>
                <a14:m>
                  <m:oMath xmlns:m="http://schemas.openxmlformats.org/officeDocument/2006/math">
                    <m:r>
                      <a:rPr lang="en-US" sz="2800" b="0" i="1">
                        <a:latin typeface="Cambria Math" panose="02040503050406030204" pitchFamily="18" charset="0"/>
                      </a:rPr>
                      <m:t>𝑋</m:t>
                    </m:r>
                  </m:oMath>
                </a14:m>
                <a:r>
                  <a:rPr lang="en-US" sz="2800"/>
                  <a:t> with dimensions of </a:t>
                </a:r>
                <a14:m>
                  <m:oMath xmlns:m="http://schemas.openxmlformats.org/officeDocument/2006/math">
                    <m:r>
                      <a:rPr lang="en-US" sz="2800" b="0" i="1">
                        <a:latin typeface="Cambria Math" panose="02040503050406030204" pitchFamily="18" charset="0"/>
                      </a:rPr>
                      <m:t>𝑛</m:t>
                    </m:r>
                  </m:oMath>
                </a14:m>
                <a:r>
                  <a:rPr lang="en-US" sz="2800"/>
                  <a:t> samples and </a:t>
                </a:r>
                <a14:m>
                  <m:oMath xmlns:m="http://schemas.openxmlformats.org/officeDocument/2006/math">
                    <m:r>
                      <a:rPr lang="en-US" sz="2800" b="0" i="1">
                        <a:latin typeface="Cambria Math" panose="02040503050406030204" pitchFamily="18" charset="0"/>
                      </a:rPr>
                      <m:t>𝑑</m:t>
                    </m:r>
                  </m:oMath>
                </a14:m>
                <a:r>
                  <a:rPr lang="en-US" sz="2800"/>
                  <a:t> features</a:t>
                </a:r>
                <a:endParaRPr lang="en-AE" sz="2800"/>
              </a:p>
            </p:txBody>
          </p:sp>
        </mc:Choice>
        <mc:Fallback xmlns="">
          <p:sp>
            <p:nvSpPr>
              <p:cNvPr id="2" name="Title 1">
                <a:extLst>
                  <a:ext uri="{FF2B5EF4-FFF2-40B4-BE49-F238E27FC236}">
                    <a16:creationId xmlns:a16="http://schemas.microsoft.com/office/drawing/2014/main" id="{0306EFF6-5CC5-27FE-4837-A4DDB577484C}"/>
                  </a:ext>
                </a:extLst>
              </p:cNvPr>
              <p:cNvSpPr>
                <a:spLocks noGrp="1" noRot="1" noChangeAspect="1" noMove="1" noResize="1" noEditPoints="1" noAdjustHandles="1" noChangeArrowheads="1" noChangeShapeType="1" noTextEdit="1"/>
              </p:cNvSpPr>
              <p:nvPr>
                <p:ph type="title"/>
              </p:nvPr>
            </p:nvSpPr>
            <p:spPr>
              <a:xfrm>
                <a:off x="641074" y="1419900"/>
                <a:ext cx="2844002" cy="4018201"/>
              </a:xfrm>
              <a:blipFill>
                <a:blip r:embed="rId3"/>
                <a:stretch>
                  <a:fillRect l="-4444"/>
                </a:stretch>
              </a:blipFill>
            </p:spPr>
            <p:txBody>
              <a:bodyPr/>
              <a:lstStyle/>
              <a:p>
                <a:r>
                  <a:rPr lang="en-JO">
                    <a:noFill/>
                  </a:rPr>
                  <a:t> </a:t>
                </a:r>
              </a:p>
            </p:txBody>
          </p:sp>
        </mc:Fallback>
      </mc:AlternateContent>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41BBCA2-D4CF-3866-B1C8-3275EC1FAE8A}"/>
                  </a:ext>
                </a:extLst>
              </p:cNvPr>
              <p:cNvGraphicFramePr>
                <a:graphicFrameLocks noGrp="1"/>
              </p:cNvGraphicFramePr>
              <p:nvPr>
                <p:ph idx="1"/>
                <p:extLst>
                  <p:ext uri="{D42A27DB-BD31-4B8C-83A1-F6EECF244321}">
                    <p14:modId xmlns:p14="http://schemas.microsoft.com/office/powerpoint/2010/main" val="4096153752"/>
                  </p:ext>
                </p:extLst>
              </p:nvPr>
            </p:nvGraphicFramePr>
            <p:xfrm>
              <a:off x="4701008" y="1193575"/>
              <a:ext cx="6739878" cy="50221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xmlns="">
          <p:graphicFrame>
            <p:nvGraphicFramePr>
              <p:cNvPr id="4" name="Content Placeholder 3">
                <a:extLst>
                  <a:ext uri="{FF2B5EF4-FFF2-40B4-BE49-F238E27FC236}">
                    <a16:creationId xmlns:a16="http://schemas.microsoft.com/office/drawing/2014/main" id="{841BBCA2-D4CF-3866-B1C8-3275EC1FAE8A}"/>
                  </a:ext>
                </a:extLst>
              </p:cNvPr>
              <p:cNvGraphicFramePr>
                <a:graphicFrameLocks noGrp="1"/>
              </p:cNvGraphicFramePr>
              <p:nvPr>
                <p:ph idx="1"/>
                <p:extLst>
                  <p:ext uri="{D42A27DB-BD31-4B8C-83A1-F6EECF244321}">
                    <p14:modId xmlns:p14="http://schemas.microsoft.com/office/powerpoint/2010/main" val="4096153752"/>
                  </p:ext>
                </p:extLst>
              </p:nvPr>
            </p:nvGraphicFramePr>
            <p:xfrm>
              <a:off x="4701008" y="1193575"/>
              <a:ext cx="6739878" cy="502216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mc:Fallback>
      </mc:AlternateContent>
      <p:pic>
        <p:nvPicPr>
          <p:cNvPr id="21" name="Picture 20">
            <a:extLst>
              <a:ext uri="{FF2B5EF4-FFF2-40B4-BE49-F238E27FC236}">
                <a16:creationId xmlns:a16="http://schemas.microsoft.com/office/drawing/2014/main" id="{6AEBDF1A-221A-4497-BBA9-57A70D1615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13">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spTree>
    <p:extLst>
      <p:ext uri="{BB962C8B-B14F-4D97-AF65-F5344CB8AC3E}">
        <p14:creationId xmlns:p14="http://schemas.microsoft.com/office/powerpoint/2010/main" val="2845440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5127"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129" name="Picture 5128">
            <a:extLst>
              <a:ext uri="{FF2B5EF4-FFF2-40B4-BE49-F238E27FC236}">
                <a16:creationId xmlns:a16="http://schemas.microsoft.com/office/drawing/2014/main" id="{E2758CE0-F916-4DCE-88D1-71430BE44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5131" name="Rectangle 5130">
            <a:extLst>
              <a:ext uri="{FF2B5EF4-FFF2-40B4-BE49-F238E27FC236}">
                <a16:creationId xmlns:a16="http://schemas.microsoft.com/office/drawing/2014/main" id="{48EC41B9-2D25-48A6-BC40-DA8F79F3E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A926FB91-A6EE-952F-2678-621424440922}"/>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1590500" y="458216"/>
            <a:ext cx="9005786" cy="4052604"/>
          </a:xfrm>
          <a:prstGeom prst="roundRect">
            <a:avLst>
              <a:gd name="adj" fmla="val 530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a:solidFill>
                  <a:srgbClr val="FFFFFF"/>
                </a:solidFill>
              </a14:hiddenFill>
            </a:ext>
          </a:extLst>
        </p:spPr>
      </p:pic>
      <p:pic>
        <p:nvPicPr>
          <p:cNvPr id="5133" name="Picture 5132">
            <a:extLst>
              <a:ext uri="{FF2B5EF4-FFF2-40B4-BE49-F238E27FC236}">
                <a16:creationId xmlns:a16="http://schemas.microsoft.com/office/drawing/2014/main" id="{F8F21547-A433-450A-B2A3-930DCFAB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71324"/>
          <a:stretch/>
        </p:blipFill>
        <p:spPr>
          <a:xfrm>
            <a:off x="0" y="0"/>
            <a:ext cx="3496235" cy="6858000"/>
          </a:xfrm>
          <a:prstGeom prst="rect">
            <a:avLst/>
          </a:prstGeom>
        </p:spPr>
      </p:pic>
      <p:sp>
        <p:nvSpPr>
          <p:cNvPr id="2" name="Title 1">
            <a:extLst>
              <a:ext uri="{FF2B5EF4-FFF2-40B4-BE49-F238E27FC236}">
                <a16:creationId xmlns:a16="http://schemas.microsoft.com/office/drawing/2014/main" id="{0306EFF6-5CC5-27FE-4837-A4DDB577484C}"/>
              </a:ext>
            </a:extLst>
          </p:cNvPr>
          <p:cNvSpPr>
            <a:spLocks noGrp="1"/>
          </p:cNvSpPr>
          <p:nvPr>
            <p:ph type="title"/>
          </p:nvPr>
        </p:nvSpPr>
        <p:spPr>
          <a:xfrm>
            <a:off x="635211" y="4562855"/>
            <a:ext cx="10916365" cy="1137554"/>
          </a:xfrm>
        </p:spPr>
        <p:txBody>
          <a:bodyPr vert="horz" lIns="91440" tIns="45720" rIns="91440" bIns="45720" rtlCol="0" anchor="b">
            <a:normAutofit/>
          </a:bodyPr>
          <a:lstStyle/>
          <a:p>
            <a:r>
              <a:rPr lang="en-US" sz="4800"/>
              <a:t>Principal Component Analysis (3/3)</a:t>
            </a:r>
          </a:p>
        </p:txBody>
      </p:sp>
      <p:sp>
        <p:nvSpPr>
          <p:cNvPr id="4" name="TextBox 3">
            <a:extLst>
              <a:ext uri="{FF2B5EF4-FFF2-40B4-BE49-F238E27FC236}">
                <a16:creationId xmlns:a16="http://schemas.microsoft.com/office/drawing/2014/main" id="{53AAD295-7B4A-C575-56AF-E9E0DDC747FD}"/>
              </a:ext>
            </a:extLst>
          </p:cNvPr>
          <p:cNvSpPr txBox="1"/>
          <p:nvPr/>
        </p:nvSpPr>
        <p:spPr>
          <a:xfrm>
            <a:off x="635211" y="5700410"/>
            <a:ext cx="10916365" cy="515834"/>
          </a:xfrm>
          <a:prstGeom prst="rect">
            <a:avLst/>
          </a:prstGeom>
        </p:spPr>
        <p:txBody>
          <a:bodyPr vert="horz" lIns="91440" tIns="45720" rIns="91440" bIns="45720" rtlCol="0">
            <a:normAutofit/>
          </a:bodyPr>
          <a:lstStyle/>
          <a:p>
            <a:pPr algn="ctr" defTabSz="914400">
              <a:lnSpc>
                <a:spcPct val="120000"/>
              </a:lnSpc>
              <a:spcBef>
                <a:spcPts val="1000"/>
              </a:spcBef>
              <a:buClr>
                <a:schemeClr val="tx1"/>
              </a:buClr>
            </a:pPr>
            <a:r>
              <a:rPr lang="en-US" sz="2200" cap="all">
                <a:solidFill>
                  <a:schemeClr val="tx1">
                    <a:lumMod val="50000"/>
                    <a:lumOff val="50000"/>
                  </a:schemeClr>
                </a:solidFill>
              </a:rPr>
              <a:t>Captures much of the </a:t>
            </a:r>
            <a:r>
              <a:rPr lang="en-US" sz="2200" b="1" u="sng" cap="all">
                <a:solidFill>
                  <a:schemeClr val="tx1">
                    <a:lumMod val="50000"/>
                    <a:lumOff val="50000"/>
                  </a:schemeClr>
                </a:solidFill>
              </a:rPr>
              <a:t>variance</a:t>
            </a:r>
            <a:r>
              <a:rPr lang="en-US" sz="2200" cap="all">
                <a:solidFill>
                  <a:schemeClr val="tx1">
                    <a:lumMod val="50000"/>
                    <a:lumOff val="50000"/>
                  </a:schemeClr>
                </a:solidFill>
              </a:rPr>
              <a:t> but struggles to preserve the </a:t>
            </a:r>
            <a:r>
              <a:rPr lang="en-US" sz="2200" b="1" u="sng" cap="all">
                <a:solidFill>
                  <a:schemeClr val="tx1">
                    <a:lumMod val="50000"/>
                    <a:lumOff val="50000"/>
                  </a:schemeClr>
                </a:solidFill>
              </a:rPr>
              <a:t>nonlinearity</a:t>
            </a:r>
          </a:p>
        </p:txBody>
      </p:sp>
      <p:pic>
        <p:nvPicPr>
          <p:cNvPr id="5135" name="Picture 5134">
            <a:extLst>
              <a:ext uri="{FF2B5EF4-FFF2-40B4-BE49-F238E27FC236}">
                <a16:creationId xmlns:a16="http://schemas.microsoft.com/office/drawing/2014/main" id="{A73B520B-D7E7-436A-B263-0682940B4F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61810" r="21258"/>
          <a:stretch/>
        </p:blipFill>
        <p:spPr>
          <a:xfrm>
            <a:off x="0" y="4238951"/>
            <a:ext cx="9600237" cy="2619049"/>
          </a:xfrm>
          <a:prstGeom prst="rect">
            <a:avLst/>
          </a:prstGeom>
        </p:spPr>
      </p:pic>
    </p:spTree>
    <p:extLst>
      <p:ext uri="{BB962C8B-B14F-4D97-AF65-F5344CB8AC3E}">
        <p14:creationId xmlns:p14="http://schemas.microsoft.com/office/powerpoint/2010/main" val="2197497620"/>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Droplet</Template>
  <TotalTime>9148</TotalTime>
  <Words>3770</Words>
  <Application>Microsoft Macintosh PowerPoint</Application>
  <PresentationFormat>Widescreen</PresentationFormat>
  <Paragraphs>304</Paragraphs>
  <Slides>26</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Cambria Math</vt:lpstr>
      <vt:lpstr>Helvetica</vt:lpstr>
      <vt:lpstr>Tw Cen MT</vt:lpstr>
      <vt:lpstr>Droplet</vt:lpstr>
      <vt:lpstr>Dimensionality Reduction: Kernel PCA, t-SNE and UMAP</vt:lpstr>
      <vt:lpstr>Adgenda</vt:lpstr>
      <vt:lpstr>Introduction To Dimensionality Reduction</vt:lpstr>
      <vt:lpstr>Historical Impact On Dimensionality Reduction</vt:lpstr>
      <vt:lpstr>PowerPoint Presentation</vt:lpstr>
      <vt:lpstr>Key Insights and Applications</vt:lpstr>
      <vt:lpstr>Principal Component Analysis (1/3)</vt:lpstr>
      <vt:lpstr>Principal Component Analysis (2/3) Assume we have a dataset X with dimensions of n samples and d features</vt:lpstr>
      <vt:lpstr>Principal Component Analysis (3/3)</vt:lpstr>
      <vt:lpstr>Kernel Principal Component Analysis (1/3)</vt:lpstr>
      <vt:lpstr>Kernel Principal Component Analysis (2/3)</vt:lpstr>
      <vt:lpstr>Kernel Principal Component Analysis (3/3)</vt:lpstr>
      <vt:lpstr>t-Distributed Stochastic Embedding (t-SNE) (1/3)</vt:lpstr>
      <vt:lpstr>t-Distributed Stochastic Embedding (t-SNE) (2/3)</vt:lpstr>
      <vt:lpstr>t-Distributed Stochastic Embedding (t-SNE) (3/3)</vt:lpstr>
      <vt:lpstr>Uniform Manifold Approximation &amp; Projection (1/3)</vt:lpstr>
      <vt:lpstr>Uniform Manifold Approximation &amp; Projection (2/3)</vt:lpstr>
      <vt:lpstr>Uniform Manifold Approximation &amp; Projection (3/3)</vt:lpstr>
      <vt:lpstr>Experiment</vt:lpstr>
      <vt:lpstr>PowerPoint Presentation</vt:lpstr>
      <vt:lpstr>PowerPoint Presentation</vt:lpstr>
      <vt:lpstr>Silhouette Results (1/2)</vt:lpstr>
      <vt:lpstr>ARI Results (2/2)</vt:lpstr>
      <vt:lpstr>Conclusion</vt:lpstr>
      <vt:lpstr>References</vt:lpstr>
      <vt:lpstr>Image 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Nader Hegy</dc:creator>
  <cp:lastModifiedBy>Nader Hegy</cp:lastModifiedBy>
  <cp:revision>192</cp:revision>
  <dcterms:created xsi:type="dcterms:W3CDTF">2025-01-28T12:55:59Z</dcterms:created>
  <dcterms:modified xsi:type="dcterms:W3CDTF">2025-02-19T12:27:02Z</dcterms:modified>
</cp:coreProperties>
</file>